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78" r:id="rId9"/>
    <p:sldId id="279"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3/15/2023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3/15/2023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mpusfad.org/#programa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9B666-4063-9395-0BB2-BE1EF857C7F7}"/>
              </a:ext>
            </a:extLst>
          </p:cNvPr>
          <p:cNvSpPr>
            <a:spLocks noGrp="1"/>
          </p:cNvSpPr>
          <p:nvPr>
            <p:ph type="ctrTitle"/>
          </p:nvPr>
        </p:nvSpPr>
        <p:spPr>
          <a:xfrm>
            <a:off x="1808596" y="1619778"/>
            <a:ext cx="8361229" cy="2098226"/>
          </a:xfrm>
        </p:spPr>
        <p:txBody>
          <a:bodyPr/>
          <a:lstStyle/>
          <a:p>
            <a:r>
              <a:rPr lang="es-ES" sz="4000" dirty="0"/>
              <a:t>LOS CENTROS EDUCATIVOS Y LA DETECCIÓN TEMPRANA DE COMPORTAMIENTOS DE RIESGO</a:t>
            </a:r>
          </a:p>
        </p:txBody>
      </p:sp>
      <p:pic>
        <p:nvPicPr>
          <p:cNvPr id="1026" name="Picture 2" descr="Vista previa de imagen">
            <a:extLst>
              <a:ext uri="{FF2B5EF4-FFF2-40B4-BE49-F238E27FC236}">
                <a16:creationId xmlns:a16="http://schemas.microsoft.com/office/drawing/2014/main" id="{F85C05AF-B8D6-247D-E75D-1A21CC384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681" y="3980018"/>
            <a:ext cx="8157698" cy="109801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A0D2DCC-247B-6D02-08B6-368928FB68D3}"/>
              </a:ext>
            </a:extLst>
          </p:cNvPr>
          <p:cNvSpPr txBox="1"/>
          <p:nvPr/>
        </p:nvSpPr>
        <p:spPr>
          <a:xfrm>
            <a:off x="9072979" y="5238222"/>
            <a:ext cx="1784656" cy="369332"/>
          </a:xfrm>
          <a:prstGeom prst="rect">
            <a:avLst/>
          </a:prstGeom>
          <a:noFill/>
        </p:spPr>
        <p:txBody>
          <a:bodyPr wrap="none" rtlCol="0">
            <a:spAutoFit/>
          </a:bodyPr>
          <a:lstStyle/>
          <a:p>
            <a:r>
              <a:rPr lang="es-ES" dirty="0"/>
              <a:t>Elena Ares Nieto</a:t>
            </a:r>
          </a:p>
        </p:txBody>
      </p:sp>
    </p:spTree>
    <p:extLst>
      <p:ext uri="{BB962C8B-B14F-4D97-AF65-F5344CB8AC3E}">
        <p14:creationId xmlns:p14="http://schemas.microsoft.com/office/powerpoint/2010/main" val="296708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5B112DA4-EE8F-729C-C493-BD80AA3184EA}"/>
              </a:ext>
            </a:extLst>
          </p:cNvPr>
          <p:cNvSpPr>
            <a:spLocks noGrp="1"/>
          </p:cNvSpPr>
          <p:nvPr>
            <p:ph type="title"/>
          </p:nvPr>
        </p:nvSpPr>
        <p:spPr>
          <a:xfrm>
            <a:off x="7750206" y="3104965"/>
            <a:ext cx="3524346" cy="648070"/>
          </a:xfrm>
        </p:spPr>
        <p:txBody>
          <a:bodyPr>
            <a:normAutofit/>
          </a:bodyPr>
          <a:lstStyle/>
          <a:p>
            <a:r>
              <a:rPr lang="es-ES" sz="3500" b="1" dirty="0"/>
              <a:t>Muchas gracias!</a:t>
            </a:r>
          </a:p>
        </p:txBody>
      </p:sp>
    </p:spTree>
    <p:extLst>
      <p:ext uri="{BB962C8B-B14F-4D97-AF65-F5344CB8AC3E}">
        <p14:creationId xmlns:p14="http://schemas.microsoft.com/office/powerpoint/2010/main" val="58168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4261C-F95F-9000-C267-A97879951F92}"/>
              </a:ext>
            </a:extLst>
          </p:cNvPr>
          <p:cNvSpPr>
            <a:spLocks noGrp="1"/>
          </p:cNvSpPr>
          <p:nvPr>
            <p:ph type="title"/>
          </p:nvPr>
        </p:nvSpPr>
        <p:spPr>
          <a:xfrm>
            <a:off x="1371601" y="685800"/>
            <a:ext cx="8189650" cy="574829"/>
          </a:xfrm>
        </p:spPr>
        <p:txBody>
          <a:bodyPr>
            <a:normAutofit/>
          </a:bodyPr>
          <a:lstStyle/>
          <a:p>
            <a:r>
              <a:rPr lang="es-ES" sz="3500" b="1" dirty="0"/>
              <a:t>Características generales y requisitos</a:t>
            </a:r>
          </a:p>
        </p:txBody>
      </p:sp>
      <p:sp>
        <p:nvSpPr>
          <p:cNvPr id="3" name="Marcador de contenido 2">
            <a:extLst>
              <a:ext uri="{FF2B5EF4-FFF2-40B4-BE49-F238E27FC236}">
                <a16:creationId xmlns:a16="http://schemas.microsoft.com/office/drawing/2014/main" id="{BE36C446-54EA-74EE-C890-05387715BCC6}"/>
              </a:ext>
            </a:extLst>
          </p:cNvPr>
          <p:cNvSpPr>
            <a:spLocks noGrp="1"/>
          </p:cNvSpPr>
          <p:nvPr>
            <p:ph idx="1"/>
          </p:nvPr>
        </p:nvSpPr>
        <p:spPr>
          <a:xfrm>
            <a:off x="1371600" y="1589103"/>
            <a:ext cx="9601200" cy="4278297"/>
          </a:xfrm>
        </p:spPr>
        <p:txBody>
          <a:bodyPr>
            <a:normAutofit fontScale="92500" lnSpcReduction="10000"/>
          </a:bodyPr>
          <a:lstStyle/>
          <a:p>
            <a:r>
              <a:rPr lang="es-ES" b="1" dirty="0"/>
              <a:t>Destinatarios:</a:t>
            </a:r>
            <a:r>
              <a:rPr lang="es-ES" dirty="0"/>
              <a:t> Orientadores/as y profesorado de Secundaria </a:t>
            </a:r>
          </a:p>
          <a:p>
            <a:r>
              <a:rPr lang="es-ES" b="1" dirty="0"/>
              <a:t>Fechas</a:t>
            </a:r>
            <a:r>
              <a:rPr lang="es-ES" dirty="0"/>
              <a:t>: Inicio el 9 de febrero 2023/fin el 30 de marzo 2023</a:t>
            </a:r>
          </a:p>
          <a:p>
            <a:r>
              <a:rPr lang="es-ES" b="1" dirty="0"/>
              <a:t>Modalidad</a:t>
            </a:r>
            <a:r>
              <a:rPr lang="es-ES" dirty="0"/>
              <a:t>: Online con dos sesiones virtuales de una hora de duración (9 de febrero 2023 y 16 de marzo 2023, ambas a las 17:30h)</a:t>
            </a:r>
          </a:p>
          <a:p>
            <a:r>
              <a:rPr lang="es-ES" dirty="0"/>
              <a:t>Curso reconocido por la Consejería de Educación de Castilla-La Mancha</a:t>
            </a:r>
          </a:p>
          <a:p>
            <a:r>
              <a:rPr lang="es-ES" b="1" dirty="0"/>
              <a:t>Requisitos </a:t>
            </a:r>
            <a:r>
              <a:rPr lang="es-ES" dirty="0"/>
              <a:t>para superar el curso:</a:t>
            </a:r>
          </a:p>
          <a:p>
            <a:pPr lvl="1"/>
            <a:r>
              <a:rPr lang="es-ES" dirty="0"/>
              <a:t>Realizar los test de cada módulo y responder adecuadamente al 100% de las preguntas (10 intentos)</a:t>
            </a:r>
          </a:p>
          <a:p>
            <a:pPr lvl="1"/>
            <a:r>
              <a:rPr lang="es-ES" dirty="0"/>
              <a:t>Participar en todos los foros (total: 4, el de presentación y uno de cada módulo)</a:t>
            </a:r>
          </a:p>
          <a:p>
            <a:pPr lvl="1"/>
            <a:r>
              <a:rPr lang="es-ES" dirty="0"/>
              <a:t>Presentar y aprobar, con al menos un 5, el trabajo final</a:t>
            </a:r>
          </a:p>
          <a:p>
            <a:pPr lvl="1"/>
            <a:r>
              <a:rPr lang="es-ES" b="0" dirty="0">
                <a:solidFill>
                  <a:srgbClr val="242424"/>
                </a:solidFill>
                <a:effectLst/>
                <a:latin typeface="Segoe UI" panose="020B0502040204020203" pitchFamily="34" charset="0"/>
              </a:rPr>
              <a:t>Asistir a las sesiones complementarias online </a:t>
            </a:r>
            <a:r>
              <a:rPr lang="es-ES" b="0" i="0" dirty="0">
                <a:solidFill>
                  <a:srgbClr val="242424"/>
                </a:solidFill>
                <a:effectLst/>
                <a:latin typeface="Segoe UI" panose="020B0502040204020203" pitchFamily="34" charset="0"/>
              </a:rPr>
              <a:t>(por lo menos en un 80% del tiempo).</a:t>
            </a:r>
            <a:endParaRPr lang="es-ES" dirty="0"/>
          </a:p>
        </p:txBody>
      </p:sp>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9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4261C-F95F-9000-C267-A97879951F92}"/>
              </a:ext>
            </a:extLst>
          </p:cNvPr>
          <p:cNvSpPr>
            <a:spLocks noGrp="1"/>
          </p:cNvSpPr>
          <p:nvPr>
            <p:ph type="title"/>
          </p:nvPr>
        </p:nvSpPr>
        <p:spPr>
          <a:xfrm>
            <a:off x="1371601" y="685800"/>
            <a:ext cx="8189650" cy="574829"/>
          </a:xfrm>
        </p:spPr>
        <p:txBody>
          <a:bodyPr>
            <a:normAutofit/>
          </a:bodyPr>
          <a:lstStyle/>
          <a:p>
            <a:r>
              <a:rPr lang="es-ES" sz="3500" b="1" dirty="0"/>
              <a:t>Foros</a:t>
            </a:r>
          </a:p>
        </p:txBody>
      </p:sp>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A65FDBE2-C588-89AC-C8D3-CC688B96A2B5}"/>
              </a:ext>
            </a:extLst>
          </p:cNvPr>
          <p:cNvSpPr>
            <a:spLocks noGrp="1"/>
          </p:cNvSpPr>
          <p:nvPr>
            <p:ph idx="1"/>
          </p:nvPr>
        </p:nvSpPr>
        <p:spPr>
          <a:xfrm>
            <a:off x="1371601" y="1451499"/>
            <a:ext cx="9601200" cy="3581400"/>
          </a:xfrm>
        </p:spPr>
        <p:txBody>
          <a:bodyPr>
            <a:normAutofit/>
          </a:bodyPr>
          <a:lstStyle/>
          <a:p>
            <a:pPr algn="just">
              <a:lnSpc>
                <a:spcPct val="115000"/>
              </a:lnSpc>
              <a:spcAft>
                <a:spcPts val="1000"/>
              </a:spcAft>
            </a:pPr>
            <a:r>
              <a:rPr lang="es-ES_tradnl" sz="1900" b="1" dirty="0"/>
              <a:t>FORO 1 </a:t>
            </a:r>
          </a:p>
          <a:p>
            <a:pPr marL="0" indent="0" algn="just">
              <a:lnSpc>
                <a:spcPct val="84000"/>
              </a:lnSpc>
              <a:buNone/>
            </a:pPr>
            <a:r>
              <a:rPr lang="es-ES_tradnl" sz="2100" dirty="0"/>
              <a:t>La cultura del cannabis y otras corrientes de influencia </a:t>
            </a:r>
            <a:r>
              <a:rPr lang="es-ES_tradnl" sz="2100" dirty="0" err="1"/>
              <a:t>pro-consumo</a:t>
            </a:r>
            <a:r>
              <a:rPr lang="es-ES_tradnl" sz="2100" dirty="0"/>
              <a:t>, ¿</a:t>
            </a:r>
            <a:r>
              <a:rPr lang="es-ES_tradnl" sz="2100" b="1" dirty="0"/>
              <a:t>afectan a la representación social que los/las menores tienen </a:t>
            </a:r>
            <a:r>
              <a:rPr lang="es-ES_tradnl" sz="2100" dirty="0"/>
              <a:t>sobre el consumo de cannabis influyendo en su posible consumo?  ¿</a:t>
            </a:r>
            <a:r>
              <a:rPr lang="es-ES_tradnl" sz="2100" b="1" dirty="0"/>
              <a:t>Puede relacionarse la cultura del cannabis con un aumento y sobre todo con el mantenimiento del consumo </a:t>
            </a:r>
            <a:r>
              <a:rPr lang="es-ES_tradnl" sz="2100" dirty="0"/>
              <a:t>entre adolescentes? </a:t>
            </a:r>
            <a:endParaRPr lang="es-ES" sz="2100" dirty="0"/>
          </a:p>
          <a:p>
            <a:pPr marL="0" indent="0" algn="just">
              <a:lnSpc>
                <a:spcPct val="84000"/>
              </a:lnSpc>
              <a:buNone/>
            </a:pPr>
            <a:r>
              <a:rPr lang="es-ES_tradnl" sz="2100" dirty="0"/>
              <a:t>Y en relación a lo anterior: una </a:t>
            </a:r>
            <a:r>
              <a:rPr lang="es-ES_tradnl" sz="2100" b="1" dirty="0"/>
              <a:t>posible legalización</a:t>
            </a:r>
            <a:r>
              <a:rPr lang="es-ES_tradnl" sz="2100" dirty="0"/>
              <a:t> del cannabis: ¿</a:t>
            </a:r>
            <a:r>
              <a:rPr lang="es-ES_tradnl" sz="2100" b="1" dirty="0"/>
              <a:t>aumentaría o haría disminuir</a:t>
            </a:r>
            <a:r>
              <a:rPr lang="es-ES_tradnl" sz="2100" dirty="0"/>
              <a:t> su consumo y las posibles consecuencias negativas del mismo?¿Qué pensáis vosotros/as sobre ello? ¿</a:t>
            </a:r>
            <a:r>
              <a:rPr lang="es-ES_tradnl" sz="2100" b="1" dirty="0"/>
              <a:t>Qué dice vuestra experiencia u opinión</a:t>
            </a:r>
            <a:r>
              <a:rPr lang="es-ES_tradnl" sz="2100" dirty="0"/>
              <a:t>? </a:t>
            </a:r>
            <a:endParaRPr lang="es-ES" dirty="0"/>
          </a:p>
        </p:txBody>
      </p:sp>
    </p:spTree>
    <p:extLst>
      <p:ext uri="{BB962C8B-B14F-4D97-AF65-F5344CB8AC3E}">
        <p14:creationId xmlns:p14="http://schemas.microsoft.com/office/powerpoint/2010/main" val="58347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DF0BCA08-1EB1-361F-A33E-C1921350AD27}"/>
              </a:ext>
            </a:extLst>
          </p:cNvPr>
          <p:cNvSpPr>
            <a:spLocks noGrp="1"/>
          </p:cNvSpPr>
          <p:nvPr>
            <p:ph idx="1"/>
          </p:nvPr>
        </p:nvSpPr>
        <p:spPr>
          <a:xfrm>
            <a:off x="1500680" y="628973"/>
            <a:ext cx="9601200" cy="3581400"/>
          </a:xfrm>
        </p:spPr>
        <p:txBody>
          <a:bodyPr/>
          <a:lstStyle/>
          <a:p>
            <a:pPr>
              <a:buFont typeface="Wingdings" panose="05000000000000000000" pitchFamily="2" charset="2"/>
              <a:buChar char="ü"/>
            </a:pPr>
            <a:r>
              <a:rPr lang="es-ES" dirty="0"/>
              <a:t>Experimentación en la adolescencia</a:t>
            </a:r>
          </a:p>
          <a:p>
            <a:pPr>
              <a:buFont typeface="Wingdings" panose="05000000000000000000" pitchFamily="2" charset="2"/>
              <a:buChar char="ü"/>
            </a:pPr>
            <a:r>
              <a:rPr lang="es-ES" dirty="0"/>
              <a:t>Sentimiento de vulnerabilidad</a:t>
            </a:r>
          </a:p>
          <a:p>
            <a:pPr>
              <a:buFont typeface="Wingdings" panose="05000000000000000000" pitchFamily="2" charset="2"/>
              <a:buChar char="ü"/>
            </a:pPr>
            <a:r>
              <a:rPr lang="es-ES" dirty="0"/>
              <a:t>Sentirse parte del grupo</a:t>
            </a:r>
          </a:p>
          <a:p>
            <a:pPr>
              <a:buFont typeface="Wingdings" panose="05000000000000000000" pitchFamily="2" charset="2"/>
              <a:buChar char="ü"/>
            </a:pPr>
            <a:r>
              <a:rPr lang="es-ES" dirty="0"/>
              <a:t>Consecuencias de la legalización:</a:t>
            </a:r>
          </a:p>
          <a:p>
            <a:pPr lvl="1">
              <a:buFont typeface="Wingdings" panose="05000000000000000000" pitchFamily="2" charset="2"/>
              <a:buChar char="ü"/>
            </a:pPr>
            <a:r>
              <a:rPr lang="es-ES" dirty="0"/>
              <a:t>Consumo y propiedad de la sustancia más controlados</a:t>
            </a:r>
          </a:p>
          <a:p>
            <a:pPr lvl="1">
              <a:buFont typeface="Wingdings" panose="05000000000000000000" pitchFamily="2" charset="2"/>
              <a:buChar char="ü"/>
            </a:pPr>
            <a:r>
              <a:rPr lang="es-ES" dirty="0"/>
              <a:t>¿Más accesibilidad?</a:t>
            </a:r>
          </a:p>
          <a:p>
            <a:pPr lvl="1">
              <a:buFont typeface="Wingdings" panose="05000000000000000000" pitchFamily="2" charset="2"/>
              <a:buChar char="ü"/>
            </a:pPr>
            <a:r>
              <a:rPr lang="es-ES" dirty="0"/>
              <a:t>¿Menos percepción del riesgo?</a:t>
            </a:r>
          </a:p>
          <a:p>
            <a:pPr lvl="1">
              <a:buFont typeface="Wingdings" panose="05000000000000000000" pitchFamily="2" charset="2"/>
              <a:buChar char="ü"/>
            </a:pPr>
            <a:r>
              <a:rPr lang="es-ES" dirty="0"/>
              <a:t>¿Más consumo?</a:t>
            </a:r>
          </a:p>
        </p:txBody>
      </p:sp>
      <p:sp>
        <p:nvSpPr>
          <p:cNvPr id="9" name="CuadroTexto 8">
            <a:extLst>
              <a:ext uri="{FF2B5EF4-FFF2-40B4-BE49-F238E27FC236}">
                <a16:creationId xmlns:a16="http://schemas.microsoft.com/office/drawing/2014/main" id="{637AF619-B80B-B542-5E05-F0FCC5FEC6BB}"/>
              </a:ext>
            </a:extLst>
          </p:cNvPr>
          <p:cNvSpPr txBox="1"/>
          <p:nvPr/>
        </p:nvSpPr>
        <p:spPr>
          <a:xfrm>
            <a:off x="1349404" y="4313808"/>
            <a:ext cx="9903751" cy="1323439"/>
          </a:xfrm>
          <a:prstGeom prst="rect">
            <a:avLst/>
          </a:prstGeom>
          <a:noFill/>
        </p:spPr>
        <p:txBody>
          <a:bodyPr wrap="square" rtlCol="0">
            <a:spAutoFit/>
          </a:bodyPr>
          <a:lstStyle/>
          <a:p>
            <a:pPr algn="just"/>
            <a:r>
              <a:rPr lang="es-ES" sz="2000" i="1" dirty="0">
                <a:solidFill>
                  <a:schemeClr val="tx2"/>
                </a:solidFill>
              </a:rPr>
              <a:t>Controlar la oferta no es lo único que hay que hacer, también trabajar para que la demanda sea más reducida. Al fin y al cabo, si la demanda se reduce, el consumo también, con independencia de si la droga en cuestión es legal o no... Por eso es tan importante la prevención, que es con lo que podemos actuar para reducir la demanda.</a:t>
            </a:r>
          </a:p>
        </p:txBody>
      </p:sp>
    </p:spTree>
    <p:extLst>
      <p:ext uri="{BB962C8B-B14F-4D97-AF65-F5344CB8AC3E}">
        <p14:creationId xmlns:p14="http://schemas.microsoft.com/office/powerpoint/2010/main" val="124660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49E1AAAC-4509-4C23-AD61-FE0ECCAFB277}"/>
              </a:ext>
            </a:extLst>
          </p:cNvPr>
          <p:cNvSpPr>
            <a:spLocks noGrp="1"/>
          </p:cNvSpPr>
          <p:nvPr>
            <p:ph idx="1"/>
          </p:nvPr>
        </p:nvSpPr>
        <p:spPr>
          <a:xfrm>
            <a:off x="1140780" y="173598"/>
            <a:ext cx="9601200" cy="3581400"/>
          </a:xfrm>
        </p:spPr>
        <p:txBody>
          <a:bodyPr>
            <a:normAutofit/>
          </a:bodyPr>
          <a:lstStyle/>
          <a:p>
            <a:pPr algn="just">
              <a:lnSpc>
                <a:spcPct val="115000"/>
              </a:lnSpc>
              <a:spcAft>
                <a:spcPts val="1000"/>
              </a:spcAft>
            </a:pPr>
            <a:r>
              <a:rPr lang="es-ES_tradnl" sz="1900" b="1" dirty="0"/>
              <a:t>FORO 2</a:t>
            </a:r>
          </a:p>
          <a:p>
            <a:pPr marL="0" indent="0" algn="just">
              <a:lnSpc>
                <a:spcPct val="84000"/>
              </a:lnSpc>
              <a:buNone/>
            </a:pPr>
            <a:r>
              <a:rPr lang="es-ES_tradnl" sz="2100" b="1" dirty="0"/>
              <a:t>Factores de riesgo y/o protección </a:t>
            </a:r>
            <a:r>
              <a:rPr lang="es-ES_tradnl" sz="2100" dirty="0"/>
              <a:t>trabajables </a:t>
            </a:r>
            <a:r>
              <a:rPr lang="es-ES_tradnl" sz="2100" b="1" dirty="0"/>
              <a:t>en el contexto educativo </a:t>
            </a:r>
            <a:r>
              <a:rPr lang="es-ES_tradnl" sz="2100" dirty="0"/>
              <a:t>y en el aula. </a:t>
            </a:r>
            <a:r>
              <a:rPr lang="es-ES_tradnl" sz="2100" b="1" dirty="0"/>
              <a:t>Elegir dos </a:t>
            </a:r>
            <a:r>
              <a:rPr lang="es-ES_tradnl" sz="2100" dirty="0"/>
              <a:t>factores de riesgo/protección que consideréis (además de abordables en una intervención en ámbito educativo), fundamentales para la prevención de estas problemáticas esbozando </a:t>
            </a:r>
            <a:r>
              <a:rPr lang="es-ES_tradnl" sz="2100" b="1" dirty="0"/>
              <a:t>cómo abordaríais estos factores </a:t>
            </a:r>
            <a:r>
              <a:rPr lang="es-ES_tradnl" sz="2100" dirty="0"/>
              <a:t>dentro de una intervención con el/la alumno/a y/o sus familiares y qué ventajas e inconvenientes podría tener trabajar estos aspectos desde un departamento de orientación. </a:t>
            </a:r>
          </a:p>
          <a:p>
            <a:pPr marL="0" indent="0" algn="just">
              <a:lnSpc>
                <a:spcPct val="84000"/>
              </a:lnSpc>
              <a:buNone/>
            </a:pPr>
            <a:endParaRPr lang="es-ES_tradnl" sz="2100" dirty="0"/>
          </a:p>
          <a:p>
            <a:pPr marL="0" indent="0" algn="just">
              <a:lnSpc>
                <a:spcPct val="84000"/>
              </a:lnSpc>
              <a:buNone/>
            </a:pPr>
            <a:endParaRPr lang="es-ES" sz="2100" dirty="0"/>
          </a:p>
          <a:p>
            <a:pPr marL="0" indent="0">
              <a:buNone/>
            </a:pPr>
            <a:endParaRPr lang="es-ES" dirty="0"/>
          </a:p>
        </p:txBody>
      </p:sp>
      <p:pic>
        <p:nvPicPr>
          <p:cNvPr id="9" name="Imagen 8">
            <a:extLst>
              <a:ext uri="{FF2B5EF4-FFF2-40B4-BE49-F238E27FC236}">
                <a16:creationId xmlns:a16="http://schemas.microsoft.com/office/drawing/2014/main" id="{A7748D23-D742-0703-717C-C95C03151E2E}"/>
              </a:ext>
            </a:extLst>
          </p:cNvPr>
          <p:cNvPicPr>
            <a:picLocks noChangeAspect="1"/>
          </p:cNvPicPr>
          <p:nvPr/>
        </p:nvPicPr>
        <p:blipFill rotWithShape="1">
          <a:blip r:embed="rId3"/>
          <a:srcRect l="30330" t="19547" r="36101" b="12234"/>
          <a:stretch/>
        </p:blipFill>
        <p:spPr>
          <a:xfrm>
            <a:off x="1018002" y="2470972"/>
            <a:ext cx="5427185" cy="4279106"/>
          </a:xfrm>
          <a:prstGeom prst="rect">
            <a:avLst/>
          </a:prstGeom>
        </p:spPr>
      </p:pic>
    </p:spTree>
    <p:extLst>
      <p:ext uri="{BB962C8B-B14F-4D97-AF65-F5344CB8AC3E}">
        <p14:creationId xmlns:p14="http://schemas.microsoft.com/office/powerpoint/2010/main" val="76034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7">
            <a:extLst>
              <a:ext uri="{FF2B5EF4-FFF2-40B4-BE49-F238E27FC236}">
                <a16:creationId xmlns:a16="http://schemas.microsoft.com/office/drawing/2014/main" id="{F3B1B0B7-16EE-287C-7090-F9B62B761223}"/>
              </a:ext>
            </a:extLst>
          </p:cNvPr>
          <p:cNvSpPr>
            <a:spLocks noGrp="1"/>
          </p:cNvSpPr>
          <p:nvPr>
            <p:ph idx="1"/>
          </p:nvPr>
        </p:nvSpPr>
        <p:spPr>
          <a:xfrm>
            <a:off x="1215501" y="561512"/>
            <a:ext cx="10456571" cy="5734975"/>
          </a:xfrm>
        </p:spPr>
        <p:txBody>
          <a:bodyPr>
            <a:normAutofit fontScale="92500" lnSpcReduction="20000"/>
          </a:bodyPr>
          <a:lstStyle/>
          <a:p>
            <a:pPr algn="just">
              <a:lnSpc>
                <a:spcPct val="135000"/>
              </a:lnSpc>
              <a:spcAft>
                <a:spcPts val="1000"/>
              </a:spcAft>
            </a:pPr>
            <a:r>
              <a:rPr lang="es-ES_tradnl" sz="2100" b="1" dirty="0"/>
              <a:t>FORO 3</a:t>
            </a:r>
          </a:p>
          <a:p>
            <a:pPr marL="0" indent="0" algn="just">
              <a:buNone/>
            </a:pPr>
            <a:r>
              <a:rPr lang="es-ES_tradnl" sz="2100" dirty="0"/>
              <a:t>Percepción acerca de la </a:t>
            </a:r>
            <a:r>
              <a:rPr lang="es-ES_tradnl" sz="2100" b="1" dirty="0"/>
              <a:t>realidad de la prevención</a:t>
            </a:r>
            <a:r>
              <a:rPr lang="es-ES_tradnl" sz="2100" dirty="0"/>
              <a:t>, </a:t>
            </a:r>
            <a:r>
              <a:rPr lang="es-ES_tradnl" sz="2100" b="1" dirty="0"/>
              <a:t>detección precoz </a:t>
            </a:r>
            <a:r>
              <a:rPr lang="es-ES_tradnl" sz="2100" dirty="0"/>
              <a:t>y </a:t>
            </a:r>
            <a:r>
              <a:rPr lang="es-ES_tradnl" sz="2100" b="1" dirty="0"/>
              <a:t>actuación ante casos sospechosos en los centros educativos</a:t>
            </a:r>
            <a:r>
              <a:rPr lang="es-ES_tradnl" sz="2100" dirty="0"/>
              <a:t>.</a:t>
            </a:r>
            <a:endParaRPr lang="es-ES" sz="2100" dirty="0"/>
          </a:p>
          <a:p>
            <a:pPr marL="0" indent="0" algn="just">
              <a:buNone/>
            </a:pPr>
            <a:r>
              <a:rPr lang="es-ES_tradnl" sz="2100" dirty="0"/>
              <a:t>¿Se lleva a cabo todo lo que la teoría propone? ¿Trabajan todos los agentes implicados como se esperaría? ¿Podrían implicarse más? ¿Existe alguna laguna o margen de mejora en la realidad diaria ante la aparición de casos sospechosos? En general, ¿se podría abordar la labor de detección precoz de conductas adictivas (con sustancia (Ej. tabaco, alcohol, cannabis) o comportamental (Ej. juego adolescente, uso problemático de internet y videojuegos) de forma distinta y más efectiva?</a:t>
            </a:r>
          </a:p>
          <a:p>
            <a:pPr algn="just">
              <a:buFont typeface="Wingdings" panose="05000000000000000000" pitchFamily="2" charset="2"/>
              <a:buChar char="ü"/>
            </a:pPr>
            <a:r>
              <a:rPr lang="es-ES_tradnl" sz="2100" dirty="0"/>
              <a:t>Escuela: Buen lugar para la detección precoz y la prevención</a:t>
            </a:r>
          </a:p>
          <a:p>
            <a:pPr algn="just">
              <a:buFont typeface="Wingdings" panose="05000000000000000000" pitchFamily="2" charset="2"/>
              <a:buChar char="ü"/>
            </a:pPr>
            <a:r>
              <a:rPr lang="es-ES_tradnl" sz="2100" dirty="0"/>
              <a:t>Dificultad de la detección cuando son centros grandes con mucho alumnado</a:t>
            </a:r>
          </a:p>
          <a:p>
            <a:pPr algn="just">
              <a:buFont typeface="Wingdings" panose="05000000000000000000" pitchFamily="2" charset="2"/>
              <a:buChar char="ü"/>
            </a:pPr>
            <a:r>
              <a:rPr lang="es-ES_tradnl" sz="2100" dirty="0"/>
              <a:t>Difícil implicación por falta de tiempo y muchas funciones juntas</a:t>
            </a:r>
          </a:p>
          <a:p>
            <a:pPr algn="just">
              <a:buFont typeface="Wingdings" panose="05000000000000000000" pitchFamily="2" charset="2"/>
              <a:buChar char="ü"/>
            </a:pPr>
            <a:r>
              <a:rPr lang="es-ES_tradnl" sz="2100" dirty="0"/>
              <a:t>Situación de “apagafuegos” </a:t>
            </a:r>
          </a:p>
          <a:p>
            <a:pPr algn="just">
              <a:buFont typeface="Wingdings" panose="05000000000000000000" pitchFamily="2" charset="2"/>
              <a:buChar char="ü"/>
            </a:pPr>
            <a:r>
              <a:rPr lang="es-ES_tradnl" sz="2100" dirty="0"/>
              <a:t>Formar e implicar al profesorado que está directamente con el alumnado</a:t>
            </a:r>
          </a:p>
          <a:p>
            <a:pPr algn="just">
              <a:buFont typeface="Wingdings" panose="05000000000000000000" pitchFamily="2" charset="2"/>
              <a:buChar char="ü"/>
            </a:pPr>
            <a:r>
              <a:rPr lang="es-ES_tradnl" sz="2100" dirty="0"/>
              <a:t>Servicios externos también saturados</a:t>
            </a:r>
          </a:p>
          <a:p>
            <a:pPr algn="just">
              <a:buFont typeface="Wingdings" panose="05000000000000000000" pitchFamily="2" charset="2"/>
              <a:buChar char="ü"/>
            </a:pPr>
            <a:r>
              <a:rPr lang="es-ES_tradnl" sz="2100" dirty="0"/>
              <a:t>Actuaciones/programas puntuales sin conexión con el proyecto educativo</a:t>
            </a:r>
          </a:p>
          <a:p>
            <a:pPr algn="just">
              <a:buFont typeface="Wingdings" panose="05000000000000000000" pitchFamily="2" charset="2"/>
              <a:buChar char="ü"/>
            </a:pPr>
            <a:r>
              <a:rPr lang="es-ES_tradnl" sz="2100" dirty="0"/>
              <a:t>Falta de recursos humanos y maneras de trabajar diferentes según las zonas</a:t>
            </a:r>
          </a:p>
          <a:p>
            <a:pPr algn="just">
              <a:buFont typeface="Wingdings" panose="05000000000000000000" pitchFamily="2" charset="2"/>
              <a:buChar char="ü"/>
            </a:pPr>
            <a:endParaRPr lang="es-ES_tradnl" sz="2100" dirty="0"/>
          </a:p>
          <a:p>
            <a:pPr algn="just">
              <a:buFont typeface="Wingdings" panose="05000000000000000000" pitchFamily="2" charset="2"/>
              <a:buChar char="ü"/>
            </a:pPr>
            <a:endParaRPr lang="es-ES_tradnl" sz="2100" dirty="0"/>
          </a:p>
          <a:p>
            <a:pPr marL="0" indent="0" algn="just">
              <a:buNone/>
            </a:pPr>
            <a:endParaRPr lang="es-ES_tradnl" sz="2100" dirty="0"/>
          </a:p>
          <a:p>
            <a:pPr marL="0" indent="0" algn="just">
              <a:buNone/>
            </a:pPr>
            <a:endParaRPr lang="es-ES" sz="2100" dirty="0"/>
          </a:p>
          <a:p>
            <a:endParaRPr lang="es-ES" dirty="0"/>
          </a:p>
        </p:txBody>
      </p:sp>
    </p:spTree>
    <p:extLst>
      <p:ext uri="{BB962C8B-B14F-4D97-AF65-F5344CB8AC3E}">
        <p14:creationId xmlns:p14="http://schemas.microsoft.com/office/powerpoint/2010/main" val="124928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B2415CCA-1D43-195C-48C5-D4AD2D156B92}"/>
              </a:ext>
            </a:extLst>
          </p:cNvPr>
          <p:cNvSpPr>
            <a:spLocks noGrp="1"/>
          </p:cNvSpPr>
          <p:nvPr>
            <p:ph idx="1"/>
          </p:nvPr>
        </p:nvSpPr>
        <p:spPr>
          <a:xfrm>
            <a:off x="1295400" y="1269507"/>
            <a:ext cx="10376672" cy="4678532"/>
          </a:xfrm>
        </p:spPr>
        <p:txBody>
          <a:bodyPr>
            <a:normAutofit fontScale="85000" lnSpcReduction="20000"/>
          </a:bodyPr>
          <a:lstStyle/>
          <a:p>
            <a:r>
              <a:rPr lang="es-ES" sz="2200" dirty="0"/>
              <a:t>Trabajo </a:t>
            </a:r>
            <a:r>
              <a:rPr lang="es-ES" sz="2200" b="1" dirty="0"/>
              <a:t>individual</a:t>
            </a:r>
            <a:r>
              <a:rPr lang="es-ES" sz="2200" dirty="0"/>
              <a:t> </a:t>
            </a:r>
          </a:p>
          <a:p>
            <a:pPr algn="just"/>
            <a:r>
              <a:rPr lang="es-ES" sz="2200" b="1" dirty="0"/>
              <a:t>Objetivo</a:t>
            </a:r>
            <a:r>
              <a:rPr lang="es-ES" sz="2200" dirty="0"/>
              <a:t>: Realizar una breve aproximación sobre cómo se utilizaría/n algún/os de los instrumentos de evaluación aportados en el curso en una situación de riesgo hipotética que se pueda dar en el aula. Se trata de llevar a cabo un diagnóstico ante una situación detectada en el aula y que demandará una intervención posterior (que no hay que desarrollar). </a:t>
            </a:r>
          </a:p>
          <a:p>
            <a:pPr algn="just"/>
            <a:r>
              <a:rPr lang="es-ES" sz="2200" b="1" dirty="0"/>
              <a:t>Apartados</a:t>
            </a:r>
            <a:r>
              <a:rPr lang="es-ES" sz="2200" dirty="0"/>
              <a:t> del trabajo: </a:t>
            </a:r>
          </a:p>
          <a:p>
            <a:pPr marL="342900" indent="-342900" algn="just">
              <a:buAutoNum type="arabicPeriod"/>
            </a:pPr>
            <a:r>
              <a:rPr lang="es-ES" sz="2200" dirty="0"/>
              <a:t>Descripción de la </a:t>
            </a:r>
            <a:r>
              <a:rPr lang="es-ES" sz="2200" b="1" dirty="0"/>
              <a:t>situación de riesgo </a:t>
            </a:r>
            <a:r>
              <a:rPr lang="es-ES" sz="2200" dirty="0"/>
              <a:t>que se quiere abordar.</a:t>
            </a:r>
          </a:p>
          <a:p>
            <a:pPr marL="342900" indent="-342900" algn="just">
              <a:buAutoNum type="arabicPeriod"/>
            </a:pPr>
            <a:r>
              <a:rPr lang="es-ES" sz="2200" b="1" dirty="0"/>
              <a:t>Destinatarios</a:t>
            </a:r>
          </a:p>
          <a:p>
            <a:pPr marL="342900" indent="-342900" algn="just">
              <a:buAutoNum type="arabicPeriod"/>
            </a:pPr>
            <a:r>
              <a:rPr lang="es-ES" sz="2200" b="1" dirty="0"/>
              <a:t>Objetivos</a:t>
            </a:r>
            <a:r>
              <a:rPr lang="es-ES" sz="2200" dirty="0"/>
              <a:t> para realizar un diagnóstico (en función de las posibilidades). </a:t>
            </a:r>
          </a:p>
          <a:p>
            <a:pPr marL="342900" indent="-342900" algn="just">
              <a:buAutoNum type="arabicPeriod"/>
            </a:pPr>
            <a:r>
              <a:rPr lang="es-ES" sz="2200" b="1" dirty="0"/>
              <a:t>Instrumentos</a:t>
            </a:r>
            <a:r>
              <a:rPr lang="es-ES" sz="2200" dirty="0"/>
              <a:t> elegidos para el diagnóstico y por qué. </a:t>
            </a:r>
          </a:p>
          <a:p>
            <a:pPr marL="342900" indent="-342900" algn="just">
              <a:buAutoNum type="arabicPeriod"/>
            </a:pPr>
            <a:r>
              <a:rPr lang="es-ES" sz="2200" dirty="0"/>
              <a:t>Momentos de utilización y </a:t>
            </a:r>
            <a:r>
              <a:rPr lang="es-ES" sz="2200" b="1" dirty="0"/>
              <a:t>temporalización</a:t>
            </a:r>
            <a:r>
              <a:rPr lang="es-ES" sz="2200" dirty="0"/>
              <a:t> de la actuación. </a:t>
            </a:r>
          </a:p>
          <a:p>
            <a:pPr marL="342900" indent="-342900" algn="just">
              <a:buAutoNum type="arabicPeriod"/>
            </a:pPr>
            <a:r>
              <a:rPr lang="es-ES" sz="2200" b="1" dirty="0"/>
              <a:t>Resultados esperados</a:t>
            </a:r>
            <a:r>
              <a:rPr lang="es-ES" sz="2200" dirty="0"/>
              <a:t>. </a:t>
            </a:r>
          </a:p>
          <a:p>
            <a:pPr marL="0" indent="0" algn="just">
              <a:buNone/>
            </a:pPr>
            <a:endParaRPr lang="es-ES" sz="1800" b="0" i="0" u="none" strike="noStrike" baseline="0" dirty="0">
              <a:solidFill>
                <a:srgbClr val="000000"/>
              </a:solidFill>
              <a:latin typeface="Calibri" panose="020F0502020204030204" pitchFamily="34" charset="0"/>
            </a:endParaRPr>
          </a:p>
          <a:p>
            <a:pPr algn="just"/>
            <a:r>
              <a:rPr lang="es-ES" sz="2200" b="1" dirty="0"/>
              <a:t>Todo ello debe tener un desarrollo breve, no más de dos folios. </a:t>
            </a:r>
          </a:p>
        </p:txBody>
      </p:sp>
      <p:sp>
        <p:nvSpPr>
          <p:cNvPr id="7" name="Título 6">
            <a:extLst>
              <a:ext uri="{FF2B5EF4-FFF2-40B4-BE49-F238E27FC236}">
                <a16:creationId xmlns:a16="http://schemas.microsoft.com/office/drawing/2014/main" id="{5B112DA4-EE8F-729C-C493-BD80AA3184EA}"/>
              </a:ext>
            </a:extLst>
          </p:cNvPr>
          <p:cNvSpPr>
            <a:spLocks noGrp="1"/>
          </p:cNvSpPr>
          <p:nvPr>
            <p:ph type="title"/>
          </p:nvPr>
        </p:nvSpPr>
        <p:spPr>
          <a:xfrm>
            <a:off x="1402672" y="488272"/>
            <a:ext cx="9570128" cy="648070"/>
          </a:xfrm>
        </p:spPr>
        <p:txBody>
          <a:bodyPr>
            <a:normAutofit/>
          </a:bodyPr>
          <a:lstStyle/>
          <a:p>
            <a:r>
              <a:rPr lang="es-ES" sz="3500" b="1" dirty="0"/>
              <a:t>Trabajo final</a:t>
            </a:r>
          </a:p>
        </p:txBody>
      </p:sp>
    </p:spTree>
    <p:extLst>
      <p:ext uri="{BB962C8B-B14F-4D97-AF65-F5344CB8AC3E}">
        <p14:creationId xmlns:p14="http://schemas.microsoft.com/office/powerpoint/2010/main" val="391896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4261C-F95F-9000-C267-A97879951F92}"/>
              </a:ext>
            </a:extLst>
          </p:cNvPr>
          <p:cNvSpPr>
            <a:spLocks noGrp="1"/>
          </p:cNvSpPr>
          <p:nvPr>
            <p:ph type="title"/>
          </p:nvPr>
        </p:nvSpPr>
        <p:spPr>
          <a:xfrm>
            <a:off x="1224379" y="254563"/>
            <a:ext cx="9743242" cy="574829"/>
          </a:xfrm>
        </p:spPr>
        <p:txBody>
          <a:bodyPr>
            <a:noAutofit/>
          </a:bodyPr>
          <a:lstStyle/>
          <a:p>
            <a:r>
              <a:rPr lang="es-ES" sz="3500" b="1" dirty="0"/>
              <a:t>Algunos programas de prevención (FAD)</a:t>
            </a:r>
          </a:p>
        </p:txBody>
      </p:sp>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05943BCC-801C-D6B2-3954-9725B2ABDF8E}"/>
              </a:ext>
            </a:extLst>
          </p:cNvPr>
          <p:cNvSpPr>
            <a:spLocks noGrp="1"/>
          </p:cNvSpPr>
          <p:nvPr>
            <p:ph idx="1"/>
          </p:nvPr>
        </p:nvSpPr>
        <p:spPr>
          <a:xfrm>
            <a:off x="952132" y="1981547"/>
            <a:ext cx="10508940" cy="2929631"/>
          </a:xfrm>
        </p:spPr>
        <p:txBody>
          <a:bodyPr>
            <a:normAutofit/>
          </a:bodyPr>
          <a:lstStyle/>
          <a:p>
            <a:pPr marL="0" indent="0" algn="just">
              <a:buNone/>
            </a:pPr>
            <a:endParaRPr lang="es-ES" b="1" i="1" dirty="0">
              <a:latin typeface="+mj-lt"/>
              <a:ea typeface="+mj-ea"/>
              <a:cs typeface="+mj-cs"/>
            </a:endParaRPr>
          </a:p>
          <a:p>
            <a:pPr marL="0" indent="0">
              <a:buNone/>
            </a:pPr>
            <a:endParaRPr lang="es-ES" dirty="0"/>
          </a:p>
        </p:txBody>
      </p:sp>
      <p:sp>
        <p:nvSpPr>
          <p:cNvPr id="9" name="CuadroTexto 8">
            <a:extLst>
              <a:ext uri="{FF2B5EF4-FFF2-40B4-BE49-F238E27FC236}">
                <a16:creationId xmlns:a16="http://schemas.microsoft.com/office/drawing/2014/main" id="{F014A59A-9B23-2C26-B5DB-56A74DD709D9}"/>
              </a:ext>
            </a:extLst>
          </p:cNvPr>
          <p:cNvSpPr txBox="1"/>
          <p:nvPr/>
        </p:nvSpPr>
        <p:spPr>
          <a:xfrm>
            <a:off x="1083076" y="1238937"/>
            <a:ext cx="11150350" cy="707886"/>
          </a:xfrm>
          <a:prstGeom prst="rect">
            <a:avLst/>
          </a:prstGeom>
          <a:noFill/>
        </p:spPr>
        <p:txBody>
          <a:bodyPr wrap="square">
            <a:spAutoFit/>
          </a:bodyPr>
          <a:lstStyle/>
          <a:p>
            <a:r>
              <a:rPr lang="es-ES" sz="2000" b="1" i="1" dirty="0">
                <a:solidFill>
                  <a:srgbClr val="7030A0"/>
                </a:solidFill>
                <a:latin typeface="+mj-lt"/>
                <a:ea typeface="+mj-ea"/>
                <a:cs typeface="+mj-cs"/>
                <a:hlinkClick r:id="rId3"/>
              </a:rPr>
              <a:t>https://www.campusfad.org/#programas</a:t>
            </a:r>
            <a:endParaRPr lang="es-ES" sz="2000" b="1" i="1" dirty="0">
              <a:solidFill>
                <a:srgbClr val="7030A0"/>
              </a:solidFill>
              <a:latin typeface="+mj-lt"/>
              <a:ea typeface="+mj-ea"/>
              <a:cs typeface="+mj-cs"/>
            </a:endParaRPr>
          </a:p>
          <a:p>
            <a:endParaRPr lang="es-ES" sz="2000" dirty="0">
              <a:latin typeface="+mj-lt"/>
              <a:ea typeface="+mj-ea"/>
              <a:cs typeface="+mj-cs"/>
            </a:endParaRPr>
          </a:p>
        </p:txBody>
      </p:sp>
      <p:pic>
        <p:nvPicPr>
          <p:cNvPr id="7" name="Imagen 6">
            <a:extLst>
              <a:ext uri="{FF2B5EF4-FFF2-40B4-BE49-F238E27FC236}">
                <a16:creationId xmlns:a16="http://schemas.microsoft.com/office/drawing/2014/main" id="{90CB91AC-8DCC-95C0-09DC-70C98668800E}"/>
              </a:ext>
            </a:extLst>
          </p:cNvPr>
          <p:cNvPicPr>
            <a:picLocks noChangeAspect="1"/>
          </p:cNvPicPr>
          <p:nvPr/>
        </p:nvPicPr>
        <p:blipFill rotWithShape="1">
          <a:blip r:embed="rId4"/>
          <a:srcRect l="7810" t="18065" r="10043" b="7055"/>
          <a:stretch/>
        </p:blipFill>
        <p:spPr>
          <a:xfrm>
            <a:off x="1289483" y="1023077"/>
            <a:ext cx="9452497" cy="4846569"/>
          </a:xfrm>
          <a:prstGeom prst="rect">
            <a:avLst/>
          </a:prstGeom>
        </p:spPr>
      </p:pic>
    </p:spTree>
    <p:extLst>
      <p:ext uri="{BB962C8B-B14F-4D97-AF65-F5344CB8AC3E}">
        <p14:creationId xmlns:p14="http://schemas.microsoft.com/office/powerpoint/2010/main" val="245260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previa de imagen">
            <a:extLst>
              <a:ext uri="{FF2B5EF4-FFF2-40B4-BE49-F238E27FC236}">
                <a16:creationId xmlns:a16="http://schemas.microsoft.com/office/drawing/2014/main" id="{4A523719-00BB-5818-F6FC-13F73FA0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20" y="6144689"/>
            <a:ext cx="4205952" cy="53971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05943BCC-801C-D6B2-3954-9725B2ABDF8E}"/>
              </a:ext>
            </a:extLst>
          </p:cNvPr>
          <p:cNvSpPr>
            <a:spLocks noGrp="1"/>
          </p:cNvSpPr>
          <p:nvPr>
            <p:ph idx="1"/>
          </p:nvPr>
        </p:nvSpPr>
        <p:spPr>
          <a:xfrm>
            <a:off x="987642" y="3429000"/>
            <a:ext cx="10508940" cy="2929631"/>
          </a:xfrm>
        </p:spPr>
        <p:txBody>
          <a:bodyPr>
            <a:normAutofit/>
          </a:bodyPr>
          <a:lstStyle/>
          <a:p>
            <a:pPr marL="0" indent="0" algn="just">
              <a:buNone/>
            </a:pPr>
            <a:endParaRPr lang="es-ES" b="1" i="1" dirty="0">
              <a:latin typeface="+mj-lt"/>
              <a:ea typeface="+mj-ea"/>
              <a:cs typeface="+mj-cs"/>
            </a:endParaRPr>
          </a:p>
          <a:p>
            <a:pPr marL="0" indent="0">
              <a:buNone/>
            </a:pPr>
            <a:endParaRPr lang="es-ES" dirty="0"/>
          </a:p>
        </p:txBody>
      </p:sp>
      <p:pic>
        <p:nvPicPr>
          <p:cNvPr id="8" name="Imagen 7">
            <a:extLst>
              <a:ext uri="{FF2B5EF4-FFF2-40B4-BE49-F238E27FC236}">
                <a16:creationId xmlns:a16="http://schemas.microsoft.com/office/drawing/2014/main" id="{C3648E5E-7388-DCAA-95E9-D0575E3D81CF}"/>
              </a:ext>
            </a:extLst>
          </p:cNvPr>
          <p:cNvPicPr>
            <a:picLocks noChangeAspect="1"/>
          </p:cNvPicPr>
          <p:nvPr/>
        </p:nvPicPr>
        <p:blipFill rotWithShape="1">
          <a:blip r:embed="rId3"/>
          <a:srcRect l="7535" t="20162" r="8179" b="5146"/>
          <a:stretch/>
        </p:blipFill>
        <p:spPr>
          <a:xfrm>
            <a:off x="1104083" y="542020"/>
            <a:ext cx="10276058" cy="5122417"/>
          </a:xfrm>
          <a:prstGeom prst="rect">
            <a:avLst/>
          </a:prstGeom>
        </p:spPr>
      </p:pic>
    </p:spTree>
    <p:extLst>
      <p:ext uri="{BB962C8B-B14F-4D97-AF65-F5344CB8AC3E}">
        <p14:creationId xmlns:p14="http://schemas.microsoft.com/office/powerpoint/2010/main" val="1076614861"/>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593</TotalTime>
  <Words>792</Words>
  <Application>Microsoft Office PowerPoint</Application>
  <PresentationFormat>Panorámica</PresentationFormat>
  <Paragraphs>57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Calibri</vt:lpstr>
      <vt:lpstr>Franklin Gothic Book</vt:lpstr>
      <vt:lpstr>Segoe UI</vt:lpstr>
      <vt:lpstr>Wingdings</vt:lpstr>
      <vt:lpstr>Recorte</vt:lpstr>
      <vt:lpstr>LOS CENTROS EDUCATIVOS Y LA DETECCIÓN TEMPRANA DE COMPORTAMIENTOS DE RIESGO</vt:lpstr>
      <vt:lpstr>Características generales y requisitos</vt:lpstr>
      <vt:lpstr>Foros</vt:lpstr>
      <vt:lpstr>Presentación de PowerPoint</vt:lpstr>
      <vt:lpstr>Presentación de PowerPoint</vt:lpstr>
      <vt:lpstr>Presentación de PowerPoint</vt:lpstr>
      <vt:lpstr>Trabajo final</vt:lpstr>
      <vt:lpstr>Algunos programas de prevención (FAD)</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CENTROS EDUCATIVOS Y LA DETECCIÓN TEMPRANA DE COMPORTAMIENTOS DE RIESGO</dc:title>
  <dc:creator>Elena Ares Nieto</dc:creator>
  <cp:lastModifiedBy>Celia Prat</cp:lastModifiedBy>
  <cp:revision>12</cp:revision>
  <dcterms:created xsi:type="dcterms:W3CDTF">2023-02-07T15:51:09Z</dcterms:created>
  <dcterms:modified xsi:type="dcterms:W3CDTF">2023-03-15T10:34:36Z</dcterms:modified>
</cp:coreProperties>
</file>