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62" r:id="rId6"/>
    <p:sldId id="263" r:id="rId7"/>
    <p:sldId id="260" r:id="rId8"/>
    <p:sldId id="264" r:id="rId9"/>
    <p:sldId id="266" r:id="rId10"/>
    <p:sldId id="268" r:id="rId11"/>
    <p:sldId id="270" r:id="rId12"/>
    <p:sldId id="272" r:id="rId13"/>
    <p:sldId id="273" r:id="rId14"/>
    <p:sldId id="274" r:id="rId1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09E72-53D7-4C20-B9F3-71CE7D76457C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439EB-8BF7-4EC3-8A60-3BFD82F447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7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439EB-8BF7-4EC3-8A60-3BFD82F447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34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7909D-97F5-3BEA-8785-9CD32D147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74AA69-16EB-55D1-2300-111D3E740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F164D-48BA-8F44-9C73-B4D23873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0649F-9B54-0DFA-1565-E9D3310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76331-D936-97FA-5BA1-35CCFE4E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38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EBB9FC-04A8-A751-3317-2B7C9C6C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41148EF-1159-5D17-0D99-5E463DC4A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B99EB0-520B-47A5-560C-77EB809D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A99C9-D4C8-A041-797B-4D08269F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D2ADCD-6612-D609-7306-D88C287D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84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84B5CC-1FD1-A375-EA65-F49C970F9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72E190-D1C1-2A48-06CA-E3D48C534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8B2BF0-0521-CC0D-9807-B042E2DE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EC58EB-BBCA-1345-A737-557C7EA1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01ABE8-117D-70FC-E5E7-35F58812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46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04ED3-7019-FFEE-DCD5-C71B12C4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24151E-EDAF-CE39-59E0-84E1A1BC5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958A5-1E1C-4389-C248-4857DA20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202F2E-28D0-2EDA-59E9-BC31EFED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595F9A-1D15-B39A-FDB0-2FD29E54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9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911F9-E1B1-B5A4-8AE7-3DB88C94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1D1D7F-F5F1-27C7-281C-B9ACCD749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A3316D-90D2-35CD-B593-1A1DD90D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076DEE-A404-233D-BCB3-2AF5C8DD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E0D990-6761-FC3E-0212-A321395C3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17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105A8-ED7C-7D94-568D-CA774DCF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B390C-3E9F-7717-6196-333CDC4E2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A07FCE-68BB-9AF9-2163-A1A731103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A7E672-D53B-7976-07EE-0B552260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552A2A-5053-BBBA-60D9-9C1C9C9C5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FC34CE-3D1D-E7FA-DCB9-AAF753B0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78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6B660-7C95-795B-D80A-DD2B6D8F6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640C5E-61A5-D410-AC0B-08D3C6B67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7E82CC-3504-44AE-78A3-122438B9C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081A8C-2574-DD32-65A8-BFA1C8DB81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34AE31-2765-A8F3-EFF7-B2D422E61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4A7BB1-1A62-553E-403C-FBD0C396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154E029-03F8-2905-F8AB-6D51B9C0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B4AED5-9065-D703-AF6E-DE5BF75F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DC2BB-8ECC-177B-CAD8-95DEA3B21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79602E-465A-92D9-95EA-85378E4F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319505-41C0-6F0C-45F9-3FA0716F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84B5AF-8B08-1E1F-3863-A695D3E1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41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6D1F1D-EC80-C1AC-1615-5876B473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373B2C-7574-980A-B38A-C8B24593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0B7E372-C668-FF18-9CBD-20A05917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68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B635F1-60B8-C0B8-2395-E463252BE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71DAF-C136-77D3-C1CB-93E3E2C0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83D00B-F431-4505-AB3A-9B792210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12988F-CE83-30FB-A87C-1633CC44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80F930-F16C-EAB0-7CE9-1A2E7881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088EA1-B450-07E1-7373-794CCD0C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5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C2A19-257D-455E-B802-F6D1B3CD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32D797-796C-DB26-47B1-3930CDA32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BAA283-2B2A-EFCB-4953-91A31828B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F056DE-5E5E-E84B-E160-FB125EEC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68210-F418-C626-8748-58A0CEECA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AA1FDB-2115-97E8-DD28-E3CC981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10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C95C9B-3448-3039-5EDA-C7CF648D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0A8FDA-46FD-9FD7-6F2C-8F441A6B0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154DC7-FA98-797E-F4A3-D2282997B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62041-8D2F-49B6-8316-E0A8DEB5FA22}" type="datetimeFigureOut">
              <a:rPr lang="es-ES" smtClean="0"/>
              <a:t>25/02/2025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BB789B-561C-4B1D-8A83-D2E916D3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91B4E-A061-0F2A-A181-F6A62F6B8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5D992-6574-4EEC-BBD9-EA53F294B15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1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slide" Target="slide9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image" Target="../media/image6.svg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65001" y="3726825"/>
            <a:ext cx="9399611" cy="93996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1499" y="2221736"/>
            <a:ext cx="5992592" cy="1177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13"/>
              </a:lnSpc>
              <a:spcBef>
                <a:spcPct val="0"/>
              </a:spcBef>
            </a:pPr>
            <a:r>
              <a:rPr lang="en-US" sz="3438" dirty="0">
                <a:solidFill>
                  <a:srgbClr val="051D40"/>
                </a:solidFill>
                <a:latin typeface="Open Sans Extra Bold"/>
              </a:rPr>
              <a:t>ESTRATEGIA REGIONAL DE EDUCACIÓN INCLUSIVA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946823" y="-1145065"/>
            <a:ext cx="2490354" cy="249035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8571" y="-428984"/>
            <a:ext cx="857967" cy="85796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286130" y="5593048"/>
            <a:ext cx="2490354" cy="249035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5838263" y="5015055"/>
            <a:ext cx="5853088" cy="1155985"/>
          </a:xfrm>
          <a:custGeom>
            <a:avLst/>
            <a:gdLst/>
            <a:ahLst/>
            <a:cxnLst/>
            <a:rect l="l" t="t" r="r" b="b"/>
            <a:pathLst>
              <a:path w="8779632" h="1733977">
                <a:moveTo>
                  <a:pt x="0" y="0"/>
                </a:moveTo>
                <a:lnTo>
                  <a:pt x="8779632" y="0"/>
                </a:lnTo>
                <a:lnTo>
                  <a:pt x="8779632" y="1733977"/>
                </a:lnTo>
                <a:lnTo>
                  <a:pt x="0" y="17339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6096000" y="1978035"/>
            <a:ext cx="6097723" cy="3497580"/>
            <a:chOff x="0" y="0"/>
            <a:chExt cx="7981950" cy="4578350"/>
          </a:xfrm>
        </p:grpSpPr>
        <p:sp>
          <p:nvSpPr>
            <p:cNvPr id="17" name="Freeform 17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7981950" cy="4542790"/>
            </a:xfrm>
            <a:custGeom>
              <a:avLst/>
              <a:gdLst/>
              <a:ahLst/>
              <a:cxnLst/>
              <a:rect l="l" t="t" r="r" b="b"/>
              <a:pathLst>
                <a:path w="7981950" h="454279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962660" y="276860"/>
              <a:ext cx="6055360" cy="3789680"/>
            </a:xfrm>
            <a:custGeom>
              <a:avLst/>
              <a:gdLst/>
              <a:ahLst/>
              <a:cxnLst/>
              <a:rect l="l" t="t" r="r" b="b"/>
              <a:pathLst>
                <a:path w="6055360" h="378968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t="-4886" b="-4886"/>
              </a:stretch>
            </a:blipFill>
          </p:spPr>
          <p:txBody>
            <a:bodyPr/>
            <a:lstStyle/>
            <a:p>
              <a:endParaRPr lang="es-ES" sz="1200"/>
            </a:p>
          </p:txBody>
        </p:sp>
      </p:grpSp>
      <p:sp>
        <p:nvSpPr>
          <p:cNvPr id="22" name="Freeform 22"/>
          <p:cNvSpPr/>
          <p:nvPr/>
        </p:nvSpPr>
        <p:spPr>
          <a:xfrm>
            <a:off x="9819590" y="428983"/>
            <a:ext cx="1686610" cy="1180627"/>
          </a:xfrm>
          <a:custGeom>
            <a:avLst/>
            <a:gdLst/>
            <a:ahLst/>
            <a:cxnLst/>
            <a:rect l="l" t="t" r="r" b="b"/>
            <a:pathLst>
              <a:path w="2529915" h="1770940">
                <a:moveTo>
                  <a:pt x="0" y="0"/>
                </a:moveTo>
                <a:lnTo>
                  <a:pt x="2529915" y="0"/>
                </a:lnTo>
                <a:lnTo>
                  <a:pt x="2529915" y="1770940"/>
                </a:lnTo>
                <a:lnTo>
                  <a:pt x="0" y="17709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4" name="Freeform 24"/>
          <p:cNvSpPr/>
          <p:nvPr/>
        </p:nvSpPr>
        <p:spPr>
          <a:xfrm>
            <a:off x="1402712" y="4478116"/>
            <a:ext cx="3718641" cy="2533685"/>
          </a:xfrm>
          <a:custGeom>
            <a:avLst/>
            <a:gdLst/>
            <a:ahLst/>
            <a:cxnLst/>
            <a:rect l="l" t="t" r="r" b="b"/>
            <a:pathLst>
              <a:path w="5577961" h="3800528">
                <a:moveTo>
                  <a:pt x="0" y="0"/>
                </a:moveTo>
                <a:lnTo>
                  <a:pt x="5577961" y="0"/>
                </a:lnTo>
                <a:lnTo>
                  <a:pt x="5577961" y="3800527"/>
                </a:lnTo>
                <a:lnTo>
                  <a:pt x="0" y="38005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5" name="TextBox 25"/>
          <p:cNvSpPr txBox="1"/>
          <p:nvPr/>
        </p:nvSpPr>
        <p:spPr>
          <a:xfrm>
            <a:off x="927554" y="3744785"/>
            <a:ext cx="5152463" cy="64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70"/>
              </a:lnSpc>
            </a:pPr>
            <a:r>
              <a:rPr lang="en-US" sz="1835" spc="-37" dirty="0">
                <a:solidFill>
                  <a:srgbClr val="051D40"/>
                </a:solidFill>
                <a:latin typeface="Poppins"/>
              </a:rPr>
              <a:t>2023-2027</a:t>
            </a:r>
          </a:p>
          <a:p>
            <a:pPr algn="r">
              <a:lnSpc>
                <a:spcPts val="2570"/>
              </a:lnSpc>
              <a:spcBef>
                <a:spcPct val="0"/>
              </a:spcBef>
            </a:pPr>
            <a:r>
              <a:rPr lang="en-US" sz="1835" spc="-37" dirty="0">
                <a:solidFill>
                  <a:srgbClr val="051D40"/>
                </a:solidFill>
                <a:latin typeface="Poppins"/>
              </a:rPr>
              <a:t>Consejería de Educación, Cultura y Deportes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5" name="TextBox 25"/>
          <p:cNvSpPr txBox="1"/>
          <p:nvPr/>
        </p:nvSpPr>
        <p:spPr>
          <a:xfrm>
            <a:off x="723920" y="2054315"/>
            <a:ext cx="6587281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lvl="0" algn="just"/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Se introducen mejoras que complementan el documento, entre ellas las aportaciones mencionadas.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(Versión 16)</a:t>
            </a:r>
          </a:p>
          <a:p>
            <a:pPr lvl="0" algn="just"/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679" y="846155"/>
            <a:ext cx="800919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Revisión de la estrategia y maquetación: </a:t>
            </a:r>
          </a:p>
          <a:p>
            <a:pPr algn="ctr">
              <a:spcBef>
                <a:spcPct val="0"/>
              </a:spcBef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Curso 2024-2025</a:t>
            </a:r>
          </a:p>
          <a:p>
            <a:pPr lvl="0" algn="ctr"/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4EE4AE26-99D8-4275-D970-76A87FE6EE2C}"/>
              </a:ext>
            </a:extLst>
          </p:cNvPr>
          <p:cNvSpPr/>
          <p:nvPr/>
        </p:nvSpPr>
        <p:spPr>
          <a:xfrm>
            <a:off x="834247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25">
            <a:extLst>
              <a:ext uri="{FF2B5EF4-FFF2-40B4-BE49-F238E27FC236}">
                <a16:creationId xmlns:a16="http://schemas.microsoft.com/office/drawing/2014/main" id="{46628716-6602-B417-FAF2-649AC887275A}"/>
              </a:ext>
            </a:extLst>
          </p:cNvPr>
          <p:cNvSpPr txBox="1"/>
          <p:nvPr/>
        </p:nvSpPr>
        <p:spPr>
          <a:xfrm>
            <a:off x="723920" y="3601944"/>
            <a:ext cx="6587281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/>
            <a:endParaRPr lang="es-ES" kern="0" dirty="0">
              <a:latin typeface="Arial" panose="020B0604020202020204" pitchFamily="34" charset="0"/>
            </a:endParaRPr>
          </a:p>
          <a:p>
            <a:pPr lvl="0"/>
            <a:r>
              <a:rPr lang="es-ES" kern="0" dirty="0">
                <a:latin typeface="Arial" panose="020B0604020202020204" pitchFamily="34" charset="0"/>
              </a:rPr>
              <a:t>Se anuncia en octubre a que la presentación de la estrategia se hará a finales de noviembre</a:t>
            </a:r>
          </a:p>
          <a:p>
            <a:pPr lvl="0" algn="just"/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2AC04E-2E93-19BC-ED11-D27B380CE33D}"/>
              </a:ext>
            </a:extLst>
          </p:cNvPr>
          <p:cNvSpPr txBox="1"/>
          <p:nvPr/>
        </p:nvSpPr>
        <p:spPr>
          <a:xfrm>
            <a:off x="723920" y="5260503"/>
            <a:ext cx="658728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s-ES" kern="0" dirty="0">
              <a:latin typeface="Arial" panose="020B0604020202020204" pitchFamily="34" charset="0"/>
            </a:endParaRPr>
          </a:p>
          <a:p>
            <a:r>
              <a:rPr lang="es-ES" kern="0" dirty="0">
                <a:latin typeface="Arial" panose="020B0604020202020204" pitchFamily="34" charset="0"/>
              </a:rPr>
              <a:t>Se adelanta por teléfono a las entidades que se las va a convocar para dar </a:t>
            </a:r>
            <a:r>
              <a:rPr lang="es-ES" kern="0" dirty="0" err="1">
                <a:latin typeface="Arial" panose="020B0604020202020204" pitchFamily="34" charset="0"/>
              </a:rPr>
              <a:t>feed</a:t>
            </a:r>
            <a:r>
              <a:rPr lang="es-ES" kern="0" dirty="0">
                <a:latin typeface="Arial" panose="020B0604020202020204" pitchFamily="34" charset="0"/>
              </a:rPr>
              <a:t> back previo. </a:t>
            </a:r>
          </a:p>
        </p:txBody>
      </p:sp>
    </p:spTree>
    <p:extLst>
      <p:ext uri="{BB962C8B-B14F-4D97-AF65-F5344CB8AC3E}">
        <p14:creationId xmlns:p14="http://schemas.microsoft.com/office/powerpoint/2010/main" val="2419720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9" name="TextBox 29"/>
          <p:cNvSpPr txBox="1"/>
          <p:nvPr/>
        </p:nvSpPr>
        <p:spPr>
          <a:xfrm>
            <a:off x="871530" y="903903"/>
            <a:ext cx="80091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Entidades colaboradoras en el proceso participativo</a:t>
            </a:r>
          </a:p>
          <a:p>
            <a:pPr lvl="0" algn="ctr"/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4EE4AE26-99D8-4275-D970-76A87FE6EE2C}"/>
              </a:ext>
            </a:extLst>
          </p:cNvPr>
          <p:cNvSpPr/>
          <p:nvPr/>
        </p:nvSpPr>
        <p:spPr>
          <a:xfrm>
            <a:off x="453502" y="78728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49AB757-D7CD-751C-78A3-CCB9E77986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55743"/>
              </p:ext>
            </p:extLst>
          </p:nvPr>
        </p:nvGraphicFramePr>
        <p:xfrm>
          <a:off x="575847" y="1856008"/>
          <a:ext cx="81280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092811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60287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ADMINISTRACIÓN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TERCER SECTOR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9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Infancia y Familia (Consejería de Bienestar Social)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de Atención Primaria. SESCAM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de Acción Social (Consejería de Bienestar Social)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DG de Humanización (Consejería de Sanidad)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Inspección de Educación.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Unidad de Género (Consejería de Educación Cultura y Deportes)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s-E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CERMI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PLENA INCLUSIÓN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FAMILIAS POR LA INCLUSIÓN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EAPN- CLM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APACE TOLEDO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FEDERACIÓN AUTISMO</a:t>
                      </a:r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41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37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620335" y="-1630601"/>
            <a:ext cx="10119201" cy="1011920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145DA0"/>
              </a:solidFill>
              <a:prstDash val="solid"/>
              <a:miter/>
            </a:ln>
          </p:spPr>
          <p:txBody>
            <a:bodyPr/>
            <a:lstStyle/>
            <a:p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974962" y="-998939"/>
            <a:ext cx="7287511" cy="9254613"/>
            <a:chOff x="0" y="0"/>
            <a:chExt cx="811566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1566" cy="812800"/>
            </a:xfrm>
            <a:custGeom>
              <a:avLst/>
              <a:gdLst/>
              <a:ahLst/>
              <a:cxnLst/>
              <a:rect l="l" t="t" r="r" b="b"/>
              <a:pathLst>
                <a:path w="811566" h="812800">
                  <a:moveTo>
                    <a:pt x="405783" y="0"/>
                  </a:moveTo>
                  <a:cubicBezTo>
                    <a:pt x="181675" y="0"/>
                    <a:pt x="0" y="181951"/>
                    <a:pt x="0" y="406400"/>
                  </a:cubicBezTo>
                  <a:cubicBezTo>
                    <a:pt x="0" y="630849"/>
                    <a:pt x="181675" y="812800"/>
                    <a:pt x="405783" y="812800"/>
                  </a:cubicBezTo>
                  <a:cubicBezTo>
                    <a:pt x="629890" y="812800"/>
                    <a:pt x="811566" y="630849"/>
                    <a:pt x="811566" y="406400"/>
                  </a:cubicBezTo>
                  <a:cubicBezTo>
                    <a:pt x="811566" y="181951"/>
                    <a:pt x="629890" y="0"/>
                    <a:pt x="405783" y="0"/>
                  </a:cubicBezTo>
                  <a:close/>
                </a:path>
              </a:pathLst>
            </a:custGeom>
            <a:solidFill>
              <a:srgbClr val="145DA0"/>
            </a:solidFill>
          </p:spPr>
          <p:txBody>
            <a:bodyPr/>
            <a:lstStyle/>
            <a:p>
              <a:endParaRPr lang="es-E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1500809" y="1783126"/>
            <a:ext cx="4406018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REGIONAL DE EDUCACIÓN INCLUSIVA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149279" y="2823259"/>
            <a:ext cx="4547407" cy="245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081"/>
              </a:lnSpc>
            </a:pPr>
            <a:r>
              <a:rPr lang="es-ES" sz="1487" spc="-29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Cronograma del proceso implementado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62626" y="872150"/>
            <a:ext cx="7690735" cy="498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2" action="ppaction://hlinksldjump"/>
              </a:rPr>
              <a:t>Constitución de equipos de trabajo: noviembre de 2023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1477"/>
              </a:lnSpc>
            </a:pPr>
            <a:endParaRPr lang="en-US" sz="1055" spc="-21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59453" y="1556129"/>
            <a:ext cx="571478" cy="571478"/>
          </a:xfrm>
          <a:custGeom>
            <a:avLst/>
            <a:gdLst/>
            <a:ahLst/>
            <a:cxnLst/>
            <a:rect l="l" t="t" r="r" b="b"/>
            <a:pathLst>
              <a:path w="857217" h="857217">
                <a:moveTo>
                  <a:pt x="0" y="0"/>
                </a:moveTo>
                <a:lnTo>
                  <a:pt x="857217" y="0"/>
                </a:lnTo>
                <a:lnTo>
                  <a:pt x="857217" y="857216"/>
                </a:lnTo>
                <a:lnTo>
                  <a:pt x="0" y="857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122972" y="1346049"/>
            <a:ext cx="8046373" cy="919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2"/>
              </a:lnSpc>
            </a:pP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0"/>
              </a:lnSpc>
            </a:pPr>
            <a:endParaRPr lang="en-US" sz="1200" spc="-21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520"/>
              </a:lnSpc>
            </a:pPr>
            <a:r>
              <a:rPr lang="en-US" sz="1200" spc="-21" dirty="0">
                <a:solidFill>
                  <a:srgbClr val="145DA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 </a:t>
            </a: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5" action="ppaction://hlinksldjump"/>
              </a:rPr>
              <a:t>Contratación de empresa gestora para acompañamiento en la elaboración de la estrategia:</a:t>
            </a:r>
          </a:p>
          <a:p>
            <a:pPr>
              <a:lnSpc>
                <a:spcPts val="1520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5" action="ppaction://hlinksldjump"/>
              </a:rPr>
              <a:t> diciembre de 2023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1520"/>
              </a:lnSpc>
            </a:pPr>
            <a:endParaRPr lang="en-US" sz="1086" spc="-21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3224499" y="5489066"/>
            <a:ext cx="601951" cy="601951"/>
          </a:xfrm>
          <a:custGeom>
            <a:avLst/>
            <a:gdLst/>
            <a:ahLst/>
            <a:cxnLst/>
            <a:rect l="l" t="t" r="r" b="b"/>
            <a:pathLst>
              <a:path w="902926" h="902926">
                <a:moveTo>
                  <a:pt x="0" y="0"/>
                </a:moveTo>
                <a:lnTo>
                  <a:pt x="902926" y="0"/>
                </a:lnTo>
                <a:lnTo>
                  <a:pt x="902926" y="902927"/>
                </a:lnTo>
                <a:lnTo>
                  <a:pt x="0" y="902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3336927" y="3619612"/>
            <a:ext cx="249071" cy="24907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DFDFD"/>
            </a:solidFill>
            <a:ln w="38100" cap="sq">
              <a:solidFill>
                <a:srgbClr val="00569E"/>
              </a:solidFill>
              <a:prstDash val="solid"/>
              <a:miter/>
            </a:ln>
          </p:spPr>
          <p:txBody>
            <a:bodyPr/>
            <a:lstStyle/>
            <a:p>
              <a:endParaRPr lang="es-ES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27"/>
                </a:lnSpc>
              </a:pPr>
              <a:endParaRPr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722013" y="390873"/>
            <a:ext cx="574302" cy="1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  <a:spcBef>
                <a:spcPct val="0"/>
              </a:spcBef>
            </a:pPr>
            <a:r>
              <a:rPr lang="en-US" sz="1189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846210" y="320920"/>
            <a:ext cx="7318491" cy="540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35"/>
              </a:lnSpc>
            </a:pPr>
            <a:endParaRPr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35"/>
              </a:lnSpc>
            </a:pPr>
            <a:r>
              <a:rPr lang="en-US" sz="1600" spc="-23" dirty="0">
                <a:solidFill>
                  <a:srgbClr val="145DA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982"/>
              </a:lnSpc>
            </a:pPr>
            <a:endParaRPr lang="en-US" sz="1168" spc="-23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1100384" y="82666"/>
            <a:ext cx="877144" cy="614001"/>
          </a:xfrm>
          <a:custGeom>
            <a:avLst/>
            <a:gdLst/>
            <a:ahLst/>
            <a:cxnLst/>
            <a:rect l="l" t="t" r="r" b="b"/>
            <a:pathLst>
              <a:path w="1315716" h="921001">
                <a:moveTo>
                  <a:pt x="0" y="0"/>
                </a:moveTo>
                <a:lnTo>
                  <a:pt x="1315716" y="0"/>
                </a:lnTo>
                <a:lnTo>
                  <a:pt x="1315716" y="921001"/>
                </a:lnTo>
                <a:lnTo>
                  <a:pt x="0" y="9210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43"/>
          <p:cNvSpPr/>
          <p:nvPr/>
        </p:nvSpPr>
        <p:spPr>
          <a:xfrm>
            <a:off x="3659672" y="3989296"/>
            <a:ext cx="574658" cy="568402"/>
          </a:xfrm>
          <a:custGeom>
            <a:avLst/>
            <a:gdLst/>
            <a:ahLst/>
            <a:cxnLst/>
            <a:rect l="l" t="t" r="r" b="b"/>
            <a:pathLst>
              <a:path w="1545022" h="1545022">
                <a:moveTo>
                  <a:pt x="0" y="0"/>
                </a:moveTo>
                <a:lnTo>
                  <a:pt x="1545021" y="0"/>
                </a:lnTo>
                <a:lnTo>
                  <a:pt x="1545021" y="1545022"/>
                </a:lnTo>
                <a:lnTo>
                  <a:pt x="0" y="1545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Freeform 47"/>
          <p:cNvSpPr/>
          <p:nvPr/>
        </p:nvSpPr>
        <p:spPr>
          <a:xfrm>
            <a:off x="3461462" y="4783568"/>
            <a:ext cx="604578" cy="604578"/>
          </a:xfrm>
          <a:custGeom>
            <a:avLst/>
            <a:gdLst/>
            <a:ahLst/>
            <a:cxnLst/>
            <a:rect l="l" t="t" r="r" b="b"/>
            <a:pathLst>
              <a:path w="906867" h="906867">
                <a:moveTo>
                  <a:pt x="0" y="0"/>
                </a:moveTo>
                <a:lnTo>
                  <a:pt x="906868" y="0"/>
                </a:lnTo>
                <a:lnTo>
                  <a:pt x="906868" y="906868"/>
                </a:lnTo>
                <a:lnTo>
                  <a:pt x="0" y="9068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791176" y="3141134"/>
            <a:ext cx="75609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535201" y="3942830"/>
            <a:ext cx="75609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447541" y="4121681"/>
            <a:ext cx="721591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3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7" action="ppaction://hlinksldjump"/>
              </a:rPr>
              <a:t>Elaboración y diseño de la estrategia: marzo-julio de 2024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1663"/>
              </a:lnSpc>
            </a:pPr>
            <a:endParaRPr lang="en-US" sz="1600" spc="-23" dirty="0">
              <a:solidFill>
                <a:srgbClr val="145DA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60"/>
          <p:cNvSpPr/>
          <p:nvPr/>
        </p:nvSpPr>
        <p:spPr>
          <a:xfrm>
            <a:off x="3591493" y="2346485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4246220" y="2443675"/>
            <a:ext cx="8158592" cy="420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63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8" action="ppaction://hlinksldjump"/>
              </a:rPr>
              <a:t>Preparación y Desarrollo de los procesos participativos: enero - febrero de 2024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>
              <a:lnSpc>
                <a:spcPts val="1663"/>
              </a:lnSpc>
            </a:pPr>
            <a:endParaRPr lang="en-US" sz="1333" spc="-23" dirty="0">
              <a:solidFill>
                <a:srgbClr val="145D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3287636" y="312302"/>
            <a:ext cx="6913376" cy="283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</a:t>
            </a: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2" action="ppaction://hlinksldjump"/>
              </a:rPr>
              <a:t>Presentación inicial de propuesta: septiembre – octubre de 2023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4557126" y="-12700"/>
            <a:ext cx="574302" cy="198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5"/>
              </a:lnSpc>
              <a:spcBef>
                <a:spcPct val="0"/>
              </a:spcBef>
            </a:pPr>
            <a:r>
              <a:rPr lang="en-US" sz="1189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5500426" y="4578795"/>
            <a:ext cx="75609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461461" y="5728984"/>
            <a:ext cx="6292159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Revisión de la estrategia y maquetación: julio – octubre 2024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963945" y="5701126"/>
            <a:ext cx="756093" cy="269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n-US" sz="1667" dirty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8" name="Freeform 60">
            <a:extLst>
              <a:ext uri="{FF2B5EF4-FFF2-40B4-BE49-F238E27FC236}">
                <a16:creationId xmlns:a16="http://schemas.microsoft.com/office/drawing/2014/main" id="{2913CFF5-3D76-C6F1-4D47-5D1A03AB7FE4}"/>
              </a:ext>
            </a:extLst>
          </p:cNvPr>
          <p:cNvSpPr/>
          <p:nvPr/>
        </p:nvSpPr>
        <p:spPr>
          <a:xfrm>
            <a:off x="3675861" y="3189399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93D7638-9397-8007-00BD-7D338631DAD7}"/>
              </a:ext>
            </a:extLst>
          </p:cNvPr>
          <p:cNvSpPr txBox="1"/>
          <p:nvPr/>
        </p:nvSpPr>
        <p:spPr>
          <a:xfrm>
            <a:off x="4265150" y="3297607"/>
            <a:ext cx="9415604" cy="31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66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10" action="ppaction://hlinksldjump"/>
              </a:rPr>
              <a:t>Análisis de datos de los procesos participativos: febrero-marzo de 2024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1129395-99B9-5DF9-4472-C87174D6B2A2}"/>
              </a:ext>
            </a:extLst>
          </p:cNvPr>
          <p:cNvSpPr txBox="1"/>
          <p:nvPr/>
        </p:nvSpPr>
        <p:spPr>
          <a:xfrm>
            <a:off x="4216706" y="4768356"/>
            <a:ext cx="9415604" cy="559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66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11" action="ppaction://hlinksldjump"/>
              </a:rPr>
              <a:t>Análisis e incorporación de las aportaciones de las administraciones y del</a:t>
            </a:r>
          </a:p>
          <a:p>
            <a:pPr>
              <a:lnSpc>
                <a:spcPts val="1866"/>
              </a:lnSpc>
            </a:pPr>
            <a:r>
              <a:rPr lang="es-ES" sz="1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  <a:hlinkClick r:id="rId11" action="ppaction://hlinksldjump"/>
              </a:rPr>
              <a:t> tercer sector: julio-agosto 2024</a:t>
            </a:r>
            <a:endParaRPr lang="es-ES" sz="1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19" name="Freeform 60">
            <a:extLst>
              <a:ext uri="{FF2B5EF4-FFF2-40B4-BE49-F238E27FC236}">
                <a16:creationId xmlns:a16="http://schemas.microsoft.com/office/drawing/2014/main" id="{F4D6A24D-6A22-80DC-70DB-30852D270856}"/>
              </a:ext>
            </a:extLst>
          </p:cNvPr>
          <p:cNvSpPr/>
          <p:nvPr/>
        </p:nvSpPr>
        <p:spPr>
          <a:xfrm>
            <a:off x="3082475" y="853147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Freeform 60">
            <a:extLst>
              <a:ext uri="{FF2B5EF4-FFF2-40B4-BE49-F238E27FC236}">
                <a16:creationId xmlns:a16="http://schemas.microsoft.com/office/drawing/2014/main" id="{51562ED4-BF00-C903-F845-879F898FAAED}"/>
              </a:ext>
            </a:extLst>
          </p:cNvPr>
          <p:cNvSpPr/>
          <p:nvPr/>
        </p:nvSpPr>
        <p:spPr>
          <a:xfrm>
            <a:off x="2771704" y="257214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D757ACCE-EDFE-D4DA-3D3F-E5499AF846EB}"/>
              </a:ext>
            </a:extLst>
          </p:cNvPr>
          <p:cNvSpPr/>
          <p:nvPr/>
        </p:nvSpPr>
        <p:spPr>
          <a:xfrm>
            <a:off x="2846210" y="6145760"/>
            <a:ext cx="601951" cy="601951"/>
          </a:xfrm>
          <a:custGeom>
            <a:avLst/>
            <a:gdLst/>
            <a:ahLst/>
            <a:cxnLst/>
            <a:rect l="l" t="t" r="r" b="b"/>
            <a:pathLst>
              <a:path w="902926" h="902926">
                <a:moveTo>
                  <a:pt x="0" y="0"/>
                </a:moveTo>
                <a:lnTo>
                  <a:pt x="902926" y="0"/>
                </a:lnTo>
                <a:lnTo>
                  <a:pt x="902926" y="902927"/>
                </a:lnTo>
                <a:lnTo>
                  <a:pt x="0" y="902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TextBox 75">
            <a:extLst>
              <a:ext uri="{FF2B5EF4-FFF2-40B4-BE49-F238E27FC236}">
                <a16:creationId xmlns:a16="http://schemas.microsoft.com/office/drawing/2014/main" id="{AC4E53DF-B421-934C-DA79-CA637240604D}"/>
              </a:ext>
            </a:extLst>
          </p:cNvPr>
          <p:cNvSpPr txBox="1"/>
          <p:nvPr/>
        </p:nvSpPr>
        <p:spPr>
          <a:xfrm>
            <a:off x="3401189" y="6252607"/>
            <a:ext cx="6292159" cy="262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Convocatoria entidades colaboradoras en el proceso participativo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099612" y="1020057"/>
            <a:ext cx="2924905" cy="5300844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2" name="TextBox 22"/>
          <p:cNvSpPr txBox="1"/>
          <p:nvPr/>
        </p:nvSpPr>
        <p:spPr>
          <a:xfrm>
            <a:off x="167483" y="2613325"/>
            <a:ext cx="4688602" cy="1179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16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algn="just"/>
            <a:r>
              <a:rPr lang="es-ES" sz="14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Emisión de </a:t>
            </a:r>
            <a:r>
              <a:rPr lang="es-ES" sz="14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carta informativa </a:t>
            </a:r>
            <a:r>
              <a:rPr lang="es-ES" sz="14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dirigida a los agentes del Tercer </a:t>
            </a:r>
            <a:r>
              <a:rPr lang="es-ES" sz="1400" kern="0" dirty="0">
                <a:latin typeface="Arial" panose="020B0604020202020204" pitchFamily="34" charset="0"/>
                <a:ea typeface="Trebuchet MS" panose="020B0603020202020204" pitchFamily="34" charset="0"/>
              </a:rPr>
              <a:t>S</a:t>
            </a:r>
            <a:r>
              <a:rPr lang="es-ES" sz="14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ector y representantes de las diferentes Administraciones. (25-09-2023)</a:t>
            </a:r>
          </a:p>
          <a:p>
            <a:pPr algn="ctr"/>
            <a:endParaRPr lang="en-US" sz="1867" spc="-17" dirty="0">
              <a:solidFill>
                <a:srgbClr val="145DA0"/>
              </a:solidFill>
              <a:latin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67482" y="4467270"/>
            <a:ext cx="4688603" cy="11695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s-ES" sz="16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r>
              <a:rPr lang="es-ES" sz="14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Se convoca a </a:t>
            </a:r>
            <a:r>
              <a:rPr lang="es-ES" sz="14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reuniones informativas: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latin typeface="Arial" panose="020B0604020202020204" pitchFamily="34" charset="0"/>
                <a:ea typeface="Trebuchet MS" panose="020B0603020202020204" pitchFamily="34" charset="0"/>
              </a:rPr>
              <a:t>09/10/2023 con</a:t>
            </a:r>
            <a:r>
              <a:rPr lang="es-ES" sz="14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 los agentes del </a:t>
            </a:r>
            <a:r>
              <a:rPr lang="es-ES" sz="14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Tercer </a:t>
            </a:r>
            <a:r>
              <a:rPr lang="es-ES" sz="1400" b="1" kern="0" dirty="0">
                <a:latin typeface="Arial" panose="020B0604020202020204" pitchFamily="34" charset="0"/>
                <a:ea typeface="Trebuchet MS" panose="020B0603020202020204" pitchFamily="34" charset="0"/>
              </a:rPr>
              <a:t>S</a:t>
            </a:r>
            <a:r>
              <a:rPr lang="es-ES" sz="14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ector.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kern="0" dirty="0">
                <a:latin typeface="Arial" panose="020B0604020202020204" pitchFamily="34" charset="0"/>
                <a:ea typeface="Trebuchet MS" panose="020B0603020202020204" pitchFamily="34" charset="0"/>
              </a:rPr>
              <a:t>10/10/2023 con las </a:t>
            </a:r>
            <a:r>
              <a:rPr lang="es-ES" sz="1400" b="1" kern="0" dirty="0">
                <a:latin typeface="Arial" panose="020B0604020202020204" pitchFamily="34" charset="0"/>
                <a:ea typeface="Trebuchet MS" panose="020B0603020202020204" pitchFamily="34" charset="0"/>
              </a:rPr>
              <a:t>A</a:t>
            </a:r>
            <a:r>
              <a:rPr lang="es-ES" sz="14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dministraciones.</a:t>
            </a:r>
          </a:p>
          <a:p>
            <a:pPr algn="ctr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679" y="846155"/>
            <a:ext cx="80091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Presentación inicial de propuesta: </a:t>
            </a:r>
          </a:p>
          <a:p>
            <a:pPr algn="ctr">
              <a:spcBef>
                <a:spcPct val="0"/>
              </a:spcBef>
            </a:pPr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septiembre – octubre de 2023</a:t>
            </a:r>
            <a:endParaRPr lang="en-US" sz="2057" dirty="0">
              <a:solidFill>
                <a:srgbClr val="145DA0"/>
              </a:solidFill>
              <a:latin typeface="Open Sans Extra Bold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73B23319-DAC4-360C-A9CB-FB0EFFB7EF84}"/>
              </a:ext>
            </a:extLst>
          </p:cNvPr>
          <p:cNvSpPr/>
          <p:nvPr/>
        </p:nvSpPr>
        <p:spPr>
          <a:xfrm>
            <a:off x="1351277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53688C-5299-B93B-D1C7-C4BD04797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12158"/>
              </p:ext>
            </p:extLst>
          </p:nvPr>
        </p:nvGraphicFramePr>
        <p:xfrm>
          <a:off x="5302385" y="2453527"/>
          <a:ext cx="3350926" cy="339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0926">
                  <a:extLst>
                    <a:ext uri="{9D8B030D-6E8A-4147-A177-3AD203B41FA5}">
                      <a16:colId xmlns:a16="http://schemas.microsoft.com/office/drawing/2014/main" val="2509281163"/>
                    </a:ext>
                  </a:extLst>
                </a:gridCol>
              </a:tblGrid>
              <a:tr h="21848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981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 Infancia y Familia (Consejería de Bienestar Social)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 de Atención Primaria. SESCAM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 de Acción Social (Consejería de Bienestar Social)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DG de Humanización (Consejería de Sanidad)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Inspección de Educación.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Unidad de Género (Consejería de Educación Cultura y Deportes)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41862"/>
                  </a:ext>
                </a:extLst>
              </a:tr>
              <a:tr h="156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TERCER SECTOR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601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CERMI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PLENA INCLUSIÓN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FAMILIAS POR LA INCLUSIÓN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EAPN- CLM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APACE TOLEDO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FEDERACIÓN AUTISMO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57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82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2" name="TextBox 22"/>
          <p:cNvSpPr txBox="1"/>
          <p:nvPr/>
        </p:nvSpPr>
        <p:spPr>
          <a:xfrm>
            <a:off x="723924" y="2206626"/>
            <a:ext cx="6587281" cy="1395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algn="just"/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Se procede a convocar diferentes equipos de trabajo, tanto con agentes del </a:t>
            </a:r>
            <a:r>
              <a:rPr lang="es-ES" b="1" kern="0" dirty="0">
                <a:latin typeface="Arial" panose="020B0604020202020204" pitchFamily="34" charset="0"/>
                <a:ea typeface="Trebuchet MS" panose="020B0603020202020204" pitchFamily="34" charset="0"/>
              </a:rPr>
              <a:t>Tercer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 </a:t>
            </a:r>
            <a:r>
              <a:rPr lang="es-ES" b="1" kern="0" dirty="0">
                <a:latin typeface="Arial" panose="020B0604020202020204" pitchFamily="34" charset="0"/>
                <a:ea typeface="Trebuchet MS" panose="020B0603020202020204" pitchFamily="34" charset="0"/>
              </a:rPr>
              <a:t>S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ector </a:t>
            </a:r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como de las diferentes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Administraciones. </a:t>
            </a:r>
          </a:p>
          <a:p>
            <a:pPr algn="just"/>
            <a:endParaRPr lang="en-US" sz="1867" spc="-17" dirty="0">
              <a:solidFill>
                <a:srgbClr val="145DA0"/>
              </a:solidFill>
              <a:latin typeface="Poppi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23925" y="4232310"/>
            <a:ext cx="6587281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kern="0" dirty="0"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algn="just"/>
            <a:r>
              <a:rPr lang="es-ES" kern="0" dirty="0">
                <a:latin typeface="Arial" panose="020B0604020202020204" pitchFamily="34" charset="0"/>
                <a:ea typeface="Trebuchet MS" panose="020B0603020202020204" pitchFamily="34" charset="0"/>
              </a:rPr>
              <a:t>R</a:t>
            </a:r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eunión el día 20 de noviembre de 2023 con los agentes mencionados. Dicha reunión se centró en la exposición de las líneas prioritarias y el comienzo del análisis de situación inicial referente al estado de la inclusión en la región.</a:t>
            </a:r>
          </a:p>
          <a:p>
            <a:pPr algn="just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679" y="846155"/>
            <a:ext cx="800919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Constitución de equipos de trabajo: </a:t>
            </a:r>
          </a:p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noviembre de 2023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4773244E-C091-EB5B-CD98-7ECFF90BBFF2}"/>
              </a:ext>
            </a:extLst>
          </p:cNvPr>
          <p:cNvSpPr/>
          <p:nvPr/>
        </p:nvSpPr>
        <p:spPr>
          <a:xfrm>
            <a:off x="1209287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2" name="TextBox 22"/>
          <p:cNvSpPr txBox="1"/>
          <p:nvPr/>
        </p:nvSpPr>
        <p:spPr>
          <a:xfrm>
            <a:off x="723925" y="2776701"/>
            <a:ext cx="6587281" cy="11956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18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contacta con tres empresas con experiencia en materia de consultoría: Fi </a:t>
            </a:r>
            <a:r>
              <a:rPr lang="es-ES" sz="1800" dirty="0" err="1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Group</a:t>
            </a:r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/ Legal </a:t>
            </a:r>
            <a:r>
              <a:rPr lang="es-ES" sz="1800" dirty="0" err="1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Counsel</a:t>
            </a:r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/ Asociación Adhara</a:t>
            </a:r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23925" y="4232310"/>
            <a:ext cx="6587281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/>
            <a:endParaRPr lang="es-ES" sz="18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 algn="just"/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formaliza contrato con la Asociación cultural </a:t>
            </a:r>
            <a:r>
              <a:rPr lang="es-ES" sz="18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Adhara </a:t>
            </a:r>
          </a:p>
          <a:p>
            <a:pPr lvl="0" algn="just"/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(con fecha 22-12-2023)</a:t>
            </a:r>
          </a:p>
          <a:p>
            <a:pPr lvl="0" algn="just"/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49489" y="846155"/>
            <a:ext cx="747538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Contratación de empresa gestora para acompañamiento en la elaboración de la estrategia: diciembre de 2023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876B88EE-149D-401B-0FF7-97D937C6D66E}"/>
              </a:ext>
            </a:extLst>
          </p:cNvPr>
          <p:cNvSpPr/>
          <p:nvPr/>
        </p:nvSpPr>
        <p:spPr>
          <a:xfrm>
            <a:off x="401023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774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9" name="TextBox 29"/>
          <p:cNvSpPr txBox="1"/>
          <p:nvPr/>
        </p:nvSpPr>
        <p:spPr>
          <a:xfrm>
            <a:off x="-804675" y="740686"/>
            <a:ext cx="11187154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        Preparación y Desarrollo  de los procesos participativos: </a:t>
            </a:r>
          </a:p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enero - febrero de 2024</a:t>
            </a:r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7BA2158-F687-B97B-E044-917CF3C79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46784"/>
              </p:ext>
            </p:extLst>
          </p:nvPr>
        </p:nvGraphicFramePr>
        <p:xfrm>
          <a:off x="987602" y="2026550"/>
          <a:ext cx="6935149" cy="464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612">
                  <a:extLst>
                    <a:ext uri="{9D8B030D-6E8A-4147-A177-3AD203B41FA5}">
                      <a16:colId xmlns:a16="http://schemas.microsoft.com/office/drawing/2014/main" val="1241025288"/>
                    </a:ext>
                  </a:extLst>
                </a:gridCol>
                <a:gridCol w="2173111">
                  <a:extLst>
                    <a:ext uri="{9D8B030D-6E8A-4147-A177-3AD203B41FA5}">
                      <a16:colId xmlns:a16="http://schemas.microsoft.com/office/drawing/2014/main" val="327632969"/>
                    </a:ext>
                  </a:extLst>
                </a:gridCol>
                <a:gridCol w="2110426">
                  <a:extLst>
                    <a:ext uri="{9D8B030D-6E8A-4147-A177-3AD203B41FA5}">
                      <a16:colId xmlns:a16="http://schemas.microsoft.com/office/drawing/2014/main" val="962995193"/>
                    </a:ext>
                  </a:extLst>
                </a:gridCol>
              </a:tblGrid>
              <a:tr h="286655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PREPARACIÓN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DESARROLLO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952983"/>
                  </a:ext>
                </a:extLst>
              </a:tr>
              <a:tr h="2077688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Organización de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talleres con los diferentes agentes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de la comunidad educativa.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 desarrollan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6 talleres a través de una metodología de grupos de discusión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. Como resultado de estos talleres, se elabora un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DAFO sobre la situación 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actual de la inclusión educativa en la región.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profesionales e inspección educativa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familias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profesionales no docentes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profesionales docentes.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3º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Taller de alumnado (representantes de la mesa de Infancia y Familia, BBSS)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121591"/>
                  </a:ext>
                </a:extLst>
              </a:tr>
              <a:tr h="1688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Apertura de proceso participativo a través del portal de participación mediante la implementación de un cuestionario online: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Diseño del cuestionario.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Gestión del portal de participación.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Se mantiene abierto el 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proceso participativo a través del portal de participación</a:t>
                      </a: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desde el 12 de febrero hasta el 23 de febrero de 2024.</a:t>
                      </a:r>
                      <a:endParaRPr lang="es-ES" sz="12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6942"/>
                  </a:ext>
                </a:extLst>
              </a:tr>
            </a:tbl>
          </a:graphicData>
        </a:graphic>
      </p:graphicFrame>
      <p:sp>
        <p:nvSpPr>
          <p:cNvPr id="3" name="Freeform 60">
            <a:extLst>
              <a:ext uri="{FF2B5EF4-FFF2-40B4-BE49-F238E27FC236}">
                <a16:creationId xmlns:a16="http://schemas.microsoft.com/office/drawing/2014/main" id="{C87FC3B8-9FDD-6438-AA14-AA2CE467B954}"/>
              </a:ext>
            </a:extLst>
          </p:cNvPr>
          <p:cNvSpPr/>
          <p:nvPr/>
        </p:nvSpPr>
        <p:spPr>
          <a:xfrm>
            <a:off x="384542" y="695266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836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2" name="TextBox 22"/>
          <p:cNvSpPr txBox="1"/>
          <p:nvPr/>
        </p:nvSpPr>
        <p:spPr>
          <a:xfrm>
            <a:off x="723925" y="2776701"/>
            <a:ext cx="7656595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algn="just"/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Se mantiene reunión con 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Asociación cultural Adhara</a:t>
            </a:r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, para analizar el desarrollo de los grupos de discusión (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Generación DAFO</a:t>
            </a:r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). </a:t>
            </a:r>
          </a:p>
          <a:p>
            <a:pPr algn="ctr"/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(20-02-2024).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3925" y="4232310"/>
            <a:ext cx="7656595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/>
            <a:endParaRPr lang="es-ES" sz="1800" kern="0" dirty="0">
              <a:effectLst/>
              <a:latin typeface="Arial" panose="020B0604020202020204" pitchFamily="34" charset="0"/>
              <a:ea typeface="Trebuchet MS" panose="020B0603020202020204" pitchFamily="34" charset="0"/>
            </a:endParaRPr>
          </a:p>
          <a:p>
            <a:pPr lvl="0" algn="just"/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Se elaboran dos informes (</a:t>
            </a:r>
            <a:r>
              <a:rPr lang="es-ES" sz="1800" b="1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Informe final e informe de retorno)</a:t>
            </a:r>
            <a:r>
              <a:rPr lang="es-ES" sz="1800" kern="0" dirty="0">
                <a:effectLst/>
                <a:latin typeface="Arial" panose="020B0604020202020204" pitchFamily="34" charset="0"/>
                <a:ea typeface="Trebuchet MS" panose="020B0603020202020204" pitchFamily="34" charset="0"/>
              </a:rPr>
              <a:t> como resultado final del proceso participativo.</a:t>
            </a:r>
          </a:p>
          <a:p>
            <a:pPr lvl="0" algn="just"/>
            <a:endParaRPr lang="es-ES" sz="18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679" y="846155"/>
            <a:ext cx="800919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Análisis de datos de los procesos participativos: </a:t>
            </a:r>
          </a:p>
          <a:p>
            <a:pPr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febrero-marzo de 2024</a:t>
            </a:r>
            <a:endParaRPr lang="es-ES" sz="24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algn="ctr"/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F4812C80-1879-A03E-0D97-5F2FBB0BE389}"/>
              </a:ext>
            </a:extLst>
          </p:cNvPr>
          <p:cNvSpPr/>
          <p:nvPr/>
        </p:nvSpPr>
        <p:spPr>
          <a:xfrm>
            <a:off x="365908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619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2" name="TextBox 22"/>
          <p:cNvSpPr txBox="1"/>
          <p:nvPr/>
        </p:nvSpPr>
        <p:spPr>
          <a:xfrm>
            <a:off x="834247" y="2323271"/>
            <a:ext cx="6587281" cy="41041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lvl="0" algn="just"/>
            <a:endParaRPr lang="es-ES" sz="18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lvl="0" algn="just"/>
            <a:r>
              <a:rPr lang="es-ES" sz="1800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 da traslado del primer borrador, para que realicen las aportaciones correspondientes, a las siguientes entidades:  	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Unidad de Género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Consejo escolar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Servicio de Formación Profesional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Servicio de Educación de Personas Adultas </a:t>
            </a:r>
            <a:endParaRPr lang="es-ES" dirty="0">
              <a:latin typeface="Arial" panose="020B0604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DG de Juventud y Deportes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</a:t>
            </a: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ercer sector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</a:t>
            </a:r>
            <a:r>
              <a:rPr lang="es-ES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iferentes Administraciones </a:t>
            </a:r>
          </a:p>
          <a:p>
            <a:pPr lvl="1" algn="just">
              <a:lnSpc>
                <a:spcPct val="150000"/>
              </a:lnSpc>
            </a:pPr>
            <a:endParaRPr lang="es-ES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15679" y="846155"/>
            <a:ext cx="800919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Elaboración y diseño de la estrategia: </a:t>
            </a:r>
          </a:p>
          <a:p>
            <a:pPr lvl="0" algn="ctr"/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marzo-julio de 2024</a:t>
            </a:r>
            <a:endParaRPr lang="es-ES" sz="24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algn="ctr"/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1FEBB4F6-88B9-93A4-DE78-7D4B44B70893}"/>
              </a:ext>
            </a:extLst>
          </p:cNvPr>
          <p:cNvSpPr/>
          <p:nvPr/>
        </p:nvSpPr>
        <p:spPr>
          <a:xfrm>
            <a:off x="1120510" y="749633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38733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0382479" y="5293652"/>
            <a:ext cx="3128697" cy="312869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0" cap="sq">
              <a:solidFill>
                <a:srgbClr val="FFFFFF">
                  <a:alpha val="15686"/>
                </a:srgbClr>
              </a:solidFill>
              <a:prstDash val="solid"/>
              <a:miter/>
            </a:ln>
          </p:spPr>
          <p:txBody>
            <a:bodyPr/>
            <a:lstStyle/>
            <a:p>
              <a:endParaRPr lang="es-E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 dirty="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9116094" y="1020056"/>
            <a:ext cx="2908423" cy="5163777"/>
          </a:xfrm>
          <a:custGeom>
            <a:avLst/>
            <a:gdLst/>
            <a:ahLst/>
            <a:cxnLst/>
            <a:rect l="l" t="t" r="r" b="b"/>
            <a:pathLst>
              <a:path w="4362635" h="7745666">
                <a:moveTo>
                  <a:pt x="0" y="0"/>
                </a:moveTo>
                <a:lnTo>
                  <a:pt x="4362635" y="0"/>
                </a:lnTo>
                <a:lnTo>
                  <a:pt x="4362635" y="7745666"/>
                </a:lnTo>
                <a:lnTo>
                  <a:pt x="0" y="77456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5933" t="-18027" r="-74254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15" name="TextBox 15"/>
          <p:cNvSpPr txBox="1"/>
          <p:nvPr/>
        </p:nvSpPr>
        <p:spPr>
          <a:xfrm>
            <a:off x="834247" y="603250"/>
            <a:ext cx="3850638" cy="72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5"/>
              </a:lnSpc>
              <a:spcBef>
                <a:spcPct val="0"/>
              </a:spcBef>
            </a:pPr>
            <a:r>
              <a:rPr lang="en-US" sz="4404" dirty="0">
                <a:solidFill>
                  <a:srgbClr val="FDFDFD"/>
                </a:solidFill>
                <a:latin typeface="Open Sans Extra Bold"/>
              </a:rPr>
              <a:t>Objetivos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139584" y="378698"/>
            <a:ext cx="884933" cy="554839"/>
          </a:xfrm>
          <a:custGeom>
            <a:avLst/>
            <a:gdLst/>
            <a:ahLst/>
            <a:cxnLst/>
            <a:rect l="l" t="t" r="r" b="b"/>
            <a:pathLst>
              <a:path w="1327400" h="832259">
                <a:moveTo>
                  <a:pt x="0" y="0"/>
                </a:moveTo>
                <a:lnTo>
                  <a:pt x="1327400" y="0"/>
                </a:lnTo>
                <a:lnTo>
                  <a:pt x="1327400" y="832259"/>
                </a:lnTo>
                <a:lnTo>
                  <a:pt x="0" y="83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29" name="TextBox 29"/>
          <p:cNvSpPr txBox="1"/>
          <p:nvPr/>
        </p:nvSpPr>
        <p:spPr>
          <a:xfrm>
            <a:off x="969458" y="933537"/>
            <a:ext cx="800919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Análisis e incorporación  de las aportaciones de las</a:t>
            </a:r>
          </a:p>
          <a:p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Administraciones y del Tercer </a:t>
            </a:r>
            <a:r>
              <a:rPr lang="es-ES" sz="2400" b="1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S</a:t>
            </a:r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ector:</a:t>
            </a:r>
          </a:p>
          <a:p>
            <a:r>
              <a:rPr lang="es-ES" sz="2400" b="1" dirty="0">
                <a:effectLst/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Curso 2024-2025</a:t>
            </a:r>
            <a:endParaRPr lang="es-ES" sz="2400" dirty="0">
              <a:effectLst/>
              <a:latin typeface="Arial" panose="020B0604020202020204" pitchFamily="34" charset="0"/>
              <a:ea typeface="Trebuchet MS" panose="020B0603020202020204" pitchFamily="34" charset="0"/>
              <a:cs typeface="Arial" panose="020B0604020202020204" pitchFamily="34" charset="0"/>
            </a:endParaRPr>
          </a:p>
          <a:p>
            <a:pPr lvl="0" algn="ctr"/>
            <a:endParaRPr lang="es-ES" sz="24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2" name="Freeform 60">
            <a:extLst>
              <a:ext uri="{FF2B5EF4-FFF2-40B4-BE49-F238E27FC236}">
                <a16:creationId xmlns:a16="http://schemas.microsoft.com/office/drawing/2014/main" id="{4F91DEF9-99CF-27D8-F2C8-A09C78DA3A08}"/>
              </a:ext>
            </a:extLst>
          </p:cNvPr>
          <p:cNvSpPr/>
          <p:nvPr/>
        </p:nvSpPr>
        <p:spPr>
          <a:xfrm>
            <a:off x="291170" y="867182"/>
            <a:ext cx="540845" cy="540845"/>
          </a:xfrm>
          <a:custGeom>
            <a:avLst/>
            <a:gdLst/>
            <a:ahLst/>
            <a:cxnLst/>
            <a:rect l="l" t="t" r="r" b="b"/>
            <a:pathLst>
              <a:path w="811267" h="811267">
                <a:moveTo>
                  <a:pt x="0" y="0"/>
                </a:moveTo>
                <a:lnTo>
                  <a:pt x="811267" y="0"/>
                </a:lnTo>
                <a:lnTo>
                  <a:pt x="811267" y="811266"/>
                </a:lnTo>
                <a:lnTo>
                  <a:pt x="0" y="8112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C7365B9-CD80-DACD-234B-182C21C13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066873"/>
              </p:ext>
            </p:extLst>
          </p:nvPr>
        </p:nvGraphicFramePr>
        <p:xfrm>
          <a:off x="744738" y="3498376"/>
          <a:ext cx="786660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01">
                  <a:extLst>
                    <a:ext uri="{9D8B030D-6E8A-4147-A177-3AD203B41FA5}">
                      <a16:colId xmlns:a16="http://schemas.microsoft.com/office/drawing/2014/main" val="3606193306"/>
                    </a:ext>
                  </a:extLst>
                </a:gridCol>
                <a:gridCol w="2622201">
                  <a:extLst>
                    <a:ext uri="{9D8B030D-6E8A-4147-A177-3AD203B41FA5}">
                      <a16:colId xmlns:a16="http://schemas.microsoft.com/office/drawing/2014/main" val="2718983122"/>
                    </a:ext>
                  </a:extLst>
                </a:gridCol>
                <a:gridCol w="2622201">
                  <a:extLst>
                    <a:ext uri="{9D8B030D-6E8A-4147-A177-3AD203B41FA5}">
                      <a16:colId xmlns:a16="http://schemas.microsoft.com/office/drawing/2014/main" val="1831733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Aportaciones de las entidades colaboradoras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Análisis de las aportaciones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Incorporación de las aportaciones al borrador de la estrategia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325953"/>
                  </a:ext>
                </a:extLst>
              </a:tr>
            </a:tbl>
          </a:graphicData>
        </a:graphic>
      </p:graphicFrame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58568558-F3DC-C3E2-A163-94FDC0A94525}"/>
              </a:ext>
            </a:extLst>
          </p:cNvPr>
          <p:cNvSpPr/>
          <p:nvPr/>
        </p:nvSpPr>
        <p:spPr>
          <a:xfrm>
            <a:off x="1327379" y="4270122"/>
            <a:ext cx="1147864" cy="1537289"/>
          </a:xfrm>
          <a:prstGeom prst="foldedCorne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9F4AC13D-5B1D-BA8A-FB3E-BC2F530E0AB1}"/>
              </a:ext>
            </a:extLst>
          </p:cNvPr>
          <p:cNvSpPr/>
          <p:nvPr/>
        </p:nvSpPr>
        <p:spPr>
          <a:xfrm>
            <a:off x="3826190" y="4237318"/>
            <a:ext cx="1147864" cy="1537289"/>
          </a:xfrm>
          <a:prstGeom prst="foldedCorner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4A286EA8-10FC-4F3E-C501-B729D238F500}"/>
              </a:ext>
            </a:extLst>
          </p:cNvPr>
          <p:cNvSpPr/>
          <p:nvPr/>
        </p:nvSpPr>
        <p:spPr>
          <a:xfrm>
            <a:off x="6644016" y="4398707"/>
            <a:ext cx="1147864" cy="1537289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s-ES" sz="1200" dirty="0"/>
              <a:t>Borrador (versión 16)</a:t>
            </a:r>
          </a:p>
        </p:txBody>
      </p:sp>
    </p:spTree>
    <p:extLst>
      <p:ext uri="{BB962C8B-B14F-4D97-AF65-F5344CB8AC3E}">
        <p14:creationId xmlns:p14="http://schemas.microsoft.com/office/powerpoint/2010/main" val="1288907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ee2b467-fd2b-49f2-9b43-5897238b7b5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41915AF7954446ACA0D199B4A6F95F" ma:contentTypeVersion="6" ma:contentTypeDescription="Crear nuevo documento." ma:contentTypeScope="" ma:versionID="f912f62f013264285aa39c440c564ee8">
  <xsd:schema xmlns:xsd="http://www.w3.org/2001/XMLSchema" xmlns:xs="http://www.w3.org/2001/XMLSchema" xmlns:p="http://schemas.microsoft.com/office/2006/metadata/properties" xmlns:ns3="9ee2b467-fd2b-49f2-9b43-5897238b7b59" targetNamespace="http://schemas.microsoft.com/office/2006/metadata/properties" ma:root="true" ma:fieldsID="71443597ef1520bfc3222d4672273ad8" ns3:_="">
    <xsd:import namespace="9ee2b467-fd2b-49f2-9b43-5897238b7b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2b467-fd2b-49f2-9b43-5897238b7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A08CCE-8430-4F8E-94C4-204D33BECB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9029AC-84E3-4064-8381-837FEA497D87}">
  <ds:schemaRefs>
    <ds:schemaRef ds:uri="http://purl.org/dc/dcmitype/"/>
    <ds:schemaRef ds:uri="9ee2b467-fd2b-49f2-9b43-5897238b7b59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50947E-34AD-4EC9-A1BE-9EB5B993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2b467-fd2b-49f2-9b43-5897238b7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838</Words>
  <Application>Microsoft Office PowerPoint</Application>
  <PresentationFormat>Panorámica</PresentationFormat>
  <Paragraphs>155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 Extra Bold</vt:lpstr>
      <vt:lpstr>Poppins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Muñoz Martin Vares</dc:creator>
  <cp:lastModifiedBy>Jose Manuel Baltasar Cruz</cp:lastModifiedBy>
  <cp:revision>16</cp:revision>
  <cp:lastPrinted>2024-10-31T12:26:41Z</cp:lastPrinted>
  <dcterms:created xsi:type="dcterms:W3CDTF">2024-10-30T10:10:11Z</dcterms:created>
  <dcterms:modified xsi:type="dcterms:W3CDTF">2025-02-25T07:33:46Z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0x010100A141915AF7954446ACA0D199B4A6F95F</vt:lpwstr>
  </property>
</Properties>
</file>