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72" r:id="rId3"/>
    <p:sldId id="273" r:id="rId4"/>
    <p:sldId id="274" r:id="rId5"/>
    <p:sldId id="264" r:id="rId6"/>
    <p:sldId id="270" r:id="rId7"/>
    <p:sldId id="265" r:id="rId8"/>
    <p:sldId id="282" r:id="rId9"/>
    <p:sldId id="277" r:id="rId10"/>
    <p:sldId id="283" r:id="rId11"/>
    <p:sldId id="284" r:id="rId12"/>
    <p:sldId id="285" r:id="rId13"/>
    <p:sldId id="278" r:id="rId14"/>
    <p:sldId id="279" r:id="rId15"/>
    <p:sldId id="280" r:id="rId16"/>
    <p:sldId id="286" r:id="rId17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4EEDA"/>
    <a:srgbClr val="CBE8CA"/>
    <a:srgbClr val="99CC00"/>
    <a:srgbClr val="77933C"/>
    <a:srgbClr val="669900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0" autoAdjust="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998"/>
    </p:cViewPr>
  </p:sorter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t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057" y="0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t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445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b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057" y="9372445"/>
            <a:ext cx="2917707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2" rIns="90882" bIns="45442" numCol="1" anchor="b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F3BD70-AC22-48EC-9928-7259005B53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977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312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46" y="0"/>
            <a:ext cx="2919311" cy="49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8" y="4686223"/>
            <a:ext cx="5387648" cy="444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868"/>
            <a:ext cx="2919312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b" anchorCtr="0" compatLnSpc="1">
            <a:prstTxWarp prst="textNoShape">
              <a:avLst/>
            </a:prstTxWarp>
          </a:bodyPr>
          <a:lstStyle>
            <a:lvl1pPr algn="l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46" y="9370868"/>
            <a:ext cx="2919311" cy="4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0" tIns="45445" rIns="90890" bIns="45445" numCol="1" anchor="b" anchorCtr="0" compatLnSpc="1">
            <a:prstTxWarp prst="textNoShape">
              <a:avLst/>
            </a:prstTxWarp>
          </a:bodyPr>
          <a:lstStyle>
            <a:lvl1pPr algn="r" defTabSz="909909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BF077C-F7B2-4985-B3A0-C49C17A363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648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48F928-AB4C-4E2D-96C4-EF38772D5FD6}" type="slidenum">
              <a:rPr lang="es-ES" smtClean="0"/>
              <a:pPr>
                <a:defRPr/>
              </a:pPr>
              <a:t>1</a:t>
            </a:fld>
            <a:endParaRPr lang="es-E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1F535C-60F7-4C59-ACA1-B9A930365604}" type="slidenum">
              <a:rPr lang="es-ES" smtClean="0"/>
              <a:pPr>
                <a:defRPr/>
              </a:pPr>
              <a:t>5</a:t>
            </a:fld>
            <a:endParaRPr 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0106EA-45C2-459F-8E00-200A178A18D4}" type="slidenum">
              <a:rPr lang="es-ES" smtClean="0"/>
              <a:pPr>
                <a:defRPr/>
              </a:pPr>
              <a:t>6</a:t>
            </a:fld>
            <a:endParaRPr lang="es-E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4904CC-A3E0-4E32-B63F-9A7FFC0F313A}" type="slidenum">
              <a:rPr lang="es-ES" smtClean="0"/>
              <a:pPr>
                <a:defRPr/>
              </a:pPr>
              <a:t>7</a:t>
            </a:fld>
            <a:endParaRPr lang="es-E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B7D46-5A2A-47D7-8631-529643044B5E}" type="slidenum">
              <a:rPr lang="es-ES" smtClean="0"/>
              <a:pPr>
                <a:defRPr/>
              </a:pPr>
              <a:t>8</a:t>
            </a:fld>
            <a:endParaRPr lang="es-E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8501063" y="6215063"/>
            <a:ext cx="571500" cy="612775"/>
          </a:xfrm>
          <a:prstGeom prst="rect">
            <a:avLst/>
          </a:prstGeom>
        </p:spPr>
        <p:txBody>
          <a:bodyPr/>
          <a:lstStyle>
            <a:lvl1pPr algn="ctr">
              <a:defRPr sz="800" baseline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0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1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5703888" y="274639"/>
            <a:ext cx="1747837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09428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ítulo, text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gráfico"/>
          <p:cNvSpPr>
            <a:spLocks noGrp="1"/>
          </p:cNvSpPr>
          <p:nvPr>
            <p:ph type="chart"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87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030663" y="1484314"/>
            <a:ext cx="3421063" cy="2244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030663" y="3881439"/>
            <a:ext cx="3421063" cy="2244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02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6994525" cy="4641850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9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8509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9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04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5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484313"/>
            <a:ext cx="342106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0663" y="1484313"/>
            <a:ext cx="3421063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22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9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55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0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1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3" y="6092825"/>
            <a:ext cx="7056437" cy="6127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33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CC00">
                <a:alpha val="59998"/>
              </a:srgbClr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500188"/>
            <a:ext cx="8286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  <a:p>
            <a:pPr lvl="0"/>
            <a:endParaRPr lang="es-ES" altLang="es-ES" smtClean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268413"/>
            <a:ext cx="8623300" cy="0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_tradnl">
              <a:cs typeface="+mn-cs"/>
            </a:endParaRP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SIGRELANDIA: presentación	</a:t>
            </a: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8643938" y="6381750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356BB79A-E3A5-4715-AD15-1F85AE8E58A0}" type="slidenum">
              <a:rPr lang="es-ES" sz="1100"/>
              <a:pPr algn="r">
                <a:defRPr/>
              </a:pPr>
              <a:t>‹Nº›</a:t>
            </a:fld>
            <a:endParaRPr lang="es-ES" sz="1100" dirty="0"/>
          </a:p>
        </p:txBody>
      </p:sp>
      <p:pic>
        <p:nvPicPr>
          <p:cNvPr id="1030" name="Picture 7" descr="N:\PN Madrid\Clientes\SIGRE\Logotipo de SIGRE nuevo\Logotipo de SIGRE (sin fondo).gif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33375"/>
            <a:ext cx="22891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1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  <p:sldLayoutId id="2147484764" r:id="rId14"/>
    <p:sldLayoutId id="2147484765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99CC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8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relandia.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igre.es/educacion/educacion-primar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gre.es/educacion/educacion-primar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pic>
        <p:nvPicPr>
          <p:cNvPr id="7" name="6 Imagen" descr="Porta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628800"/>
            <a:ext cx="4536554" cy="3632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presentación	</a:t>
            </a: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395536" y="4149080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Superadas las pruebas de cada escenario, el personaje que le ha guiado en esa visita le aporta un nuevo conocimiento en forma de ¿Sabías qué …?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395536" y="5520134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Completadas las 5 visitas y los juegos, el alumno recibe un </a:t>
            </a:r>
            <a:r>
              <a:rPr lang="es-ES" sz="1600" b="1" i="1" dirty="0">
                <a:solidFill>
                  <a:schemeClr val="bg1"/>
                </a:solidFill>
              </a:rPr>
              <a:t>Diploma </a:t>
            </a:r>
            <a:r>
              <a:rPr lang="es-ES" sz="1600" b="1" dirty="0">
                <a:solidFill>
                  <a:schemeClr val="bg1"/>
                </a:solidFill>
              </a:rPr>
              <a:t>personalizado con su nombre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N:\PN Madrid\Clientes\SIGRE\Sigrelandia\Presentaciones\Sabias que_med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3097212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N:\PN Madrid\Clientes\SIGRE\Sigrelandia\Presentaciones\Dipl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341438"/>
            <a:ext cx="3333750" cy="254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5" name="8 CuadroTexto"/>
          <p:cNvSpPr txBox="1">
            <a:spLocks noChangeArrowheads="1"/>
          </p:cNvSpPr>
          <p:nvPr/>
        </p:nvSpPr>
        <p:spPr bwMode="auto">
          <a:xfrm>
            <a:off x="611560" y="2420888"/>
            <a:ext cx="8064896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>
              <a:tabLst>
                <a:tab pos="78787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A SIGRELANDIA se puede acceder a través de:</a:t>
            </a:r>
          </a:p>
          <a:p>
            <a:pPr marL="542925">
              <a:tabLst>
                <a:tab pos="7878763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  <a:hlinkClick r:id="rId2"/>
              </a:rPr>
              <a:t>www.sigrelandia.es</a:t>
            </a:r>
            <a:endParaRPr lang="es-ES" sz="1600" b="1" dirty="0">
              <a:solidFill>
                <a:schemeClr val="bg1"/>
              </a:solidFill>
            </a:endParaRPr>
          </a:p>
          <a:p>
            <a:pPr marL="54292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611560" y="3966155"/>
            <a:ext cx="8064896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tabLst>
                <a:tab pos="78787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</a:rPr>
              <a:t>También se puede realizar una visita a la ciudad sin conexión a internet </a:t>
            </a:r>
          </a:p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Manuel de uso y presentación (castellano e inglés)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467544" y="4750331"/>
            <a:ext cx="8064896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anchor="ctr">
            <a:spAutoFit/>
          </a:bodyPr>
          <a:lstStyle/>
          <a:p>
            <a:pPr marL="180975" algn="just">
              <a:tabLst>
                <a:tab pos="7878763" algn="l"/>
              </a:tabLst>
              <a:defRPr/>
            </a:pP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tabLst>
                <a:tab pos="7878763" algn="l"/>
              </a:tabLst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Para </a:t>
            </a:r>
            <a:r>
              <a:rPr lang="es-ES" sz="1600" b="1" dirty="0">
                <a:solidFill>
                  <a:schemeClr val="bg1"/>
                </a:solidFill>
              </a:rPr>
              <a:t>que el personal docente se familiarice con la navegación de esta web, la actividad de SIGRE, los escenarios que se visitan y lo que hay que hacer en él y que dispongan de información de interés para los estudiantes, hay un “</a:t>
            </a:r>
            <a:r>
              <a:rPr lang="es-ES" sz="1600" b="1" i="1" dirty="0">
                <a:solidFill>
                  <a:srgbClr val="3333FF"/>
                </a:solidFill>
                <a:hlinkClick r:id="rId2"/>
              </a:rPr>
              <a:t>Manual de uso y presentación</a:t>
            </a:r>
            <a:r>
              <a:rPr lang="es-ES" sz="1600" b="1" i="1" dirty="0">
                <a:solidFill>
                  <a:schemeClr val="bg1"/>
                </a:solidFill>
              </a:rPr>
              <a:t>”, </a:t>
            </a:r>
            <a:r>
              <a:rPr lang="es-ES" sz="1600" b="1" dirty="0">
                <a:solidFill>
                  <a:schemeClr val="bg1"/>
                </a:solidFill>
              </a:rPr>
              <a:t>en castellano y/o en </a:t>
            </a:r>
            <a:r>
              <a:rPr lang="es-ES" sz="1600" b="1" dirty="0" smtClean="0">
                <a:solidFill>
                  <a:schemeClr val="bg1"/>
                </a:solidFill>
              </a:rPr>
              <a:t>inglés</a:t>
            </a:r>
          </a:p>
          <a:p>
            <a:pPr marL="180975" algn="just">
              <a:tabLst>
                <a:tab pos="7878763" algn="l"/>
              </a:tabLst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765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t="20003" r="13628" b="12718"/>
          <a:stretch>
            <a:fillRect/>
          </a:stretch>
        </p:blipFill>
        <p:spPr bwMode="auto">
          <a:xfrm>
            <a:off x="468313" y="1341438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5" t="19611" r="13803" b="13716"/>
          <a:stretch>
            <a:fillRect/>
          </a:stretch>
        </p:blipFill>
        <p:spPr bwMode="auto">
          <a:xfrm>
            <a:off x="4716463" y="1412875"/>
            <a:ext cx="40322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  <p:sp>
        <p:nvSpPr>
          <p:cNvPr id="28675" name="8 Rectángulo"/>
          <p:cNvSpPr>
            <a:spLocks noChangeArrowheads="1"/>
          </p:cNvSpPr>
          <p:nvPr/>
        </p:nvSpPr>
        <p:spPr bwMode="auto">
          <a:xfrm>
            <a:off x="971550" y="2133600"/>
            <a:ext cx="74882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58775" eaLnBrk="0" hangingPunct="0"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tabLst>
                <a:tab pos="5399088" algn="r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altLang="es-ES" sz="1400"/>
              <a:t>¿Qué es Sigrelandia?	3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¿Qué es SIGRE?	5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Sobre este Manual	8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Bienvenidos a Sigrelandia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Página de inicio	10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Comienza la visita: identificación del visitante 	11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Elección del personaje y el medio de transporte	12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Vista general de la ciudad	13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laboratorio farmacéutico	14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centro de salud	16	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el domicilio particular	18	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la farmacia	20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Visitando la ciudad: la planta de reciclado	22</a:t>
            </a:r>
          </a:p>
          <a:p>
            <a:pPr eaLnBrk="1" hangingPunct="1">
              <a:buFont typeface="Arial" charset="0"/>
              <a:buNone/>
            </a:pPr>
            <a:r>
              <a:rPr lang="es-ES" altLang="es-ES" sz="1400"/>
              <a:t>Diploma Sigrelandia	24	</a:t>
            </a:r>
          </a:p>
        </p:txBody>
      </p:sp>
      <p:sp>
        <p:nvSpPr>
          <p:cNvPr id="28676" name="9 CuadroTexto"/>
          <p:cNvSpPr txBox="1">
            <a:spLocks noChangeArrowheads="1"/>
          </p:cNvSpPr>
          <p:nvPr/>
        </p:nvSpPr>
        <p:spPr bwMode="auto">
          <a:xfrm>
            <a:off x="971550" y="1484313"/>
            <a:ext cx="4170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/>
              <a:t>Contenido del manual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4974" y="5589240"/>
            <a:ext cx="6954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b="1" dirty="0"/>
              <a:t>El manual se puede descargar, en su versión en castellano o en inglés, de </a:t>
            </a:r>
            <a:r>
              <a:rPr lang="es-ES" sz="1600" b="1" dirty="0" smtClean="0">
                <a:hlinkClick r:id="rId2"/>
              </a:rPr>
              <a:t>www.sigre.es/educacion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1341438"/>
            <a:ext cx="8351837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/>
              <a:t>A lo largo del Manual, la información está estructurada en 3 grandes módulos: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El primero de la izquierda presenta la pantalla por la que se está navegando.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A su derecha, recuadrado en azul, hay información práctica para ayudar a la navegación al alumno o al profesor, en su caso, así como información sobre cada pantalla o cada juego.</a:t>
            </a:r>
          </a:p>
          <a:p>
            <a:pPr marL="531813" indent="-265113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1400" dirty="0"/>
              <a:t>En la parte inferior, en recuadros de color verde, se dispone de información complementaria y datos de interés sobre la actividad de SIGRE, el reciclado y los diferentes escenarios que se visitan: centros de salud, farmacias o laboratorios farmacéuticos para hacer más didáctica la visita a </a:t>
            </a:r>
            <a:r>
              <a:rPr lang="es-ES" sz="1400" dirty="0" err="1"/>
              <a:t>Sigrelandia</a:t>
            </a:r>
            <a:r>
              <a:rPr lang="es-ES" sz="1400" dirty="0"/>
              <a:t>.</a:t>
            </a:r>
          </a:p>
        </p:txBody>
      </p:sp>
      <p:sp>
        <p:nvSpPr>
          <p:cNvPr id="29699" name="1 Título"/>
          <p:cNvSpPr>
            <a:spLocks noGrp="1"/>
          </p:cNvSpPr>
          <p:nvPr>
            <p:ph type="ctrTitle"/>
          </p:nvPr>
        </p:nvSpPr>
        <p:spPr>
          <a:xfrm>
            <a:off x="1042988" y="4652963"/>
            <a:ext cx="3457575" cy="647700"/>
          </a:xfrm>
        </p:spPr>
        <p:txBody>
          <a:bodyPr/>
          <a:lstStyle/>
          <a:p>
            <a:pPr eaLnBrk="1" hangingPunct="1"/>
            <a:r>
              <a:rPr lang="es-ES" altLang="es-ES" sz="1200" smtClean="0">
                <a:solidFill>
                  <a:srgbClr val="3333FF"/>
                </a:solidFill>
              </a:rPr>
              <a:t>Pantallazo de los sucesivos pasos por los que se irá navegando en la página web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5222521" y="5445224"/>
            <a:ext cx="3343982" cy="122413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Algunos datos de interés para los alumnos sobre los lugares que se visitan en </a:t>
            </a:r>
            <a:r>
              <a:rPr lang="es-ES" sz="1400" b="1" dirty="0" err="1">
                <a:solidFill>
                  <a:schemeClr val="bg1"/>
                </a:solidFill>
              </a:rPr>
              <a:t>Sigrelandia</a:t>
            </a:r>
            <a:r>
              <a:rPr lang="es-ES" sz="1400" b="1" dirty="0">
                <a:solidFill>
                  <a:schemeClr val="bg1"/>
                </a:solidFill>
              </a:rPr>
              <a:t>: laboratorio farmacéutico, centro de salud, farmacia o planta de reciclado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388935" y="5445224"/>
            <a:ext cx="2742066" cy="122413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Datos de apoyo sobre la actividad de SIGRE para complementar la presentación y la visita a </a:t>
            </a:r>
            <a:r>
              <a:rPr lang="es-ES" sz="1400" b="1" dirty="0" err="1">
                <a:solidFill>
                  <a:schemeClr val="bg1"/>
                </a:solidFill>
              </a:rPr>
              <a:t>Sigrelandia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29706" name="17 CuadroTexto"/>
          <p:cNvSpPr txBox="1">
            <a:spLocks noChangeArrowheads="1"/>
          </p:cNvSpPr>
          <p:nvPr/>
        </p:nvSpPr>
        <p:spPr bwMode="auto">
          <a:xfrm>
            <a:off x="5148263" y="3773488"/>
            <a:ext cx="457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Ayudas para la navegación por Sigrelandia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Detalle de los pasos a dar en cada pantalla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Explicación de los juegos que hay que superar</a:t>
            </a:r>
          </a:p>
          <a:p>
            <a:pPr eaLnBrk="1" hangingPunct="1"/>
            <a:endParaRPr lang="es-ES" altLang="es-ES" sz="1400" b="1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es-ES" altLang="es-ES" sz="1400" b="1">
                <a:solidFill>
                  <a:srgbClr val="0000CC"/>
                </a:solidFill>
                <a:latin typeface="Calibri" pitchFamily="34" charset="0"/>
              </a:rPr>
              <a:t> </a:t>
            </a:r>
            <a:endParaRPr lang="es-ES" altLang="es-ES" sz="1400">
              <a:latin typeface="Calibri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127625" y="3570288"/>
            <a:ext cx="3533775" cy="1554162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708" name="Picture 4" descr="N:\PN Madrid\Clientes\SIGRE\Sigrelandia\Pantallazos\Inic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3341688"/>
            <a:ext cx="18081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ctrTitle"/>
          </p:nvPr>
        </p:nvSpPr>
        <p:spPr>
          <a:xfrm>
            <a:off x="468313" y="1341438"/>
            <a:ext cx="5975350" cy="506412"/>
          </a:xfrm>
        </p:spPr>
        <p:txBody>
          <a:bodyPr/>
          <a:lstStyle/>
          <a:p>
            <a:r>
              <a:rPr lang="es-ES" altLang="es-ES" smtClean="0"/>
              <a:t>Un ejemplo: visita al centro de salud.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b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</a:b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Contenido del Manual </a:t>
            </a:r>
          </a:p>
        </p:txBody>
      </p:sp>
      <p:sp>
        <p:nvSpPr>
          <p:cNvPr id="30724" name="17 CuadroTexto"/>
          <p:cNvSpPr txBox="1">
            <a:spLocks noChangeArrowheads="1"/>
          </p:cNvSpPr>
          <p:nvPr/>
        </p:nvSpPr>
        <p:spPr bwMode="auto">
          <a:xfrm>
            <a:off x="4067175" y="2038350"/>
            <a:ext cx="4321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1200">
                <a:latin typeface="Calibri" pitchFamily="34" charset="0"/>
              </a:rPr>
              <a:t>En el centro de salud nos recibe un médico que, a lo largo de 3 viñetas, nos explica en qué consiste su trabajo y las precauciones que debemos tener cuando vamos a tomar un medicamento.</a:t>
            </a:r>
          </a:p>
          <a:p>
            <a:pPr eaLnBrk="1" hangingPunct="1"/>
            <a:endParaRPr lang="es-ES" altLang="es-ES" sz="1200">
              <a:latin typeface="Calibri" pitchFamily="34" charset="0"/>
            </a:endParaRPr>
          </a:p>
          <a:p>
            <a:pPr eaLnBrk="1" hangingPunct="1"/>
            <a:r>
              <a:rPr lang="es-ES" altLang="es-ES" sz="1200">
                <a:latin typeface="Calibri" pitchFamily="34" charset="0"/>
              </a:rPr>
              <a:t>Después de dar estos consejos, nos invita a comprobar nuestros reflejos y  nuestra memoria a través de un juego de ”busca tu pareja”.</a:t>
            </a:r>
          </a:p>
          <a:p>
            <a:pPr eaLnBrk="1" hangingPunct="1"/>
            <a:endParaRPr lang="es-ES" altLang="es-ES" sz="1200">
              <a:latin typeface="Calibri" pitchFamily="34" charset="0"/>
            </a:endParaRPr>
          </a:p>
          <a:p>
            <a:pPr eaLnBrk="1" hangingPunct="1"/>
            <a:endParaRPr lang="es-ES" altLang="es-ES" sz="1200"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24300" y="1965325"/>
            <a:ext cx="4535488" cy="1584325"/>
          </a:xfrm>
          <a:prstGeom prst="round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26" name="Picture 2" descr="N:\PN Madrid\Clientes\SIGRE\Sigrelandia\Pantallazos\Centro de salu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93888"/>
            <a:ext cx="248126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163464" y="4135292"/>
            <a:ext cx="2992712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3333FF"/>
                </a:solidFill>
              </a:rPr>
              <a:t>¿Cómo usar bien los medicamentos?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266948" y="4966746"/>
            <a:ext cx="2873004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Seguir siempre las indicaciones de los profesionales sanitarios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1218" y="4966746"/>
            <a:ext cx="2813150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No tomar medicamentos por nuestra cuenta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266948" y="5854057"/>
            <a:ext cx="2873004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Guardarlos siempre en su envase original y con su prospecto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071218" y="5854057"/>
            <a:ext cx="2813150" cy="59927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bg1"/>
                </a:solidFill>
              </a:rPr>
              <a:t>Mantenerlos siempre fuera del alcance de los niños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3671887" cy="506412"/>
          </a:xfrm>
        </p:spPr>
        <p:txBody>
          <a:bodyPr/>
          <a:lstStyle/>
          <a:p>
            <a:r>
              <a:rPr lang="es-ES" altLang="es-ES" sz="1400" i="0" smtClean="0">
                <a:solidFill>
                  <a:schemeClr val="tx1"/>
                </a:solidFill>
              </a:rPr>
              <a:t>Como herramienta educativa, ha servido para sensibilizar a los alumnos…..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250825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</a:t>
            </a: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 ¿</a:t>
            </a: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Qué </a:t>
            </a: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han opinado </a:t>
            </a:r>
          </a:p>
          <a:p>
            <a:pPr eaLnBrk="0" hangingPunct="0">
              <a:defRPr/>
            </a:pPr>
            <a:r>
              <a:rPr lang="es-ES" sz="2400" b="1" i="1" kern="0" dirty="0" smtClean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los profesores que la han utilizado?</a:t>
            </a: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1187623" y="2348928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4,03 puntos 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95288" y="5589588"/>
          <a:ext cx="6264275" cy="924834"/>
        </p:xfrm>
        <a:graphic>
          <a:graphicData uri="http://schemas.openxmlformats.org/drawingml/2006/table">
            <a:tbl>
              <a:tblPr/>
              <a:tblGrid>
                <a:gridCol w="309347"/>
                <a:gridCol w="5954928"/>
              </a:tblGrid>
              <a:tr h="1628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Valoraciones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Totalmente 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 de acuerdo ni en desacuerdo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21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Totalmente de acuerdo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1 Título"/>
          <p:cNvSpPr txBox="1">
            <a:spLocks/>
          </p:cNvSpPr>
          <p:nvPr/>
        </p:nvSpPr>
        <p:spPr bwMode="auto">
          <a:xfrm>
            <a:off x="4356100" y="1557338"/>
            <a:ext cx="36718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 err="1">
                <a:latin typeface="+mj-lt"/>
                <a:ea typeface="+mj-ea"/>
                <a:cs typeface="+mj-cs"/>
              </a:rPr>
              <a:t>Sigrelandia</a:t>
            </a:r>
            <a:r>
              <a:rPr lang="es-ES" sz="1400" b="1" kern="0" dirty="0">
                <a:latin typeface="+mj-lt"/>
                <a:ea typeface="+mj-ea"/>
                <a:cs typeface="+mj-cs"/>
              </a:rPr>
              <a:t> ha despertado el interés y la participación de los alumnos….. </a:t>
            </a:r>
          </a:p>
        </p:txBody>
      </p:sp>
      <p:sp>
        <p:nvSpPr>
          <p:cNvPr id="17" name="1 CuadroTexto"/>
          <p:cNvSpPr txBox="1"/>
          <p:nvPr/>
        </p:nvSpPr>
        <p:spPr>
          <a:xfrm>
            <a:off x="4860031" y="2348210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4,08 puntos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sp>
        <p:nvSpPr>
          <p:cNvPr id="18" name="1 Título"/>
          <p:cNvSpPr txBox="1">
            <a:spLocks/>
          </p:cNvSpPr>
          <p:nvPr/>
        </p:nvSpPr>
        <p:spPr bwMode="auto">
          <a:xfrm>
            <a:off x="684213" y="3502025"/>
            <a:ext cx="36703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>
                <a:latin typeface="+mj-lt"/>
                <a:ea typeface="+mj-ea"/>
                <a:cs typeface="+mj-cs"/>
              </a:rPr>
              <a:t>Es intuitiva y de fácil manejo</a:t>
            </a:r>
          </a:p>
        </p:txBody>
      </p:sp>
      <p:sp>
        <p:nvSpPr>
          <p:cNvPr id="19" name="1 CuadroTexto"/>
          <p:cNvSpPr txBox="1"/>
          <p:nvPr/>
        </p:nvSpPr>
        <p:spPr>
          <a:xfrm>
            <a:off x="1186854" y="4293144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4,09 puntos 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4356100" y="3500438"/>
            <a:ext cx="36718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1400" b="1" kern="0" dirty="0" err="1">
                <a:latin typeface="+mj-lt"/>
                <a:ea typeface="+mj-ea"/>
                <a:cs typeface="+mj-cs"/>
              </a:rPr>
              <a:t>Sigrelandia</a:t>
            </a:r>
            <a:r>
              <a:rPr lang="es-ES" sz="1400" b="1" kern="0" dirty="0">
                <a:latin typeface="+mj-lt"/>
                <a:ea typeface="+mj-ea"/>
                <a:cs typeface="+mj-cs"/>
              </a:rPr>
              <a:t> tiene un diseño atractivo para los alumnos</a:t>
            </a:r>
          </a:p>
        </p:txBody>
      </p:sp>
      <p:sp>
        <p:nvSpPr>
          <p:cNvPr id="21" name="1 CuadroTexto"/>
          <p:cNvSpPr txBox="1"/>
          <p:nvPr/>
        </p:nvSpPr>
        <p:spPr>
          <a:xfrm>
            <a:off x="4859262" y="4292426"/>
            <a:ext cx="2233017" cy="57673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 b="1" dirty="0"/>
              <a:t>Media: </a:t>
            </a:r>
            <a:r>
              <a:rPr lang="es-ES" sz="1400" b="1" dirty="0" smtClean="0"/>
              <a:t>4,32 puntos</a:t>
            </a:r>
          </a:p>
          <a:p>
            <a:pPr algn="ctr">
              <a:defRPr/>
            </a:pPr>
            <a:r>
              <a:rPr lang="es-ES" sz="1400" b="1" dirty="0" smtClean="0"/>
              <a:t>(sobre 5)</a:t>
            </a:r>
            <a:endParaRPr lang="es-E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323528" y="4365104"/>
            <a:ext cx="5400600" cy="95304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SIGRE es una institución </a:t>
            </a:r>
            <a:r>
              <a:rPr lang="es-ES" sz="1800" b="1" dirty="0">
                <a:solidFill>
                  <a:srgbClr val="3333FF"/>
                </a:solidFill>
              </a:rPr>
              <a:t>sin ánimo de lucro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23528" y="1844824"/>
            <a:ext cx="5400600" cy="216024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SIGRE es la entidad responsable de gestionar en nuestro país la recogida de los envases y de los residuos de medicamentos caducados o no utilizados que tenemos en nuestros hogares, para darles un correcto </a:t>
            </a:r>
            <a:r>
              <a:rPr lang="es-ES" sz="1800" b="1" dirty="0">
                <a:solidFill>
                  <a:srgbClr val="3333FF"/>
                </a:solidFill>
              </a:rPr>
              <a:t>tratamiento medioambiental</a:t>
            </a:r>
          </a:p>
        </p:txBody>
      </p:sp>
      <p:sp>
        <p:nvSpPr>
          <p:cNvPr id="7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736725"/>
            <a:ext cx="2616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475656" y="1772816"/>
            <a:ext cx="619268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>
                <a:solidFill>
                  <a:schemeClr val="bg1"/>
                </a:solidFill>
              </a:rPr>
              <a:t>Todo </a:t>
            </a:r>
            <a:r>
              <a:rPr lang="es-ES" sz="1800" b="1" dirty="0">
                <a:solidFill>
                  <a:srgbClr val="3333FF"/>
                </a:solidFill>
              </a:rPr>
              <a:t>el sector farmacéutico participa en SIGRE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95536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</a:rPr>
              <a:t>La industria farmacéutica </a:t>
            </a:r>
            <a:r>
              <a:rPr lang="es-ES" sz="1400" b="1" dirty="0">
                <a:solidFill>
                  <a:schemeClr val="bg1"/>
                </a:solidFill>
              </a:rPr>
              <a:t>financia el funcionamiento de SIGRE.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chemeClr val="bg1"/>
                </a:solidFill>
              </a:rPr>
              <a:t>El 100% de los laboratorios farmacéuticos </a:t>
            </a:r>
            <a:r>
              <a:rPr lang="es-ES" sz="1400" b="1" dirty="0" smtClean="0">
                <a:solidFill>
                  <a:schemeClr val="bg1"/>
                </a:solidFill>
              </a:rPr>
              <a:t>están </a:t>
            </a:r>
            <a:r>
              <a:rPr lang="es-ES" sz="1400" b="1" dirty="0">
                <a:solidFill>
                  <a:schemeClr val="bg1"/>
                </a:solidFill>
              </a:rPr>
              <a:t>adheridos a SIGRE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311860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 smtClean="0">
                <a:solidFill>
                  <a:schemeClr val="bg1"/>
                </a:solidFill>
              </a:rPr>
              <a:t>Las farmacias</a:t>
            </a:r>
            <a:r>
              <a:rPr lang="es-ES" sz="1400" b="1" dirty="0" smtClean="0">
                <a:solidFill>
                  <a:schemeClr val="bg1"/>
                </a:solidFill>
              </a:rPr>
              <a:t> asesoran </a:t>
            </a:r>
            <a:r>
              <a:rPr lang="es-ES" sz="1400" b="1" dirty="0">
                <a:solidFill>
                  <a:schemeClr val="bg1"/>
                </a:solidFill>
              </a:rPr>
              <a:t>al ciudadano y, además, en ellas se encuentran los Puntos SIGRE para recoger estos residuos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228184" y="2996952"/>
            <a:ext cx="2664296" cy="18002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u="sng" dirty="0">
                <a:solidFill>
                  <a:schemeClr val="bg1"/>
                </a:solidFill>
              </a:rPr>
              <a:t>Las empresas de distribución</a:t>
            </a:r>
            <a:r>
              <a:rPr lang="es-ES" sz="1400" b="1" dirty="0">
                <a:solidFill>
                  <a:schemeClr val="bg1"/>
                </a:solidFill>
              </a:rPr>
              <a:t> retiran los residuos de las farmacias y los custodian en sus almacenes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395536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318 </a:t>
            </a:r>
            <a:r>
              <a:rPr lang="es-ES" sz="1200" b="1" dirty="0">
                <a:solidFill>
                  <a:srgbClr val="3333FF"/>
                </a:solidFill>
              </a:rPr>
              <a:t>laboratorios farmacéuticos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347864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21.546 </a:t>
            </a:r>
            <a:r>
              <a:rPr lang="es-ES" sz="1200" b="1" dirty="0">
                <a:solidFill>
                  <a:srgbClr val="3333FF"/>
                </a:solidFill>
              </a:rPr>
              <a:t>farmacias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300192" y="5085184"/>
            <a:ext cx="2664296" cy="50405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3333FF"/>
                </a:solidFill>
              </a:rPr>
              <a:t>138 </a:t>
            </a:r>
            <a:r>
              <a:rPr lang="es-ES" sz="1200" b="1" dirty="0">
                <a:solidFill>
                  <a:srgbClr val="3333FF"/>
                </a:solidFill>
              </a:rPr>
              <a:t>distribuidores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11678" y="2636912"/>
            <a:ext cx="3484258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rgbClr val="3333FF"/>
                </a:solidFill>
              </a:rPr>
              <a:t>El medioambiental</a:t>
            </a:r>
            <a:r>
              <a:rPr lang="es-ES" sz="1600" b="1" dirty="0">
                <a:solidFill>
                  <a:srgbClr val="3333FF"/>
                </a:solidFill>
              </a:rPr>
              <a:t>: </a:t>
            </a:r>
            <a:r>
              <a:rPr lang="es-ES" sz="1600" b="1" dirty="0">
                <a:solidFill>
                  <a:schemeClr val="bg1"/>
                </a:solidFill>
              </a:rPr>
              <a:t>para que los envases y los residuos de medicamentos no se tiren a la basura ni al desagüe y no puedan perjudicar el medio ambiente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788024" y="2636912"/>
            <a:ext cx="3857571" cy="187220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u="sng" dirty="0">
                <a:solidFill>
                  <a:srgbClr val="3333FF"/>
                </a:solidFill>
              </a:rPr>
              <a:t>El sanitario</a:t>
            </a:r>
            <a:r>
              <a:rPr lang="es-ES" sz="1600" b="1" dirty="0">
                <a:solidFill>
                  <a:srgbClr val="3333FF"/>
                </a:solidFill>
              </a:rPr>
              <a:t>: </a:t>
            </a:r>
            <a:r>
              <a:rPr lang="es-ES" sz="1600" b="1" dirty="0">
                <a:solidFill>
                  <a:schemeClr val="bg1"/>
                </a:solidFill>
              </a:rPr>
              <a:t>para retirar de los hogares los residuos de medicamentos y evitar accidentes por  tomarlos inadecuadamente o porque estén caducados o en mal estado de conservación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627784" y="1628800"/>
            <a:ext cx="3744416" cy="57606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3333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3333FF"/>
                </a:solidFill>
              </a:rPr>
              <a:t>SIGRE tiene un doble objetivo: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rgbClr val="3333FF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27584" y="5157192"/>
            <a:ext cx="7632848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balanced" dir="t"/>
          </a:scene3d>
          <a:sp3d extrusionH="165100" contourW="158750">
            <a:bevelT w="190500" h="254000"/>
            <a:bevelB w="190500" h="2603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srgbClr val="3333FF"/>
                </a:solidFill>
              </a:rPr>
              <a:t>Las autoridades medioambientales supervisan la actividad de SIGRE </a:t>
            </a:r>
            <a:r>
              <a:rPr lang="es-ES" sz="1600" b="1" dirty="0">
                <a:solidFill>
                  <a:schemeClr val="bg1"/>
                </a:solidFill>
              </a:rPr>
              <a:t>para verificar su funcionamiento y que se consigan los 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140200" y="4581525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¿Qué es SIGRELANDIA?</a:t>
            </a:r>
          </a:p>
        </p:txBody>
      </p:sp>
      <p:pic>
        <p:nvPicPr>
          <p:cNvPr id="116738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412875"/>
            <a:ext cx="3386137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9" name="8 CuadroTexto"/>
          <p:cNvSpPr txBox="1">
            <a:spLocks noChangeArrowheads="1"/>
          </p:cNvSpPr>
          <p:nvPr/>
        </p:nvSpPr>
        <p:spPr bwMode="auto">
          <a:xfrm>
            <a:off x="323529" y="4365104"/>
            <a:ext cx="8136903" cy="1569660"/>
          </a:xfrm>
          <a:prstGeom prst="rect">
            <a:avLst/>
          </a:prstGeom>
          <a:solidFill>
            <a:srgbClr val="92D050"/>
          </a:solidFill>
          <a:ln w="25400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1651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SIGRELANDIA es </a:t>
            </a:r>
            <a:r>
              <a:rPr lang="es-ES" sz="1600" b="1" u="sng" dirty="0">
                <a:solidFill>
                  <a:schemeClr val="bg1"/>
                </a:solidFill>
              </a:rPr>
              <a:t>un recurso educativo, </a:t>
            </a:r>
            <a:r>
              <a:rPr lang="es-ES" sz="1600" b="1" u="sng" dirty="0" err="1">
                <a:solidFill>
                  <a:schemeClr val="bg1"/>
                </a:solidFill>
              </a:rPr>
              <a:t>locutado</a:t>
            </a:r>
            <a:r>
              <a:rPr lang="es-ES" sz="1600" b="1" u="sng" dirty="0">
                <a:solidFill>
                  <a:schemeClr val="bg1"/>
                </a:solidFill>
              </a:rPr>
              <a:t> y escrito en </a:t>
            </a:r>
            <a:r>
              <a:rPr lang="es-ES" sz="1600" b="1" u="sng" dirty="0" smtClean="0">
                <a:solidFill>
                  <a:schemeClr val="bg1"/>
                </a:solidFill>
              </a:rPr>
              <a:t>castellano</a:t>
            </a:r>
          </a:p>
          <a:p>
            <a:pPr marL="180975" algn="just">
              <a:defRPr/>
            </a:pPr>
            <a:r>
              <a:rPr lang="es-ES" sz="1600" b="1" u="sng" dirty="0" smtClean="0">
                <a:solidFill>
                  <a:schemeClr val="bg1"/>
                </a:solidFill>
              </a:rPr>
              <a:t>e </a:t>
            </a:r>
            <a:r>
              <a:rPr lang="es-ES" sz="1600" b="1" u="sng" dirty="0">
                <a:solidFill>
                  <a:schemeClr val="bg1"/>
                </a:solidFill>
              </a:rPr>
              <a:t>inglés,</a:t>
            </a:r>
            <a:r>
              <a:rPr lang="es-ES" sz="1600" b="1" dirty="0">
                <a:solidFill>
                  <a:schemeClr val="bg1"/>
                </a:solidFill>
              </a:rPr>
              <a:t> con el que SIGRE pretende sensibilizar a los alumnos de los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últimos </a:t>
            </a:r>
            <a:r>
              <a:rPr lang="es-ES" sz="1600" b="1" dirty="0">
                <a:solidFill>
                  <a:schemeClr val="bg1"/>
                </a:solidFill>
              </a:rPr>
              <a:t>cursos de primaria sobre la necesidad de reciclar los envases </a:t>
            </a:r>
            <a:endParaRPr lang="es-ES" sz="1600" b="1" dirty="0" smtClean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 smtClean="0">
                <a:solidFill>
                  <a:schemeClr val="bg1"/>
                </a:solidFill>
              </a:rPr>
              <a:t>y </a:t>
            </a:r>
            <a:r>
              <a:rPr lang="es-ES" sz="1600" b="1" dirty="0">
                <a:solidFill>
                  <a:schemeClr val="bg1"/>
                </a:solidFill>
              </a:rPr>
              <a:t>los residuos de medicamentos para cuidar del medio ambiente y de la salud.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0490" name="Picture 9" descr="http://banderas-e-himnos.com/media/flags/flagge-spani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773238"/>
            <a:ext cx="622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http://www.calareal2.zobyhost.com/Archivos%20web/bandera-ingl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773238"/>
            <a:ext cx="6492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140200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s-ES" sz="2400" b="1" i="1" kern="0" dirty="0">
              <a:solidFill>
                <a:srgbClr val="99CC00"/>
              </a:solidFill>
            </a:endParaRPr>
          </a:p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</a:rPr>
              <a:t>¿Qué es SIGRELANDIA?</a:t>
            </a:r>
          </a:p>
          <a:p>
            <a:pPr eaLnBrk="0" hangingPunct="0">
              <a:defRPr/>
            </a:pPr>
            <a:endParaRPr lang="es-ES" sz="2400" b="1" i="1" kern="0" dirty="0">
              <a:solidFill>
                <a:srgbClr val="99CC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62" name="8 CuadroTexto"/>
          <p:cNvSpPr txBox="1">
            <a:spLocks noChangeArrowheads="1"/>
          </p:cNvSpPr>
          <p:nvPr/>
        </p:nvSpPr>
        <p:spPr bwMode="auto">
          <a:xfrm>
            <a:off x="611560" y="4149080"/>
            <a:ext cx="7776864" cy="15696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marL="180975"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El contenido y diseño de SIGRELANDIA se ha desarrollado con </a:t>
            </a:r>
            <a:r>
              <a:rPr lang="es-ES" sz="1600" b="1" dirty="0" smtClean="0">
                <a:solidFill>
                  <a:schemeClr val="bg1"/>
                </a:solidFill>
              </a:rPr>
              <a:t>la colaboración de un equipo de expertos pedagogos y con el asesoramiento de la Facultad de Educación de la Universidad de Complutense de Madrid, adaptándose a las asignaturas de “Conocimiento del medio” e “Inglés“.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1513" name="AutoShape 2" descr="data:image/jpeg;base64,/9j/4AAQSkZJRgABAQAAAQABAAD/2wCEAAkGBhQSEBUUEhQWFBUVFiAaGBgYGRgZGxogHx0YHhgaHBsXGyYeIBwjHiAfHy8hIycpLC0sGR4yNjEqNSYsLCkBCQoKDgwOGg8PGiwiHx4sNSksKTQpMCw0NC0yNS0sLC8vLDQyLDYsLS0wKSwqMjUqLC0pLC8uKSwsKSopLCwsLP/AABEIAPAA0gMBIgACEQEDEQH/xAAcAAADAQADAQEAAAAAAAAAAAAABQYEAgMHAQj/xABLEAACAQIEAwUDCQQHBwIHAAABAgMEEQAFEiEGEzEUIkFRYSMycQczQlJigYKRoRUkcrE0Q1NjkpOiRHODo8HR8FSyFiVkdJSzwv/EABoBAQADAQEBAAAAAAAAAAAAAAABAwQCBQb/xAAsEQEAAQMCBAQGAwEAAAAAAAAAAQIDESExBAUSQSJRsfAUMnGBodETI5EV/9oADAMBAAIRAxEAPwD3HBgwYAwYMGAMGDBgDBgwYAwYMGAMJeIs/aHRDAglqpriKMmygC2qWRh7sSXFz1JIUbnDlmsLnYDExwVFzxJmDjv1Z9lfqlOpPIUeWoXlPmZPQYD4nAUcver5HrJDuQ7MsK+iQIwQL/FqbzJx8Hyf5YzWjp4kdfGFjE6/iiZWGONcrZhVSU4ZkpKeyz6GKtNIwDcnUu4jRCpexBJcL0Bvql+TzLyoC0kMRHuvEgikUjoVkjs4PrfAZJqaroBrieStphu8UnfqEHi0UmxlsP6t7sbbNfY0uXZhHPEksLh45F1Kw6EH/wA6eGEOUZjNTVC0dW5l1gmmqCADKFF2ilA25yje4sHUE2BDDGauQ5ZOZ0/oUz3qE8IHY/0hf7tjtIPAkP8AWwFfgwA4MAYMGDAGDBgwBgwYMAYMGDAGDBgwBgwYMAYMGDAGDBjDm2cx06gyEksdKIo1PI31UUbk+PkBckgAnAbsIp+KlZjHSxtVyKbNy7CJD4h5m7gI8VXU4+rjHW0cs0TzV10gRC/ZYje4UEkTOtjI1v6tSE8DzOuMuQ8S2eDXPQRwTRDlwRyKrxk6TGFJa0gKkqdKrYgWBwDGPMquKogWp5GioZkCxB7xuEaRQZHPfBVH+gm4XFFhDxqNNIZgN6Z0qPW0TBpAPjGHX8WHoOAnvlBqGXLagJ78qiFT5GZliB+4vf7sPaWmWONUQWVFCqPIAWA/LCHjv+jw+XbaW/w7TDijwEx8nR1UPMt3pp55GPmWnl/kAB9wxT4meAzohngtY09ZOlvR5DNGf8Eq4psBM/KNHbL5JlHfpitQh8QYmDkj4qGU+jHFDNCsiFWAZHUgg7ggixBHiCMdOb0Anp5YW6Sxsh+DKVP88RpzCaXJKaSIyLOnKV3RZHaJ0PLmZoo+9IFYMDHuDe5FhgG3CEzQPLl8pLGmAaFj1eBriInzZCDET9hT9LG3O8wmE0NPTGNZJFd2eRWdVSPQD3VdCSXdB72w1dcKGqXOY5bJInLlmpJllTrp2p5Ct/suNP4sMst9pmNVJ4QpHTr8bGaS3xEkQ/BgPn/xHLB/TYDGv9vCTLD8WAUSR+pZSo+vh3TVKSIHjZXRhdWUhlI8wRsRiSy/iOqrqmoFIYYaamkMXNljaVppF98KqyIFRel7kna3jb5ktI0yyT0o7HOkzxyKBqpp3jbTI2gEXUsCOYNElwb3AsQs8GFGV8Qa35M6cioAvyybhwOrxPYCRPuDLcalW4u3wBgwYMAYMGDAGDBgwBgwYMAYMGF+d5wKeMNpMkjsEijW2qRzfSov06EljsqqzHYHAcM6zrk6URebPLcRRA21WtqZjY6I1uNTkbXAALFVKmXK5I6aoqkkWetaFysukFQQCViiW5CxagBa926sScJc3y+ru8MToKyoh5rzuGCSBGA7JAVYNGigm7XDAPqF2dnRnwHndK0LpHEKKWNws9KTpETmyjSt9OlzaxUAMTf3icBjyn5UFV0hzJUppXVWSVW1U8qt7jBzvHqsbCS3Q74XZjw1SutTy6CgFPIl0rSY1jVWBVm6E6kYE9wqCCm63Jxry3L0gpRRyUiSyyPrSnDd5kVvZSVb7qqgBVIJde7pUPYLilo+GtTLLWMJ5V3RbWhiPhyoztqH9o138io7oBUeJ1kpWSBBLBGnLlqaqTkQ7KA1yymRiQeoQKb+9jlwjxjTDL6Yz1VOriJVYtMguVGnV3iD3ratwD3ug6Y+VnD7RV0lT2btiSMrqodQ0LhFRmSKYrESwVTrDBxuNxjZFnNmumW1Ov0jp0/1NMB+uAUcc8SJPl8wpUmmKASh0iYRjkssoPMk0ow7n0Cx8gcW9NULIiuhurqGU+YIuD+WEjyV04IEUFMhuCZWM728jHHpQf5jfDHRwA5Smajc3koXMBJsCyABqd7DwaIp94bywCjiGjp4Mz5lU7RwVcI7wmmiTnRWFm5bqpLxEW1X+ZNuuO6JspJtHW8pj0010yH/AAtNY/eDih4oyVqmn0xsEmjYSwOeiyJuhP2TujDxV2HjgyHNkrabUyaWBKTRNZjHIu0kbeBseh8QQehwGVcuq4xeCrWdbbLUopv/AAywBLfFkfEXxXmNZQMaqnganMkg7Qt0npHJFllFikiOTpUnSmq4vcje4fgunBLQBqVj9KmYxC/mUX2bfjVsYs2yWseCSFnhq4pEZSJAYJQCOvMjVoyw6j2a7gb4O6JiKomqMx5IXgbjZ6jNudXSxIOzOidI4078JIXWx7zWNySSbDwGKLhPiplgmm5Uc8RnlklaCZXliu7ECWJgvuoAO4zEhRYEbnz3henloc0iWqp3ZrsjRhNZbUrAMl9mXVY3Bta/lj0vPcnOYJy0onpiV0GokaOJlQ++qrA7O4IJGh9Km++Iht5hRaovf0/LMRMOvJKqVKeRMsEFRG8zMjlyjwc59Tc6Fl1HlliwF1ZlUCwO5+U+UPmGYVPaGYUdG4ijp0LIskmlJJJZAhGr3xYdN/jqqcz4cimYONUUyiyTRWWRR9W9iGT7Dhl9MTdXQEy8qrklppJ7J2imflxVO1lVgwblT2GnYgsAArm2lZee45IYavt0F3kp6ScCCUM7SRuIwZBE4u943va1z3tO62GHGRcQG8cU7q/MW9PULYJULa/QbLMF3KdCAWXYMqRvEFUaagkpKKF6RI2EAW45s00ptGkbBidJB5jS3uVBVbHUU3ftXLKOhp8ueQzdIx2dXkbmA6mkVogdLq55mx1LtYYD0fBhBw3nTMeRM6vIEEkcq201MRtpmXTtqFwHUbAkEd11w/wBgwYMAYMGDAGDBgwHCaZUUs5CqoJZibAAbkknoAN74jpKOqq0eqh0xSyqY6UyX/d4WBPN0WuZpSFNttIMYPuMGY54e1VC0Y3iQCWq+0tzyYP+IylmH1IyDtIMSeWcdOXQUzS19ZUqHlpdSxw0nQMGZkLR6LaNJJ1EEkAsLg64d45SP91zBRRVMMd7O5McqIN5IpXJLCwuQxLDe97E45Z7QRNXxzQokta0IEOpO7ClyWqJSLMQLhVU2JIKra7svzMq6KppoaipgPOp6gqlNdH11ClkRFcruurv6hYAC7bKRhvQU6UUEtRVSLzG9pUTG4XYbKt9xGg7qL18d2Ykhpy3LIqSJ2Z7se/NPIQGcgbu7bAADYAWVQAAABhFW8aySRtJSJGlOou1ZVExw223jQWeUeR7inwY450mVSZiwnrUKU4IaCkbxtustQPFz1ER2Ta926Ks+zYS1TyaOclLKtPSQ/RmrGBLufDTCthc+7aY9VGAzZZmiVdStNJmVeJnQugWFaSN13N41aIyWsCRqY3AO5th7VrUZcY5DUyVVM0qRyLOEMkfMcIsiSRqpIDst1YHYkggjdPPw9IKiCngkBrVbtlTWOpbcq8SrpBHdku0ax3AWONrb2OHoyOsqXj7dJAsMUiycunEntWQ6kLtIdkVgG0AG5Au1hYhVYl8z/ds0gn6R1a9ml6Aa11SUzH1I5sf4kxUYn+PKNpMvnKfORKJ4vPXCRKlviVt95wFBiVzZexVyVS7Q1TLDUjwV/dp5unnaFj5NH9XDSfiinjplqHkVUeLmICQGYaQ1lBN2axGw8xhZDnVLmtNLTk8syK0bROU5g7oOpQrG9gQwYXsR5g4jMZwKnBhLwbmjz0UTy/OqDHN/vI2aOX83Un4EYdYkTWaVc89YaSnl7OsUSyTyhVeT2jOI44w4KgkIxLkNbugDe4RcSImX8oyZlmPMmfTGqmKYu239W0Om1yNtuoAxRZxkc/aBVUciJMYxHIkoYxyqCWS+g6ldSzWYX2Ygg7Wnc1yybtMUuaCCeCdWpGjjVwkBlZCjXY3bmMqoXIXSeXa2+A0ZPxZU6WI05hHGbScpGp6uLr85TS7Mf4ShPgpxS0tbTZhTtpKTRPdHUjofFHRhqVh5MARiIrBLSyEtqkqqFOZHJ9OsotQEsbke9LGPPfUI2HvnFNmWR84rW0Eix1DIrB/6qoS11SYD3lI6OO8t7jbYgrzfKBeOmq1SoUNeimqA0iB7WENQoYa2tcI7X1C4PfHtOXCeSLTq9fXsq1ABViwCRU0akgRwi9lj8dXV738d3WX18WY00kUsZRh7OeBz34n2Nrr9zJIvXusCD0nX4WSqqo4qwCSalIZtV9FXDZxDKyLZWkjc2YEEAl9tMi4DpXiBswlLRJJHDrXsNXIoVeeFfUoXZ2gkUaSWG92W4JXTbZFm4qIQ+nQ6kpLGTcxuuzoT42O4PRgVYbEYks7y2mozDPVV7rSQMHgpjosWHuBSq8yRVv3U3tYb2GOGScRHWtWyNCJGWGrjdDGRckUdVoYkgMCI23PvC5tFgPQMGDBgDBgwYAxlzTMUp4ZJpDZI0LNbc2AvYDxJ6AeJIxqxNcS1SPPDC7BYYR2qoYmyhYz7EMfAGXv/CnYYBH+26mjilZKdJ5lHaq8mUJo1i/Kj2Opo4lCi9hpROpbbVWcU0tXJ2WnnqKapdu6yxNG57rWcrMgDx2G+xI2O3vD7mHye0NcrTxSMJZCx7TDLdmuTdWIujoNk0kGyqFxmjavjSSKeo5k0sgpaZ1jEVwV1y1JUG2pE12tYXhH1r4Bpw3l6STGVR7CmLxUwJLanJPaagliSzM+pAxJJAka55mOMS/tGrLHejpJLIPCedT3nPnHEe6vgXDH6Ax3cSSGmpYaOj9nLOVp4Lb8tQvfk639nErN8QvnjZVVdPldEosViiVY40Xd3boiKPpOx/UknxOAycc8UdliSOIgVNVIsMF9wpdlQysPqpqB9SVHjjXlnCUEAp9IJNMjqhY33ksZJD4GRiCS32288Sme5O/ZJHqVD19eyQxKGNoDq1xIjLuFh0mZmHvMhP1bO5OFqmcCKsrubDbvRxRCBphtcSuJGOk9CIwl7+RtgMnBme08s1fUcxAJK0QozMAHCQwiMLc7gkuwt11Ejriwgq0fVodW0MVbSQdLDqpt0I8jvjzDi6ngFZPEECUxhhSeQKOXTTDWKVyPBOXaOSwsEeO5AJxO09Y0cE9JyyheVOaPohYwQ0dx1JcD0KXPQi9Vdzo32TEZe74xZvmMUELSTMFjAsSQTe+wAABJJJsABffEBwPXVFQ01NJUyaOy6V1aeYCe4HjZVBJQe8SSbvGetzhZl9ZCmT5jA7B5I2kaNN1GxCQSRDUSAZArEA7MxvswLTTX1REx3MYJ2zjXl9PFPGRLSxIsToCbrZA8UiXJDWUEMtxqQX0i4PfkWbLTzNLyzJLGNMIN1jBZSGkZurWVtIVb9Xva4I+5vwy1LEsdRMHqWAAWEmyqPemkYqDdrEKgA3uTqANurKstWWVozIYnktyi9zEW6cpx1XV1Vl+lcENdVOKZr64zjq9/lZphb/JRmrSrWiQBXNW0mkAgaZFTvAMSbM6uep3vvi9x5PktL2OkzRaiTTKXECMjEsWaBHSOMkKTYyE7AW7x2G40JNNSZJTvDPpaeVXIUC6h1JaKIOGsFI1tfwWQ7Xtjb1TEeLy1V4emTzqil3YKqi7MxAAA6kk7AYmuPqyGTLKxOYhYUjyqAylu6uqNwAb21hSG87Y80/bDpFUrIXcVQGpj4SCQMJGtYBdOoEgAAIg6DbspqaOKLS0XdkkhkrmAAFPTmRDHG3k8ptI46iMEEd1cc0XYr+VMxh6rl3Iro6WrXvFAXRgbEFlKSIw+OxU9GQeIwm4dzFKKvfK2NkK86k9EcuWg/Ayuyj6m30MMKvhd0maainFM8rXljZObDI1t3MepSsh8WRhe24PXCGl4eL1NXS1sheomEdRBVIvLIEfdURrchDBIb2BNxNvfU2LnJ5xRlzxOK6lUtNEtpY1/2iHq0dv7Rd2Q+d16McdubL2mnhrKMh5IxzYCNuYrAa4iT0Ei7b9GCMd0xy4az9pGemqQqVcAHMUe7Ip9yeP7DeXVWup8CcmSDsddLR9IZw1RTeSm47TEN+gZhKAPCVvq4BLkGU0cdYKhKeSftAWSkk0vIsKGweIA9yARsdW+nZ9I3UjG/N+I+013YoImqYFBSvI06FEg0KlzuXBOpgp2UNsT7vfJROktRRRytAKlTPBIoBKEsBVIoJsDqYSA+c7W93HXlPBUlFS8qKqkEagkiOGIu5t3iSwYs7efwG22Ab8K1jmJoZm1TUz8qRj1cAAxy/jjKsftFx4Yd4g8jrGilgkfmA37DUc0AOSO/RyvpZluQ2gkHdqgdLWF5gDBgwYAx59VwVNTFJNSxpI1TVAjmkiPkUzezUkXNpHUuBaxE7X2xV8V1zRUcrR/OMoji/3khEcX+tlwpFA9OwkpZI5I6eFKc07ELtGCTaQmyy2ZbXGkgWNrhlCXl4iqAaiKup6uB52tTItnhEhC8vTVQWcM0tz3jZQR5Yrcjpy9WzM5kFFEtMrta7yMqPUSG3iRylv4ESDGkcQUtRStU3DJT3kdT70bRgkh1B2Zetjt0Ivscd3C1E0NHGJdpGBlm/3khMkv3BmIHoBgF+XfvGa1Ex3SjQU8fS2twstQ3x08lPubEPxjLNmLRSwAPqlbsMZ2DJTgyzVH8UrokSE2ARgfpnGurzGVcjQRIzVGZNLMVTZ9EhknlK/aEFox9pkti5yrL6eRoKuB7xpTGKFVtywjGNiQLXBsir12AItgM6cfUDQiZqiJdPVHIEqNuChi+cEnUaQL/HERFnlTJmb5lMjxUlIy05jIu8ccqa3lcA7MpMLuouVU2O6HFxkmd0dZzqmJEbs8rRGYqhJ0KrMyOLkpZtjte3lYnp4IIjyxaiaymcPVzE9BzSZTf0VCF+C4D7V5hQ0dPNKXWVapy+jUJWqGdVURxrvr1AKgUXFvTHm2bcDTUMEE8r8wMEDxMok5UgB0oF3EkVvZ6TcgKljYXSsynI4K6koqylo6and6iKaQoqKwWOQswDqgJOpRttffGLiLj+KrhqYTTu8T045BKJq5pEl2OqWyhfZkGwN9Xpiu504xM4TBCnHLqjrTUtNSysNLS08YMgHwHcjPiNTtbyxL9mZ9IZDoD6FLvcBlv0SMr0Ite56eW+PlBJMiFbMWBO1tRW2wC6tKKPG5Jvf3bWw0ocnpmbXUGbUeoSJGP+J5Anp81jH1TVPinbbXCyYiJxGrBX0wUM50O53I0LqPqTI5J/U7dDjLlqLKDqWJfjHHZvgDZv0t64toKXKVHzVafuhX9Iyo/THN4cpI+arR/ln9GYjEdGnzRnzynqjGMJGaldZCUXW5XUxVmja2w+m7BjsBa3gPTDrKeLnhp+VLDFVQE60WpUaVLXNxIisoBuTZlU947gbY68yySgb5rtAt4SQxH9YZI/1DfA4VTTShWB1gWsGIF/Qho+nwdB5Xw6poxide+qN1BlOSvmlVpjWKkAUNJyokVQgYWCKLrI7nbWxIAB2F9LXHCcMCU8+V1JAmvKJA5AeoSQtaoDE3cuhAZtyGUg2sMRfAnE3YKRx2djUPOjM2lCGivHrF9asGVeYQCLaj43OLmmyiHMaoVkkEctNJTcoLMisyvHNL9Egge824ONlrGN8z3c1xicJ7j+slkCvl8moZQvNkkJ1qzjQvKLA94iHmPJa+xUHdsWOW8dUrred46WeMe0imdEZOlyCxAeM7EOt1YWPoOPBOZ09bl/s4Y4o9UkTQpbQtmZSLAAd5bN0+njBkEsSZTzKqNZmy9ZY2JVWb92LpddfRmVAeo3PXFrhL1LS1GamsphpMqEULsCvONOELo1/6mdXlAP8AdK/gMVXEOZrUZdDmMAOqlYVAB2YKt0qom8mEZkUj6yjyw4iEGYRUtTFIdKOJo2W176HRka4PgzKw2II9MTfDuaI2Y1lOFvSVbOYm20PKixrWBfMMWv5Fo5SPHAUHFv8AR0qo+81KwnFt9SAETKPPVCz2H1tPlhRUUmZVFRLFFVpT0oIZJli1zSLINWlWb2QVd0BF2AVSety04AkLZbCkm7QhoH9TC7Qm/wAdF/vwgWorIoYIKSSJXgqHom54YoF08ynkOjcvyVjUb2JlN/DAEXCBieop1eYrURW7RUzB3epT2kDxC9+4AzHZR7JbXsTizyHNO000U1tJdAWX6rdHQ+qtdfux5zPR1iO09ZUVc0lPOpp0SJI4pyLalWCO8pJHMQMwAt3r2OLbh32dRV0/gsonT+Ce7N/zlm/MYB/gwYMAg4g79VRw+HMad/LTClhf4SyRH8OFFJ8m+W1P71JD2hqgmbmSGTcSHUvc1BVABAtbw33xsrQstbVapDGEpY6dXFrq9Q8mq19tW0NvUjGVvkmo03pmqaM+dPUSJ+jFl/TAc834dpYIUp6WCKLtdRHE/LVV1IpMsqsQLn2SSDf62HnFVQY6CqcdUp5GH3IxxP5DlDRVFJBIxd4IZ55GJ1EySyKqMTYXJUyi9hih4opjJQ1KDq9PIo+9GGAncnpQlVlcf9llklvTeiW/5Yx8L8J09VBLUymQRVFRLJyVlkigMYcqmuJGCNqVdZJG5c3vhXJxIYqvL6qxMEeWxc/SCWVallVGVRu3tEW4G9r2Bxu4u4yNVBU09GJIkSleaaeSN4jygG7sKyKGZnIKayAFAYi5GAYVNcMteSrjTnUFQsbnkFCYmCJGrIlwHidBGO4SQV2BB27K+ofMGjiljako2cBhPpjlqmF2WBY73WM6btfvMAQBa5wu4ZpparKqakOlZKSeFKlGJ9yF1kW22+tFjYdAQx32xg+U3iR+2UYgUyR0dUklRp3OrRI/LXzZYFlcjw1J4m2Ac0tfUUM8lDDTdo1mSopyskcaojyXdZdZBUJI5sUDEqRYXBx49JTcwxqwFysXe06tJtJ0J6fAixt4kWPtvEWbQIq1NMyy1dTFyKXS9w+ttSkAG2hT32fwVTv0GPFqWKzwjrpSEXsPKQXve4vbxBB9GAvRdnGseUuqXTHArAMqOQdwRTrb3tQtdunUb+BINxYD6KMbezfa3+zr4E7bt5HT6i17kAhpkn9Gi/gH8sbcYZv1xOMrOmEsWiGxDbbG8A8AVN+94jr6qDsbk/DLD9rf+4XxAB6N5gNt49LAkEq/nH/iP8zjpxuimZjOZfT0cks1UxPVOv0bhTKdwj77i1OviQwt3vMXHxI93ujkKQf2b/8A46+ZIG7epXfwO97Ah1Q/NJ/CP5Y7sYZv1xOMvm7luKapp8pTkcCgqyAEEKN49JXTKqnx2P0SepAAFyScencPcTVUFBHClMC080kVNPzE5eppJiOap9opWzGyqwbSLEE2x5mF2TbozeANv3nzJ28trk9BbvHHpvye1EbolLV2DJUPVUh1FQ4EkgIG+7I+u6/VdTa2NlqZmcz5T6qJN6fImyx4uxaZiIEWoptSrJMsYVBUxhiBzRcKwNlYFRcELf5mGePmiy0MEE8IOlaqSZREY43F2VUJLs7pdQbaRe99rYQ5vxaV4gSoj71JBTtDNINxbmR851I6rE8kOry0v5HFpUoKaqnr3dFpmpEEhvvqiaVg1rWIKOR1uSALY0uWbMeCKSqWdoHeJpdaSGnmkRGkF0JkjjYIzq3W4uSLG+FeXVSyU+RyBFjPOKFVAUK3ZapZFAGwGtSLemJ7gfPqmgSaapjd4p64rLCoLSwSyrHIhRRu6sHCsnUMARe5GG3EHFgqq6h7MH5NNVRmZnR4iGn1wwqqSKrHq5JtboLk4Cl4HNu3J4JmE1vx6JD+rnGHiWkAmq0MfMWekFQiXZdUtM2+6EMCQ0AuD9HG7gYX7a/18wmt+DRH/NDjTxF3Kiim6WnMTH7MsbgD75ViwE/nfF09FSoY6aKPXZKeJpWlmkY+6qxxLY3vueZtfx2B3ZZHNDNl7VPz0tM1PMQ2q8iqsqXPiQEm382OFIyEmvmq6jM4BLGhsqpGTSxAnVp5rsFv9J2jv1FxcjHOCeA0jVFPVdqWOuinLkAOoYxRzagqqN0aRgQqizePUh6Hgx8vgwHn2c5nSxU1dPWl+S9eoCoLs5hEKrGPQvE19x47jCrLssqan94FQ2WUcfeKx1UlRKy+b6pGhjFt7BSR0OHuWZmkcFM8kLSrJU1U10V3MeqSc69CAkjTJp6HZunk3PD+X1kYkjjp37wIljSLUCrBrawpINxYjruemA55Mt6+ra5PLSCC56kqrykn1POGH7DbCLhY6nrH+vWP/ojhi/8A4w+OA8hy3K3jp11yBx+0KahQBbWipKtwpa5PeY3JttsMNuNJ985PiuXQxD8Zq9v9Qx1SKVR1P9Xn6flLJHIP/wBoxuzTJXqqrNIEKq0kNGQWvawaYm9gT9EjAK+PKEdprZY2kilhpKVEeKSSI3lnnTvcthqFtOzX6DHPKcujhrlihXSi5w1hcn3ctuSSxJJJYkkkkkk4ZZllT1NfXxJa9svY6thpjnlkboDvZTb1wx4RpEeaudlDMmYyFCRcqeTAhIPgStx8CcB55wBlSJU0MoiVdZp+/oA1M1HXs5DW3JOm9j1UX6DEzH89F8Ivq/3gvv3h5XFx4EA6Tiyr6+SLI8qaF9EsZd1bSrW5VNVX7rbW6A+V8QuWzlnjBNyrIv0d9JlANrXvawJXzsRYgii9Gn2n0W00T09fbMR7/wAbMozKMU8QLWIQA7Hy+GNf7Wi+v+h/7YlaT5tfhjTT05kdUXqx6+AHiT8B+ew8cUzwtMznMvp/+Vw9NmLtdUxGMzt+ndWU51FtrMSV3FyCfAXucdcdKxNgN/AEgE/AE3OHjRCJNiyC2n+8c2sN+twehHd3GwG+PqScwspuTe5jk3BB07gegBsBve/36IiYjGdWKOd3qdKaYxH1/b5BmCIoVmsyixFjsR16DHP9rRfX/Q/9sJs0oTGwPe0ybjUbsD4qT4nxBO9r33BJx4zzwtM7zLdY5dw/FUfyxVOu+2/fs2owIQ+bNY93xqPtb7+QFz6DVexzDL1mpKRTGJSsVQ2nTrNhmNHewsT7pYG3gW8CcRVM9ooj6N4qL+3vbcX3t0HW25AG918kWYyvWxc2TUvJqEjXSoCktSTOAwFzcsxsegAxbajE/wC+r5qu3PimNonHr+n2aBVoSqgBf2fmyADYAJUqQBbwFsaKvJYkllAMnLp6nL5IYjLKYkWaWMOFiZylidVttr7Ww5oaNH4fnkKqXEFdpYjdRJJUFgD4A2W/wGOGf5Y60slSbaJo8uUb97VHUgtcW6Wdbb+eNDO+53JpOZf3eZUMo+/sIJ/0nGviTL2mr6qNGCN2KnmRiLgPBUzSJcAg2OwNt7E4OM8leOOumJBWpmogoF7gpNChvtbckWt5Y58R1PLrq6T+yygt/rqCP/bgHXyfxEZbTuTdp07QxtbvTkzMPgC5A9AMc+N9qJ5P7Fo5v8qWOQ/opxr4YozFRU0Z6xwRofwoo/6YOKKbmUNSg+nTyL+aMMBF8WcN1MsdVRw0+1bUI71QaNVWO8ZcOCwcuujSAFIIIN7kjDfOsokft4YwqJqIxQxoxL2j5tnYEDo0o2Fwu25vjJJlFRUzCaKuejinp4WsixMZHIe5vJdhZdA2G9/TGrIOGeTW8zt8tYyRPHKk0qOU1mJgVRFGm5Te/XbywFPllWJoIpR0kjVx+IA/9cGILIOOFgpIIWteKFIz8VVVP8sGA78snrxQ5alAsR5lLqkacPy1uISrEoLlu81luL94/RxtyfgKZaoVdVWyST+KwolPEw8FdUBaQDwLnHfkNbU01JBA1BO7QQpGWR6TQxRQupdVQG0m1xdQd9wMd9FxXPNEksVBMUkQOhaWmW6sAVNuaSNjgE2V8QVEAKJSrKJq2qCHnhWOmaoZiVMdgAE0+9uSvS+1rlles8McyX0yxq632NmUML+tjiX4YyapEyPURLEsRqSg5gdmNROJAbKLDQl1O5uXOGnA5/8Al8CHrEphPxhZoj+qYBbBQIc0q4JRqWZaerQbjvxNy2III3Uxwn7xfrjTGxTO3HhPQqR8YZnDfpMuPnFp5FRR1nRY5eRL0A5dRpS59FmER+F8HFXsqqgqd7LOYHt9WoXSt/8AjLF+eA+0bBM5qV8ZaOBx68uSoVvy1r+YwcIDTPmKHqK0tb0eCnZT9+/5Y+cRHlZhQT3sHaSmf4Sprj/5kKj8eClIjzqdbbVFJHJ8WikkRv8ATJH+QwHmlcZY6CRpE9nAaihg6G7S1EvOlNjcBY0Ea33LM3gQcSOUyd9B09oPHr3pjexG536g3Hj3Tt60Qr8PVjkXDtVyD49omZG+4hWx5NlT99B09oB1O/emPS2knf0I3O63GKbvyz9J9JbacfDTpr1Rr9pZqDLpDEhCkgqCOmG+Q05jkkaQadMY/IltR2/gGNGSf0aL+Afyx3OdMgO3fUpv0v1S/oe8PiQPHGe3xEzX0y13+Y3btj+GYjGn4fcwlSRQA9mBuuzdQbDa2/esOh/646qKRQ5d5ATYAWDAWNyPz3639LWON1HIrjUAtwd9uhB3679d998dzooFyB+Qxr6Yznu8oszsiWDubkOltiNyVHiPFW/XCT9lS/UP6f8AfDySUsVWygFtewt3V92/rq0j8LeWNOMt+/NFWIenwXMLnDUTTTETEznVMwNpjjv4ari9r2qNxaxJ6dNhtdugBpvk4nk02hTXLSutUoFhrQqIaiK7EAExkMtzu0e/TE6ZLKvxc2ud7VN+gG/32A6m/dGPTPkMp1NJU7btIqk+nLWw+ALN+eLrWuvveWeKomzcmY3mPtuYUns+FSWNi2XO/wB8kbMPzLfrhpxZFpoaWA9XqaSMD+GaJ2/JUY/dhJBMJciyuG1+e9LCw9I2VpR/hiYYos5PNzSihB2hSWpceoUQxfrK5/Bi9hcuOGJSkiG/OroB9yPzm/0xHGX5QKFDAwUWmrWhpC29yhkJYWvYBUaVth5+WNGYe2zemjF9NLBJO3lqk9jF/p5x+7BWHtGbQxj3KKIzv0tzJdUUIPqEEzfiXAU2JOfi6aSfkw0odXMyK7zCPUYWEcwsI2I7xNr9QpO3jW4iMqo5Xo6SphRZHWeWo0FtGtKg1B0hrEA+0Rt9u5bAKafVFT0VWKN6uT9mwpAY41kMcoW51X3VWunf306H6au9s4R4RkpOwqae0qh3qqoNFdmkSQtExDcx++VJJBHs0tfqGfD9VV01JBA9C7GGJEJWansSqgEjU4NtsaqLi2WVSyUFSQHdCQ9J7yOyON6kdGUj7sB+duKMyaOuqkBsEqJF/J2GDFZnvyMZjU1U9QqwoJ5nkCvJ3lDsWCtpUrqF7GxIv0JwYD9A4Q8F92mMPjTzSQ28lV2MX/KKH78PsSOaU8qVc8cMnKepiWeJj7vMgKJKGA6q0fJBHkG8sBTV9ckMTyyGyIpZjYmwHU2G+wwp4d9nPWQfVm5yD7E41E/5wmH3Y80L0uaVP73WnscL/wC0TLHJUsPqwjQkUI8wgdvP6t9LmUPaaeqp5I5IWPZJWjdXUFrNBcoSLh/Zgf8A1GAfZzlSVNPLBJ7kqFD5i4tceo6j1AxOUiPmOUyQSnTUqGhkP1Z4j3ZNvDWElHowxYYl3HZc1B/qq9NJ62E8S3U+Q5kII/4A88BmzCofMMmE0S2nCrMq23WeBwxj38RKhj/PGXPOIkWegr1+aelqDf7JhjqBf7ojthnkY7PmVXTfQmC1cY8ixKVA/wAaq/xlOJCHKY6iPL6F9RSOurAwU29nC1Smgn6h1xoR4hiPHAWvCmSAZTT08y3DUyrKp8S6e0Bt6k48JpYQskQF7Hlk+9uTzWNz7pN7mx38QdiMfpfH5uzOLk1NjYct9B6D5uZ1bqwJ2INrN528RRe/fo7pns5ZPXxiniBYAhBfrjTLWxMCCwIPXr/59+JhI9N1+ozL+TED9LY5Yp+GpnXMvqrPJ7Ny3TX1TrET2/R9DUvqu0bvb3ZEIuV1A7qSBc23IIvc7Y5z1blQBFI5AI74VVNzsSAWNx6W+Ixqo/m0/hH8hjtxVPFVRph4FyKIuT4du2WGnrEW5dxzG9+/n5egHQD/AKkk9v7Sj+uP1xP13zr/AMR/njoviz4eKvFMzq+ho5NZqpirqmM69m+NrhLbgsx+l/6nY7bePVthfoSRb275LcuSLLl5a21ySFtybkSMi9fJEVfux4dRR35CHrpjNturO0h21X2Xx0m1+q33/QHAMBXLae/0k1/5jM4/RsXWt/fnL5SucZiNknkTfvVHSWt2WurWI9FDGL/RVIcUvDHtqutqz7pkFNESPoQag5B8jM8g/AMYczoI6fO4KkBgaiCdH37utFhZWA8GMcZBPiI18sYKZ2j4epIo20y1qRRBvENU96V9vFVaR/iuNCs34SqVMdVmMhCpUOXVjcWghBSI7+BAeX/i408DUzGBqqUFZa2QzsD1VSAIIz/DEEBHnqxm4npVZaXLIhpSYjmAXstPCFLrsdgx5cPwkPlisAwCriuuaKimZPnCmiP1keyRD73ZRjjlGYU0bChjkHMpo0UobghQq6TuLHu2O17Xxnzf29bT043WL95l+66U6n4yapB/9viez3hOslWSnLRrQvO88zxF+0TIzNIYNAFr3OjUGN1VduqkLmevRYmlLDlqpYsDcWUEk3HoDhdwdSslBAHFnZOY4P15CZJP9THEfT0MfKlhpoWpoK2eOnWEq0ZsgY1cpjbdNcKsu4udCk+9j0kYAwYMGAMI+LYWES1EYLSUriYAdWUArMg8y0TOAPrafLDzBgIdOEJKySVqisqHpC+qCKOQIkkbqr994/aMoZmUAkbKuG8fAlLHBNBBHyUmjCEJtYrqKyi/9aCQdZ37ifVGDh09nlkom2VLyU3rCx3Qf7pzot4I0PnihwCrhvNGmg9qAJomMU6joJFtqI+ywIkX7LrjFx9SFqCSRB7WntURfxwnmAfiAKfBzj5nX7pUCsHzTgR1Q8gPmp/wElXP1Gudoxh5XOoicv7oQlr+Vjf9MBOS1ayZnQSx7rNR1BB81LUbr/PCv5OcreSSWtcjltJUCmAJPckqZJJJG2td7IBb6KA/SwjyKkqavscMDrGsGVxRTy3OuLniJmWMW+d5cS7kjTzAdzYH1OhokhiSKNQqRqFVR4BRYD8sB348T+VLJjDVu9jolHM2uLggJOu3k2mTx98bY9svhJxbw4Kyn0AhZEOqJj0DWIsbfRYXU+huNwMcVxMxpvCYfnSpjJcN1LkK9vCQAAH4OtiPX1OOf7Ok+o35Y25jl7QOyOhAHcaNvo+UbENsBcFHUG9xbqNXbS5iUBD6mVerEd9PSVev4xsfG3U5arlVEeGNPej2uG5tdsW4t4icNNPWIqKCwBCgEeRA3GOz9oR/XXE3UOC7EEEFiQRuDv4EY4Yj4amdcvVjk9u5HXNU669mypo3Z2ZVJBJIIHUX2xlkoyWCPdQRqcn6KD3j9/uj1PocOI80AiAjsSqjU5No02+k3ifsrv8ADrjJpJJAv1DOzggm3R37y6VAB0IAQfTe003KpzG0R3eff5rcimbNMR5Z/Dbk1C9TOEW4aR9IG/dZxa9unsogWP3774/RdNAqIqKLKqhVHkALAfliH+TTg0wJ2iVSHZbRq3vKpN2dh4SOdyPoiw2JYYvMaLdOIz7w8CZIuL8kkqIVMJUTwyCWLUSFJAZXRiASFeNnS/hqB8MS+STh6bIB4A2YeTRUdQpB9QwI+Ix6LjzziXKZKGeKpjKmjSsWeVWJDQGQPDOy7EGJubzGFxpIYi4Jtag74dHPzCtqTuI2Wkj26CMB5bfGVyD/ALoeWKOrqlijaSRgqIpZmPQAC5J9AN8IOAiOzzD6QrarX8e0Sn/2kH8sdfEFT2iUwBWeGmAlqQi6i5A1w0ygdWbaRh9UIDtJgNnCtKxR6mVSstU3MKnqiWtDEfIqliw+u0nnh5iK4f47Ky9mzNWpKlnYpzNPKkUsSixSrZTpBC2PePqTh7nmeiOAtCVklZ+TEoNwZSSArW6BSCz+KqjnwwGehPaMwkl6x0qmCP1kbS87fhAjjB8CJRigxhyXKxTQJECW0jvMersSWd2+07EsfVjjdgDBgwYAwYMGAUcR5Y8iLJBbtEDa4r7BjazxMfBJFupPgSrdVGEsmYV1RG8tG8fKZA8avGOaHBKy05JkCo6lSLsrWZiDsu9jiN4qydI+azg9kqbCp0mxhfYJVqfC1lDnw0o/RXuGDgaeavqJqkzzyUKryoUlCKJmt7WRkjjRdI9wAg7gnqMO8tHZn7BONUEgIpmbcMljqpnJ6ui30396MeJRiXGRZWtNTQwLptFGqd0aQbAAkAkkXNzuSd+p644cQ0sMlM4qGCRqNRfVoMZXvLIr/RZSAwbwIwHPJsjgpIhFTxrEgN7L4k9SSdyfUknYYVfKHmklPl00kJ0v3VDDqut0QsPUBtvW2OXDvEBYrDO6tIya4Zlty6mPa0iW2DAEa0HS4I7pBw7rKRJY2jkUMjqVZT0IIsQcB5Dw/wDJzPLTQ1tNWXmkQOwJdDc3LJzkYvdTdDqDXIPS2GlN8odbQsIsygZx4SWVHNhckFfYydDspU9Ad74TRZtU5FVS0qaZ43dWjRidTBid1se6xVW1sRpBiDWOuw9IyTielzBGjOguCVkgcoxFrHddwy7g39d7G4AIc4qMtzRdqhIahRYGQaGtuSjpJp5iddgdrmxFzfzrO+FJqRhqXSBsjKx5Z9I5bELcjeNgpPnYY9UzH5LKKTdA8Bvf2Td3qp9yQMg3VegHuj1vG8WfJZHSUkkyShwmkaHiTSbuFs2kjbv+XRV8QGxXVRE6wmJeezRIWIPcfa5UBWN7AFoblW1G+8ZJ6Y4mlVRdzrubDUGijJuRbTvI5DbFR57jHrc3yKpyyI6lw/rHHoYadLBgoDd7YmxtcA2JFzny/wCRO5Z6iezMLaU9oPC+p5hqIIFiAF22ucc/x9tff5aI4q7TR0RVOPLKCoMqlndVjVyfoqqgMo8CFU6YgLka3exGxGL/ACDIaHL7S1s8HMU6lhVtYQ9dRVbvJIOuq1ltcDbVhdl3yWo9dVQc4BYBC2oQpdi/MYht9NxYdBaxAsBcGpy35IKOMDW0sot7pYIpsNO4iVSbgm9yb6m8ziabcRuomS/NvlUkkcw5fTs8hvZnVidtYvyl3A1Lp1OVAuCdsZG+TWsrDzK+qKdSqm0rL3iQbAiFDbSCEBGx33xcVlZR5ZTlm5VPGATYaVLkDew2LufvPnjzbijjyprmNFFGsImZFALd91bY94HTpLkK4AJC/XDEYtcqH5Gs3mlgmilcyrC4EchJa4YE2BY3K7BxfwkFtrAegzQq6lXAZWBDKQCCDsQQdiCPDCzhfh5KKmSFN7bu1rF3PvOfifyAA8Mdmd50tOq90ySyHTFEttUjdbC+wAG7MdlAJOAWTRR0ESUtBEiyzM3Kj3KqduZNJvflpcX337iCxYYb5LlC00IjUljcs7t70jsbu7faY7+Q2AsABiVpZ54ZpZTyHkRk7bNLIY0VSutYIO6dKRq6vqewYsb952KU+TcQ09WpammjmCmzFGBsfXywHHiLIo6ymkglVGDqQC66wrWIVwLjcHfYg+uEvCWWI7JLGLU1Ohiox11DpLUk+JkI0q3ioZr+1ONedSmqlNFESEABq3BtpQ7iBSOkkg623WMk7FkOKCKIKoVQFUCwAFgAOgAHQYDlgwYMAYMGDAGDBgwBji6AgggEEWIO4PmMcsGAmqFzQSLTuSaWRgtO5/qmPSncn6J6Rsf4DuF19XF/GFNAvLKCpqeYoipgAXaSweM2I2UbNzOgttuLYpK2iSaNo5VDo4KsrC4IPUHEoKQU1VB2oswQlKarJ71nFuzVDHrc20uffIUEh/nAW5VwvUjRDVEydoZ6iXlry0o5NjG1NIBs+okFTfVdmO2vmUmXZy8Ui09bYSMbRTAWjn9PJJrdY/GxK3Fwr/GbMaCOaJo5UEiMN1Pj4j777g+BAO2AXcTcKx1qDUTHIl+XKoUstxYjvAgqfFT5DoQDjyRMnNN7B1KyRG53N9R35quLHvG7BxY9RsQQPQcj4mKIWV3q6ZG0ufeqqVgbMk6LdpApFta3fa9pB38Ms8yGDMoFeOUBtJ5VRFpawPUeTL6HxAOxF8EsHye8RT1IlSUa0hIUT9CzfSjIAszILXcW961rgk0WfZStVSzU7GwljZL+VwQGHqDv92OeUZVHTQJDCulI1sB1PqSfEk3JPiSTjZggl4SzlqilUyC08ZMU6/VlTaQfAnvD7LKfHDWpqVjRndgqIpZmOwAAuSfQDfExxCnYqha9NonKx1i+Gn3Y6j+KM2DHxjJv7owZwvb6zsf+zQBZKrykZrGGnJ+rYcxx4jljoxwGjgeBmilqpFKvWymbSRYrHpVIFPqIlUn1Zsd/GmdS0lI00KBypGom5Ean3pCo3YL1IBG1zeww9x8dQQQRcHqDgPD6lzIS8haZ5O6Se+z6tggAFrG9gigDfYYv+A+Alo0SSUl5gpChiGEKsb6FIG5C6VLEn3drA77OHeAYKSVpFJezHkq1rQqeqp59SAx3C2UWF9X2v4oMgcUjIES/Nq5D+7xW97SbjmuPJSFB95gRpJJhnOfCErGimaokHs4VNibdWY9EjHi528BqYhTwyXIzGzTzsJamQWZwLKi3uIogfdjB382IuxOwErR5nHYTZfUpVKGWSrKsHrJwL32t3VQWYRqouNSpo21X1NULIiujBkdQysDcEEXBBHUEb4ITXFHAlNUsZ2pkmnAHdeSSNJNPuiQLdSQLgFlNtr7YWUplSYmKGOCrqYERYV7y00SFzzpyoUFgWKqg2JUKpI1stJnWdsjCCnUSVLi4U30Rr05spG4QG9h7zkWXxK92SZKtOrd4ySyHVLK1tUjWtc22CgbKo2UAAYDtyfKEpohGlzuWZ2N3dju7ufFmO5/IWAAG3BgwBgwYMAYMGDAGDBgwBgwYMAY6qqlSRGSRVdHBVlYAhgeoIOxBx24MBMiaTL9pC81H4SG7yU48pOrSQj+03ZR72oXcYONOI5mEdLRqyPWMEjqjp5SoV1PIjq276bhVNiTuLi17XE5U8PPAS9GEKFtT0r7RMwOrXEbHlSX72w0E7kKTrwExwRkz9pjWA08dPlrS00jRly9SxVG7wK2UBmDkamIcMBtvivq+GrSNNSydmmY3ew1RSnzliuAT9tSr/attjLwOtPFC1PAXVo2LPDMFWWPUb94AAsCb2kuwbezMOlLgJ8cUGHu10XZ/75SXpz6mSwMf/FCjwDNh7FMrKGUhlIuCCCCPMEdRiOrM2qJc3ano5FCw04ap5gLx6mPsY1ClWRyt2JBsRa4NsN5eEIgxanaSkcm5MBCqT5tEwaFj6lL+uAc1NOsiMjqGR1KspFwQRYgjyI2xkyXIoaSPl06aFLFjuzEk2BJZyWJsANz0AHQYX2zCLxpqoeuunf7yBKjH7kGAVdfJ7sNPTj60sjTMP+HEqg/5gwD/AAlq+K4g5igDVUy7GOGzaT/eSEiOP4MwPkDjq/8AhUy/0uolqB4xg8mH4cuKxYekjOMIOLK+Sikp1YLBlryGJuzKyyJdbx3KC6qzXUiMBht3je2Ae/sKap3rnHL/APTRE8v4SuQGl+FkTzVuuHbUUZQIUUottK6RpGkgpYWsNJAI8rDCTg6sQU0MZMiuyuyxTauagVgGjJbduWWVAx3I0ne9y4zDMY4IzJM6xovVmNh6D1J6ADcnpgPP8z4LoY6kQTUokWYl6ZoRpmiII1xloyrcpdWtXY6VF0NrRhmOSUhpVehy6WSbS51SzEPHS33ZLgKZJLksIr3Gq7FQRqaFZ609HpKbpfdKmUeQ8YEP+Yf7si5e0NDHDGscSKiILKqiwH/nXAZ8nyVKdCE1MznVJI5u8jdCztbc+AAsAAAAAAMb8GDAGDBgwBgwYMAYMGDAGDBgwBgwYMAYMGDAGDBgwC7NsiiqNJcEOl+XKhKSRk9dLruL+I6HoQRthVVTVkCFJdc8Z6VFOic9PV4CpV/jGDf+zHXFNgwEl8ntCkaVDLPHUmadpHmU2dmbqkkdvZlBZQt/uXpitwqzLhqCZ+YVKTAWE0TGOUDwGtLFl+y119MZeTXQe68VYnlJ7GX/ABxqY3PpoT44DXm+TtPJETLIkaai6xySRlyQAl2jYGw3Nr9bYkfkvppp6Kiq3qJnc80TCSWV1kGuRU7jMVBXSu4A2vh7W8WAIVlSeifbvyQmWMbi5MkJeK1tu8w64U8H19NQ04pqeokrkS+gQwmUjUzMwaSIGPct9Ira2Au8JONcqWpoJ4WCWdLXkbQqbgiQtY20e+NtyoG1746+2V03zcMdKv1p2Esn3RQto/OX7scouEo2YPUu9W4NxzrFFPmsKgRAjwbSW+1gJ7KkkkMLxO9dNCmhaqS8NKt10uyKvemZgL3GpSb99MUtBw2BIJqhzUzj3XcALHfryox3Y/K+7kdWOHODAGDBgwBgwYMAYMGDAGDBgwBgwYMB/9k="/>
          <p:cNvSpPr>
            <a:spLocks noChangeAspect="1" noChangeArrowheads="1"/>
          </p:cNvSpPr>
          <p:nvPr/>
        </p:nvSpPr>
        <p:spPr bwMode="auto">
          <a:xfrm>
            <a:off x="204788" y="-242888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1514" name="AutoShape 4" descr="data:image/jpeg;base64,/9j/4AAQSkZJRgABAQAAAQABAAD/2wCEAAkGBhQSEBUUEhQWFBUVFiAaGBgYGRgZGxogHx0YHhgaHBsXGyYeIBwjHiAfHy8hIycpLC0sGR4yNjEqNSYsLCkBCQoKDgwOGg8PGiwiHx4sNSksKTQpMCw0NC0yNS0sLC8vLDQyLDYsLS0wKSwqMjUqLC0pLC8uKSwsKSopLCwsLP/AABEIAPAA0gMBIgACEQEDEQH/xAAcAAADAQADAQEAAAAAAAAAAAAABQYEAgMHAQj/xABLEAACAQIEAwUDCQQHBwIHAAABAgMEEQAFEiEGEzEUIkFRYSMycQczQlJigYKRoRUkcrE0Q1NjkpOiRHODo8HR8FSyFiVkdJSzwv/EABoBAQADAQEBAAAAAAAAAAAAAAABAwQCBQb/xAAsEQEAAQMCBAQGAwEAAAAAAAAAAQIDESExBAUSQSJRsfAUMnGBodETI5EV/9oADAMBAAIRAxEAPwD3HBgwYAwYMGAMGDBgDBgwYAwYMGAMJeIs/aHRDAglqpriKMmygC2qWRh7sSXFz1JIUbnDlmsLnYDExwVFzxJmDjv1Z9lfqlOpPIUeWoXlPmZPQYD4nAUcver5HrJDuQ7MsK+iQIwQL/FqbzJx8Hyf5YzWjp4kdfGFjE6/iiZWGONcrZhVSU4ZkpKeyz6GKtNIwDcnUu4jRCpexBJcL0Bvql+TzLyoC0kMRHuvEgikUjoVkjs4PrfAZJqaroBrieStphu8UnfqEHi0UmxlsP6t7sbbNfY0uXZhHPEksLh45F1Kw6EH/wA6eGEOUZjNTVC0dW5l1gmmqCADKFF2ilA25yje4sHUE2BDDGauQ5ZOZ0/oUz3qE8IHY/0hf7tjtIPAkP8AWwFfgwA4MAYMGDAGDBgwBgwYMAYMGDAGDBgwBgwYMAYMGDAGDBjDm2cx06gyEksdKIo1PI31UUbk+PkBckgAnAbsIp+KlZjHSxtVyKbNy7CJD4h5m7gI8VXU4+rjHW0cs0TzV10gRC/ZYje4UEkTOtjI1v6tSE8DzOuMuQ8S2eDXPQRwTRDlwRyKrxk6TGFJa0gKkqdKrYgWBwDGPMquKogWp5GioZkCxB7xuEaRQZHPfBVH+gm4XFFhDxqNNIZgN6Z0qPW0TBpAPjGHX8WHoOAnvlBqGXLagJ78qiFT5GZliB+4vf7sPaWmWONUQWVFCqPIAWA/LCHjv+jw+XbaW/w7TDijwEx8nR1UPMt3pp55GPmWnl/kAB9wxT4meAzohngtY09ZOlvR5DNGf8Eq4psBM/KNHbL5JlHfpitQh8QYmDkj4qGU+jHFDNCsiFWAZHUgg7ggixBHiCMdOb0Anp5YW6Sxsh+DKVP88RpzCaXJKaSIyLOnKV3RZHaJ0PLmZoo+9IFYMDHuDe5FhgG3CEzQPLl8pLGmAaFj1eBriInzZCDET9hT9LG3O8wmE0NPTGNZJFd2eRWdVSPQD3VdCSXdB72w1dcKGqXOY5bJInLlmpJllTrp2p5Ct/suNP4sMst9pmNVJ4QpHTr8bGaS3xEkQ/BgPn/xHLB/TYDGv9vCTLD8WAUSR+pZSo+vh3TVKSIHjZXRhdWUhlI8wRsRiSy/iOqrqmoFIYYaamkMXNljaVppF98KqyIFRel7kna3jb5ktI0yyT0o7HOkzxyKBqpp3jbTI2gEXUsCOYNElwb3AsQs8GFGV8Qa35M6cioAvyybhwOrxPYCRPuDLcalW4u3wBgwYMAYMGDAGDBgwBgwYMAYMGF+d5wKeMNpMkjsEijW2qRzfSov06EljsqqzHYHAcM6zrk6URebPLcRRA21WtqZjY6I1uNTkbXAALFVKmXK5I6aoqkkWetaFysukFQQCViiW5CxagBa926sScJc3y+ru8MToKyoh5rzuGCSBGA7JAVYNGigm7XDAPqF2dnRnwHndK0LpHEKKWNws9KTpETmyjSt9OlzaxUAMTf3icBjyn5UFV0hzJUppXVWSVW1U8qt7jBzvHqsbCS3Q74XZjw1SutTy6CgFPIl0rSY1jVWBVm6E6kYE9wqCCm63Jxry3L0gpRRyUiSyyPrSnDd5kVvZSVb7qqgBVIJde7pUPYLilo+GtTLLWMJ5V3RbWhiPhyoztqH9o138io7oBUeJ1kpWSBBLBGnLlqaqTkQ7KA1yymRiQeoQKb+9jlwjxjTDL6Yz1VOriJVYtMguVGnV3iD3ratwD3ug6Y+VnD7RV0lT2btiSMrqodQ0LhFRmSKYrESwVTrDBxuNxjZFnNmumW1Ov0jp0/1NMB+uAUcc8SJPl8wpUmmKASh0iYRjkssoPMk0ow7n0Cx8gcW9NULIiuhurqGU+YIuD+WEjyV04IEUFMhuCZWM728jHHpQf5jfDHRwA5Smajc3koXMBJsCyABqd7DwaIp94bywCjiGjp4Mz5lU7RwVcI7wmmiTnRWFm5bqpLxEW1X+ZNuuO6JspJtHW8pj0010yH/AAtNY/eDih4oyVqmn0xsEmjYSwOeiyJuhP2TujDxV2HjgyHNkrabUyaWBKTRNZjHIu0kbeBseh8QQehwGVcuq4xeCrWdbbLUopv/AAywBLfFkfEXxXmNZQMaqnganMkg7Qt0npHJFllFikiOTpUnSmq4vcje4fgunBLQBqVj9KmYxC/mUX2bfjVsYs2yWseCSFnhq4pEZSJAYJQCOvMjVoyw6j2a7gb4O6JiKomqMx5IXgbjZ6jNudXSxIOzOidI4078JIXWx7zWNySSbDwGKLhPiplgmm5Uc8RnlklaCZXliu7ECWJgvuoAO4zEhRYEbnz3henloc0iWqp3ZrsjRhNZbUrAMl9mXVY3Bta/lj0vPcnOYJy0onpiV0GokaOJlQ++qrA7O4IJGh9Km++Iht5hRaovf0/LMRMOvJKqVKeRMsEFRG8zMjlyjwc59Tc6Fl1HlliwF1ZlUCwO5+U+UPmGYVPaGYUdG4ijp0LIskmlJJJZAhGr3xYdN/jqqcz4cimYONUUyiyTRWWRR9W9iGT7Dhl9MTdXQEy8qrklppJ7J2imflxVO1lVgwblT2GnYgsAArm2lZee45IYavt0F3kp6ScCCUM7SRuIwZBE4u943va1z3tO62GHGRcQG8cU7q/MW9PULYJULa/QbLMF3KdCAWXYMqRvEFUaagkpKKF6RI2EAW45s00ptGkbBidJB5jS3uVBVbHUU3ftXLKOhp8ueQzdIx2dXkbmA6mkVogdLq55mx1LtYYD0fBhBw3nTMeRM6vIEEkcq201MRtpmXTtqFwHUbAkEd11w/wBgwYMAYMGDAGDBgwHCaZUUs5CqoJZibAAbkknoAN74jpKOqq0eqh0xSyqY6UyX/d4WBPN0WuZpSFNttIMYPuMGY54e1VC0Y3iQCWq+0tzyYP+IylmH1IyDtIMSeWcdOXQUzS19ZUqHlpdSxw0nQMGZkLR6LaNJJ1EEkAsLg64d45SP91zBRRVMMd7O5McqIN5IpXJLCwuQxLDe97E45Z7QRNXxzQokta0IEOpO7ClyWqJSLMQLhVU2JIKra7svzMq6KppoaipgPOp6gqlNdH11ClkRFcruurv6hYAC7bKRhvQU6UUEtRVSLzG9pUTG4XYbKt9xGg7qL18d2Ykhpy3LIqSJ2Z7se/NPIQGcgbu7bAADYAWVQAAABhFW8aySRtJSJGlOou1ZVExw223jQWeUeR7inwY450mVSZiwnrUKU4IaCkbxtustQPFz1ER2Ta926Ks+zYS1TyaOclLKtPSQ/RmrGBLufDTCthc+7aY9VGAzZZmiVdStNJmVeJnQugWFaSN13N41aIyWsCRqY3AO5th7VrUZcY5DUyVVM0qRyLOEMkfMcIsiSRqpIDst1YHYkggjdPPw9IKiCngkBrVbtlTWOpbcq8SrpBHdku0ax3AWONrb2OHoyOsqXj7dJAsMUiycunEntWQ6kLtIdkVgG0AG5Au1hYhVYl8z/ds0gn6R1a9ml6Aa11SUzH1I5sf4kxUYn+PKNpMvnKfORKJ4vPXCRKlviVt95wFBiVzZexVyVS7Q1TLDUjwV/dp5unnaFj5NH9XDSfiinjplqHkVUeLmICQGYaQ1lBN2axGw8xhZDnVLmtNLTk8syK0bROU5g7oOpQrG9gQwYXsR5g4jMZwKnBhLwbmjz0UTy/OqDHN/vI2aOX83Un4EYdYkTWaVc89YaSnl7OsUSyTyhVeT2jOI44w4KgkIxLkNbugDe4RcSImX8oyZlmPMmfTGqmKYu239W0Om1yNtuoAxRZxkc/aBVUciJMYxHIkoYxyqCWS+g6ldSzWYX2Ygg7Wnc1yybtMUuaCCeCdWpGjjVwkBlZCjXY3bmMqoXIXSeXa2+A0ZPxZU6WI05hHGbScpGp6uLr85TS7Mf4ShPgpxS0tbTZhTtpKTRPdHUjofFHRhqVh5MARiIrBLSyEtqkqqFOZHJ9OsotQEsbke9LGPPfUI2HvnFNmWR84rW0Eix1DIrB/6qoS11SYD3lI6OO8t7jbYgrzfKBeOmq1SoUNeimqA0iB7WENQoYa2tcI7X1C4PfHtOXCeSLTq9fXsq1ABViwCRU0akgRwi9lj8dXV738d3WX18WY00kUsZRh7OeBz34n2Nrr9zJIvXusCD0nX4WSqqo4qwCSalIZtV9FXDZxDKyLZWkjc2YEEAl9tMi4DpXiBswlLRJJHDrXsNXIoVeeFfUoXZ2gkUaSWG92W4JXTbZFm4qIQ+nQ6kpLGTcxuuzoT42O4PRgVYbEYks7y2mozDPVV7rSQMHgpjosWHuBSq8yRVv3U3tYb2GOGScRHWtWyNCJGWGrjdDGRckUdVoYkgMCI23PvC5tFgPQMGDBgDBgwYAxlzTMUp4ZJpDZI0LNbc2AvYDxJ6AeJIxqxNcS1SPPDC7BYYR2qoYmyhYz7EMfAGXv/CnYYBH+26mjilZKdJ5lHaq8mUJo1i/Kj2Opo4lCi9hpROpbbVWcU0tXJ2WnnqKapdu6yxNG57rWcrMgDx2G+xI2O3vD7mHye0NcrTxSMJZCx7TDLdmuTdWIujoNk0kGyqFxmjavjSSKeo5k0sgpaZ1jEVwV1y1JUG2pE12tYXhH1r4Bpw3l6STGVR7CmLxUwJLanJPaagliSzM+pAxJJAka55mOMS/tGrLHejpJLIPCedT3nPnHEe6vgXDH6Ax3cSSGmpYaOj9nLOVp4Lb8tQvfk639nErN8QvnjZVVdPldEosViiVY40Xd3boiKPpOx/UknxOAycc8UdliSOIgVNVIsMF9wpdlQysPqpqB9SVHjjXlnCUEAp9IJNMjqhY33ksZJD4GRiCS32288Sme5O/ZJHqVD19eyQxKGNoDq1xIjLuFh0mZmHvMhP1bO5OFqmcCKsrubDbvRxRCBphtcSuJGOk9CIwl7+RtgMnBme08s1fUcxAJK0QozMAHCQwiMLc7gkuwt11Ejriwgq0fVodW0MVbSQdLDqpt0I8jvjzDi6ngFZPEECUxhhSeQKOXTTDWKVyPBOXaOSwsEeO5AJxO09Y0cE9JyyheVOaPohYwQ0dx1JcD0KXPQi9Vdzo32TEZe74xZvmMUELSTMFjAsSQTe+wAABJJJsABffEBwPXVFQ01NJUyaOy6V1aeYCe4HjZVBJQe8SSbvGetzhZl9ZCmT5jA7B5I2kaNN1GxCQSRDUSAZArEA7MxvswLTTX1REx3MYJ2zjXl9PFPGRLSxIsToCbrZA8UiXJDWUEMtxqQX0i4PfkWbLTzNLyzJLGNMIN1jBZSGkZurWVtIVb9Xva4I+5vwy1LEsdRMHqWAAWEmyqPemkYqDdrEKgA3uTqANurKstWWVozIYnktyi9zEW6cpx1XV1Vl+lcENdVOKZr64zjq9/lZphb/JRmrSrWiQBXNW0mkAgaZFTvAMSbM6uep3vvi9x5PktL2OkzRaiTTKXECMjEsWaBHSOMkKTYyE7AW7x2G40JNNSZJTvDPpaeVXIUC6h1JaKIOGsFI1tfwWQ7Xtjb1TEeLy1V4emTzqil3YKqi7MxAAA6kk7AYmuPqyGTLKxOYhYUjyqAylu6uqNwAb21hSG87Y80/bDpFUrIXcVQGpj4SCQMJGtYBdOoEgAAIg6DbspqaOKLS0XdkkhkrmAAFPTmRDHG3k8ptI46iMEEd1cc0XYr+VMxh6rl3Iro6WrXvFAXRgbEFlKSIw+OxU9GQeIwm4dzFKKvfK2NkK86k9EcuWg/Ayuyj6m30MMKvhd0maainFM8rXljZObDI1t3MepSsh8WRhe24PXCGl4eL1NXS1sheomEdRBVIvLIEfdURrchDBIb2BNxNvfU2LnJ5xRlzxOK6lUtNEtpY1/2iHq0dv7Rd2Q+d16McdubL2mnhrKMh5IxzYCNuYrAa4iT0Ei7b9GCMd0xy4az9pGemqQqVcAHMUe7Ip9yeP7DeXVWup8CcmSDsddLR9IZw1RTeSm47TEN+gZhKAPCVvq4BLkGU0cdYKhKeSftAWSkk0vIsKGweIA9yARsdW+nZ9I3UjG/N+I+013YoImqYFBSvI06FEg0KlzuXBOpgp2UNsT7vfJROktRRRytAKlTPBIoBKEsBVIoJsDqYSA+c7W93HXlPBUlFS8qKqkEagkiOGIu5t3iSwYs7efwG22Ab8K1jmJoZm1TUz8qRj1cAAxy/jjKsftFx4Yd4g8jrGilgkfmA37DUc0AOSO/RyvpZluQ2gkHdqgdLWF5gDBgwYAx59VwVNTFJNSxpI1TVAjmkiPkUzezUkXNpHUuBaxE7X2xV8V1zRUcrR/OMoji/3khEcX+tlwpFA9OwkpZI5I6eFKc07ELtGCTaQmyy2ZbXGkgWNrhlCXl4iqAaiKup6uB52tTItnhEhC8vTVQWcM0tz3jZQR5Yrcjpy9WzM5kFFEtMrta7yMqPUSG3iRylv4ESDGkcQUtRStU3DJT3kdT70bRgkh1B2Zetjt0Ivscd3C1E0NHGJdpGBlm/3khMkv3BmIHoBgF+XfvGa1Ex3SjQU8fS2twstQ3x08lPubEPxjLNmLRSwAPqlbsMZ2DJTgyzVH8UrokSE2ARgfpnGurzGVcjQRIzVGZNLMVTZ9EhknlK/aEFox9pkti5yrL6eRoKuB7xpTGKFVtywjGNiQLXBsir12AItgM6cfUDQiZqiJdPVHIEqNuChi+cEnUaQL/HERFnlTJmb5lMjxUlIy05jIu8ccqa3lcA7MpMLuouVU2O6HFxkmd0dZzqmJEbs8rRGYqhJ0KrMyOLkpZtjte3lYnp4IIjyxaiaymcPVzE9BzSZTf0VCF+C4D7V5hQ0dPNKXWVapy+jUJWqGdVURxrvr1AKgUXFvTHm2bcDTUMEE8r8wMEDxMok5UgB0oF3EkVvZ6TcgKljYXSsynI4K6koqylo6and6iKaQoqKwWOQswDqgJOpRttffGLiLj+KrhqYTTu8T045BKJq5pEl2OqWyhfZkGwN9Xpiu504xM4TBCnHLqjrTUtNSysNLS08YMgHwHcjPiNTtbyxL9mZ9IZDoD6FLvcBlv0SMr0Ite56eW+PlBJMiFbMWBO1tRW2wC6tKKPG5Jvf3bWw0ocnpmbXUGbUeoSJGP+J5Anp81jH1TVPinbbXCyYiJxGrBX0wUM50O53I0LqPqTI5J/U7dDjLlqLKDqWJfjHHZvgDZv0t64toKXKVHzVafuhX9Iyo/THN4cpI+arR/ln9GYjEdGnzRnzynqjGMJGaldZCUXW5XUxVmja2w+m7BjsBa3gPTDrKeLnhp+VLDFVQE60WpUaVLXNxIisoBuTZlU947gbY68yySgb5rtAt4SQxH9YZI/1DfA4VTTShWB1gWsGIF/Qho+nwdB5Xw6poxide+qN1BlOSvmlVpjWKkAUNJyokVQgYWCKLrI7nbWxIAB2F9LXHCcMCU8+V1JAmvKJA5AeoSQtaoDE3cuhAZtyGUg2sMRfAnE3YKRx2djUPOjM2lCGivHrF9asGVeYQCLaj43OLmmyiHMaoVkkEctNJTcoLMisyvHNL9Egge824ONlrGN8z3c1xicJ7j+slkCvl8moZQvNkkJ1qzjQvKLA94iHmPJa+xUHdsWOW8dUrred46WeMe0imdEZOlyCxAeM7EOt1YWPoOPBOZ09bl/s4Y4o9UkTQpbQtmZSLAAd5bN0+njBkEsSZTzKqNZmy9ZY2JVWb92LpddfRmVAeo3PXFrhL1LS1GamsphpMqEULsCvONOELo1/6mdXlAP8AdK/gMVXEOZrUZdDmMAOqlYVAB2YKt0qom8mEZkUj6yjyw4iEGYRUtTFIdKOJo2W176HRka4PgzKw2II9MTfDuaI2Y1lOFvSVbOYm20PKixrWBfMMWv5Fo5SPHAUHFv8AR0qo+81KwnFt9SAETKPPVCz2H1tPlhRUUmZVFRLFFVpT0oIZJli1zSLINWlWb2QVd0BF2AVSety04AkLZbCkm7QhoH9TC7Qm/wAdF/vwgWorIoYIKSSJXgqHom54YoF08ynkOjcvyVjUb2JlN/DAEXCBieop1eYrURW7RUzB3epT2kDxC9+4AzHZR7JbXsTizyHNO000U1tJdAWX6rdHQ+qtdfux5zPR1iO09ZUVc0lPOpp0SJI4pyLalWCO8pJHMQMwAt3r2OLbh32dRV0/gsonT+Ce7N/zlm/MYB/gwYMAg4g79VRw+HMad/LTClhf4SyRH8OFFJ8m+W1P71JD2hqgmbmSGTcSHUvc1BVABAtbw33xsrQstbVapDGEpY6dXFrq9Q8mq19tW0NvUjGVvkmo03pmqaM+dPUSJ+jFl/TAc834dpYIUp6WCKLtdRHE/LVV1IpMsqsQLn2SSDf62HnFVQY6CqcdUp5GH3IxxP5DlDRVFJBIxd4IZ55GJ1EySyKqMTYXJUyi9hih4opjJQ1KDq9PIo+9GGAncnpQlVlcf9llklvTeiW/5Yx8L8J09VBLUymQRVFRLJyVlkigMYcqmuJGCNqVdZJG5c3vhXJxIYqvL6qxMEeWxc/SCWVallVGVRu3tEW4G9r2Bxu4u4yNVBU09GJIkSleaaeSN4jygG7sKyKGZnIKayAFAYi5GAYVNcMteSrjTnUFQsbnkFCYmCJGrIlwHidBGO4SQV2BB27K+ofMGjiljako2cBhPpjlqmF2WBY73WM6btfvMAQBa5wu4ZpparKqakOlZKSeFKlGJ9yF1kW22+tFjYdAQx32xg+U3iR+2UYgUyR0dUklRp3OrRI/LXzZYFlcjw1J4m2Ac0tfUUM8lDDTdo1mSopyskcaojyXdZdZBUJI5sUDEqRYXBx49JTcwxqwFysXe06tJtJ0J6fAixt4kWPtvEWbQIq1NMyy1dTFyKXS9w+ttSkAG2hT32fwVTv0GPFqWKzwjrpSEXsPKQXve4vbxBB9GAvRdnGseUuqXTHArAMqOQdwRTrb3tQtdunUb+BINxYD6KMbezfa3+zr4E7bt5HT6i17kAhpkn9Gi/gH8sbcYZv1xOMrOmEsWiGxDbbG8A8AVN+94jr6qDsbk/DLD9rf+4XxAB6N5gNt49LAkEq/nH/iP8zjpxuimZjOZfT0cks1UxPVOv0bhTKdwj77i1OviQwt3vMXHxI93ujkKQf2b/8A46+ZIG7epXfwO97Ah1Q/NJ/CP5Y7sYZv1xOMvm7luKapp8pTkcCgqyAEEKN49JXTKqnx2P0SepAAFyScencPcTVUFBHClMC080kVNPzE5eppJiOap9opWzGyqwbSLEE2x5mF2TbozeANv3nzJ28trk9BbvHHpvye1EbolLV2DJUPVUh1FQ4EkgIG+7I+u6/VdTa2NlqZmcz5T6qJN6fImyx4uxaZiIEWoptSrJMsYVBUxhiBzRcKwNlYFRcELf5mGePmiy0MEE8IOlaqSZREY43F2VUJLs7pdQbaRe99rYQ5vxaV4gSoj71JBTtDNINxbmR851I6rE8kOry0v5HFpUoKaqnr3dFpmpEEhvvqiaVg1rWIKOR1uSALY0uWbMeCKSqWdoHeJpdaSGnmkRGkF0JkjjYIzq3W4uSLG+FeXVSyU+RyBFjPOKFVAUK3ZapZFAGwGtSLemJ7gfPqmgSaapjd4p64rLCoLSwSyrHIhRRu6sHCsnUMARe5GG3EHFgqq6h7MH5NNVRmZnR4iGn1wwqqSKrHq5JtboLk4Cl4HNu3J4JmE1vx6JD+rnGHiWkAmq0MfMWekFQiXZdUtM2+6EMCQ0AuD9HG7gYX7a/18wmt+DRH/NDjTxF3Kiim6WnMTH7MsbgD75ViwE/nfF09FSoY6aKPXZKeJpWlmkY+6qxxLY3vueZtfx2B3ZZHNDNl7VPz0tM1PMQ2q8iqsqXPiQEm382OFIyEmvmq6jM4BLGhsqpGTSxAnVp5rsFv9J2jv1FxcjHOCeA0jVFPVdqWOuinLkAOoYxRzagqqN0aRgQqizePUh6Hgx8vgwHn2c5nSxU1dPWl+S9eoCoLs5hEKrGPQvE19x47jCrLssqan94FQ2WUcfeKx1UlRKy+b6pGhjFt7BSR0OHuWZmkcFM8kLSrJU1U10V3MeqSc69CAkjTJp6HZunk3PD+X1kYkjjp37wIljSLUCrBrawpINxYjruemA55Mt6+ra5PLSCC56kqrykn1POGH7DbCLhY6nrH+vWP/ojhi/8A4w+OA8hy3K3jp11yBx+0KahQBbWipKtwpa5PeY3JttsMNuNJ985PiuXQxD8Zq9v9Qx1SKVR1P9Xn6flLJHIP/wBoxuzTJXqqrNIEKq0kNGQWvawaYm9gT9EjAK+PKEdprZY2kilhpKVEeKSSI3lnnTvcthqFtOzX6DHPKcujhrlihXSi5w1hcn3ctuSSxJJJYkkkkkk4ZZllT1NfXxJa9svY6thpjnlkboDvZTb1wx4RpEeaudlDMmYyFCRcqeTAhIPgStx8CcB55wBlSJU0MoiVdZp+/oA1M1HXs5DW3JOm9j1UX6DEzH89F8Ivq/3gvv3h5XFx4EA6Tiyr6+SLI8qaF9EsZd1bSrW5VNVX7rbW6A+V8QuWzlnjBNyrIv0d9JlANrXvawJXzsRYgii9Gn2n0W00T09fbMR7/wAbMozKMU8QLWIQA7Hy+GNf7Wi+v+h/7YlaT5tfhjTT05kdUXqx6+AHiT8B+ew8cUzwtMznMvp/+Vw9NmLtdUxGMzt+ndWU51FtrMSV3FyCfAXucdcdKxNgN/AEgE/AE3OHjRCJNiyC2n+8c2sN+twehHd3GwG+PqScwspuTe5jk3BB07gegBsBve/36IiYjGdWKOd3qdKaYxH1/b5BmCIoVmsyixFjsR16DHP9rRfX/Q/9sJs0oTGwPe0ybjUbsD4qT4nxBO9r33BJx4zzwtM7zLdY5dw/FUfyxVOu+2/fs2owIQ+bNY93xqPtb7+QFz6DVexzDL1mpKRTGJSsVQ2nTrNhmNHewsT7pYG3gW8CcRVM9ooj6N4qL+3vbcX3t0HW25AG918kWYyvWxc2TUvJqEjXSoCktSTOAwFzcsxsegAxbajE/wC+r5qu3PimNonHr+n2aBVoSqgBf2fmyADYAJUqQBbwFsaKvJYkllAMnLp6nL5IYjLKYkWaWMOFiZylidVttr7Ww5oaNH4fnkKqXEFdpYjdRJJUFgD4A2W/wGOGf5Y60slSbaJo8uUb97VHUgtcW6Wdbb+eNDO+53JpOZf3eZUMo+/sIJ/0nGviTL2mr6qNGCN2KnmRiLgPBUzSJcAg2OwNt7E4OM8leOOumJBWpmogoF7gpNChvtbckWt5Y58R1PLrq6T+yygt/rqCP/bgHXyfxEZbTuTdp07QxtbvTkzMPgC5A9AMc+N9qJ5P7Fo5v8qWOQ/opxr4YozFRU0Z6xwRofwoo/6YOKKbmUNSg+nTyL+aMMBF8WcN1MsdVRw0+1bUI71QaNVWO8ZcOCwcuujSAFIIIN7kjDfOsokft4YwqJqIxQxoxL2j5tnYEDo0o2Fwu25vjJJlFRUzCaKuejinp4WsixMZHIe5vJdhZdA2G9/TGrIOGeTW8zt8tYyRPHKk0qOU1mJgVRFGm5Te/XbywFPllWJoIpR0kjVx+IA/9cGILIOOFgpIIWteKFIz8VVVP8sGA78snrxQ5alAsR5lLqkacPy1uISrEoLlu81luL94/RxtyfgKZaoVdVWyST+KwolPEw8FdUBaQDwLnHfkNbU01JBA1BO7QQpGWR6TQxRQupdVQG0m1xdQd9wMd9FxXPNEksVBMUkQOhaWmW6sAVNuaSNjgE2V8QVEAKJSrKJq2qCHnhWOmaoZiVMdgAE0+9uSvS+1rlles8McyX0yxq632NmUML+tjiX4YyapEyPURLEsRqSg5gdmNROJAbKLDQl1O5uXOGnA5/8Al8CHrEphPxhZoj+qYBbBQIc0q4JRqWZaerQbjvxNy2III3Uxwn7xfrjTGxTO3HhPQqR8YZnDfpMuPnFp5FRR1nRY5eRL0A5dRpS59FmER+F8HFXsqqgqd7LOYHt9WoXSt/8AjLF+eA+0bBM5qV8ZaOBx68uSoVvy1r+YwcIDTPmKHqK0tb0eCnZT9+/5Y+cRHlZhQT3sHaSmf4Sprj/5kKj8eClIjzqdbbVFJHJ8WikkRv8ATJH+QwHmlcZY6CRpE9nAaihg6G7S1EvOlNjcBY0Ea33LM3gQcSOUyd9B09oPHr3pjexG536g3Hj3Tt60Qr8PVjkXDtVyD49omZG+4hWx5NlT99B09oB1O/emPS2knf0I3O63GKbvyz9J9JbacfDTpr1Rr9pZqDLpDEhCkgqCOmG+Q05jkkaQadMY/IltR2/gGNGSf0aL+Afyx3OdMgO3fUpv0v1S/oe8PiQPHGe3xEzX0y13+Y3btj+GYjGn4fcwlSRQA9mBuuzdQbDa2/esOh/646qKRQ5d5ATYAWDAWNyPz3639LWON1HIrjUAtwd9uhB3679d998dzooFyB+Qxr6Yznu8oszsiWDubkOltiNyVHiPFW/XCT9lS/UP6f8AfDySUsVWygFtewt3V92/rq0j8LeWNOMt+/NFWIenwXMLnDUTTTETEznVMwNpjjv4ari9r2qNxaxJ6dNhtdugBpvk4nk02hTXLSutUoFhrQqIaiK7EAExkMtzu0e/TE6ZLKvxc2ud7VN+gG/32A6m/dGPTPkMp1NJU7btIqk+nLWw+ALN+eLrWuvveWeKomzcmY3mPtuYUns+FSWNi2XO/wB8kbMPzLfrhpxZFpoaWA9XqaSMD+GaJ2/JUY/dhJBMJciyuG1+e9LCw9I2VpR/hiYYos5PNzSihB2hSWpceoUQxfrK5/Bi9hcuOGJSkiG/OroB9yPzm/0xHGX5QKFDAwUWmrWhpC29yhkJYWvYBUaVth5+WNGYe2zemjF9NLBJO3lqk9jF/p5x+7BWHtGbQxj3KKIzv0tzJdUUIPqEEzfiXAU2JOfi6aSfkw0odXMyK7zCPUYWEcwsI2I7xNr9QpO3jW4iMqo5Xo6SphRZHWeWo0FtGtKg1B0hrEA+0Rt9u5bAKafVFT0VWKN6uT9mwpAY41kMcoW51X3VWunf306H6au9s4R4RkpOwqae0qh3qqoNFdmkSQtExDcx++VJJBHs0tfqGfD9VV01JBA9C7GGJEJWansSqgEjU4NtsaqLi2WVSyUFSQHdCQ9J7yOyON6kdGUj7sB+duKMyaOuqkBsEqJF/J2GDFZnvyMZjU1U9QqwoJ5nkCvJ3lDsWCtpUrqF7GxIv0JwYD9A4Q8F92mMPjTzSQ28lV2MX/KKH78PsSOaU8qVc8cMnKepiWeJj7vMgKJKGA6q0fJBHkG8sBTV9ckMTyyGyIpZjYmwHU2G+wwp4d9nPWQfVm5yD7E41E/5wmH3Y80L0uaVP73WnscL/wC0TLHJUsPqwjQkUI8wgdvP6t9LmUPaaeqp5I5IWPZJWjdXUFrNBcoSLh/Zgf8A1GAfZzlSVNPLBJ7kqFD5i4tceo6j1AxOUiPmOUyQSnTUqGhkP1Z4j3ZNvDWElHowxYYl3HZc1B/qq9NJ62E8S3U+Q5kII/4A88BmzCofMMmE0S2nCrMq23WeBwxj38RKhj/PGXPOIkWegr1+aelqDf7JhjqBf7ojthnkY7PmVXTfQmC1cY8ixKVA/wAaq/xlOJCHKY6iPL6F9RSOurAwU29nC1Smgn6h1xoR4hiPHAWvCmSAZTT08y3DUyrKp8S6e0Bt6k48JpYQskQF7Hlk+9uTzWNz7pN7mx38QdiMfpfH5uzOLk1NjYct9B6D5uZ1bqwJ2INrN528RRe/fo7pns5ZPXxiniBYAhBfrjTLWxMCCwIPXr/59+JhI9N1+ozL+TED9LY5Yp+GpnXMvqrPJ7Ny3TX1TrET2/R9DUvqu0bvb3ZEIuV1A7qSBc23IIvc7Y5z1blQBFI5AI74VVNzsSAWNx6W+Ixqo/m0/hH8hjtxVPFVRph4FyKIuT4du2WGnrEW5dxzG9+/n5egHQD/AKkk9v7Sj+uP1xP13zr/AMR/njoviz4eKvFMzq+ho5NZqpirqmM69m+NrhLbgsx+l/6nY7bePVthfoSRb275LcuSLLl5a21ySFtybkSMi9fJEVfux4dRR35CHrpjNturO0h21X2Xx0m1+q33/QHAMBXLae/0k1/5jM4/RsXWt/fnL5SucZiNknkTfvVHSWt2WurWI9FDGL/RVIcUvDHtqutqz7pkFNESPoQag5B8jM8g/AMYczoI6fO4KkBgaiCdH37utFhZWA8GMcZBPiI18sYKZ2j4epIo20y1qRRBvENU96V9vFVaR/iuNCs34SqVMdVmMhCpUOXVjcWghBSI7+BAeX/i408DUzGBqqUFZa2QzsD1VSAIIz/DEEBHnqxm4npVZaXLIhpSYjmAXstPCFLrsdgx5cPwkPlisAwCriuuaKimZPnCmiP1keyRD73ZRjjlGYU0bChjkHMpo0UobghQq6TuLHu2O17Xxnzf29bT043WL95l+66U6n4yapB/9viez3hOslWSnLRrQvO88zxF+0TIzNIYNAFr3OjUGN1VduqkLmevRYmlLDlqpYsDcWUEk3HoDhdwdSslBAHFnZOY4P15CZJP9THEfT0MfKlhpoWpoK2eOnWEq0ZsgY1cpjbdNcKsu4udCk+9j0kYAwYMGAMI+LYWES1EYLSUriYAdWUArMg8y0TOAPrafLDzBgIdOEJKySVqisqHpC+qCKOQIkkbqr994/aMoZmUAkbKuG8fAlLHBNBBHyUmjCEJtYrqKyi/9aCQdZ37ifVGDh09nlkom2VLyU3rCx3Qf7pzot4I0PnihwCrhvNGmg9qAJomMU6joJFtqI+ywIkX7LrjFx9SFqCSRB7WntURfxwnmAfiAKfBzj5nX7pUCsHzTgR1Q8gPmp/wElXP1Gudoxh5XOoicv7oQlr+Vjf9MBOS1ayZnQSx7rNR1BB81LUbr/PCv5OcreSSWtcjltJUCmAJPckqZJJJG2td7IBb6KA/SwjyKkqavscMDrGsGVxRTy3OuLniJmWMW+d5cS7kjTzAdzYH1OhokhiSKNQqRqFVR4BRYD8sB348T+VLJjDVu9jolHM2uLggJOu3k2mTx98bY9svhJxbw4Kyn0AhZEOqJj0DWIsbfRYXU+huNwMcVxMxpvCYfnSpjJcN1LkK9vCQAAH4OtiPX1OOf7Ok+o35Y25jl7QOyOhAHcaNvo+UbENsBcFHUG9xbqNXbS5iUBD6mVerEd9PSVev4xsfG3U5arlVEeGNPej2uG5tdsW4t4icNNPWIqKCwBCgEeRA3GOz9oR/XXE3UOC7EEEFiQRuDv4EY4Yj4amdcvVjk9u5HXNU669mypo3Z2ZVJBJIIHUX2xlkoyWCPdQRqcn6KD3j9/uj1PocOI80AiAjsSqjU5No02+k3ifsrv8ADrjJpJJAv1DOzggm3R37y6VAB0IAQfTe003KpzG0R3eff5rcimbNMR5Z/Dbk1C9TOEW4aR9IG/dZxa9unsogWP3774/RdNAqIqKLKqhVHkALAfliH+TTg0wJ2iVSHZbRq3vKpN2dh4SOdyPoiw2JYYvMaLdOIz7w8CZIuL8kkqIVMJUTwyCWLUSFJAZXRiASFeNnS/hqB8MS+STh6bIB4A2YeTRUdQpB9QwI+Ix6LjzziXKZKGeKpjKmjSsWeVWJDQGQPDOy7EGJubzGFxpIYi4Jtag74dHPzCtqTuI2Wkj26CMB5bfGVyD/ALoeWKOrqlijaSRgqIpZmPQAC5J9AN8IOAiOzzD6QrarX8e0Sn/2kH8sdfEFT2iUwBWeGmAlqQi6i5A1w0ygdWbaRh9UIDtJgNnCtKxR6mVSstU3MKnqiWtDEfIqliw+u0nnh5iK4f47Ky9mzNWpKlnYpzNPKkUsSixSrZTpBC2PePqTh7nmeiOAtCVklZ+TEoNwZSSArW6BSCz+KqjnwwGehPaMwkl6x0qmCP1kbS87fhAjjB8CJRigxhyXKxTQJECW0jvMersSWd2+07EsfVjjdgDBgwYAwYMGAUcR5Y8iLJBbtEDa4r7BjazxMfBJFupPgSrdVGEsmYV1RG8tG8fKZA8avGOaHBKy05JkCo6lSLsrWZiDsu9jiN4qydI+azg9kqbCp0mxhfYJVqfC1lDnw0o/RXuGDgaeavqJqkzzyUKryoUlCKJmt7WRkjjRdI9wAg7gnqMO8tHZn7BONUEgIpmbcMljqpnJ6ui30396MeJRiXGRZWtNTQwLptFGqd0aQbAAkAkkXNzuSd+p644cQ0sMlM4qGCRqNRfVoMZXvLIr/RZSAwbwIwHPJsjgpIhFTxrEgN7L4k9SSdyfUknYYVfKHmklPl00kJ0v3VDDqut0QsPUBtvW2OXDvEBYrDO6tIya4Zlty6mPa0iW2DAEa0HS4I7pBw7rKRJY2jkUMjqVZT0IIsQcB5Dw/wDJzPLTQ1tNWXmkQOwJdDc3LJzkYvdTdDqDXIPS2GlN8odbQsIsygZx4SWVHNhckFfYydDspU9Ad74TRZtU5FVS0qaZ43dWjRidTBid1se6xVW1sRpBiDWOuw9IyTielzBGjOguCVkgcoxFrHddwy7g39d7G4AIc4qMtzRdqhIahRYGQaGtuSjpJp5iddgdrmxFzfzrO+FJqRhqXSBsjKx5Z9I5bELcjeNgpPnYY9UzH5LKKTdA8Bvf2Td3qp9yQMg3VegHuj1vG8WfJZHSUkkyShwmkaHiTSbuFs2kjbv+XRV8QGxXVRE6wmJeezRIWIPcfa5UBWN7AFoblW1G+8ZJ6Y4mlVRdzrubDUGijJuRbTvI5DbFR57jHrc3yKpyyI6lw/rHHoYadLBgoDd7YmxtcA2JFzny/wCRO5Z6iezMLaU9oPC+p5hqIIFiAF22ucc/x9tff5aI4q7TR0RVOPLKCoMqlndVjVyfoqqgMo8CFU6YgLka3exGxGL/ACDIaHL7S1s8HMU6lhVtYQ9dRVbvJIOuq1ltcDbVhdl3yWo9dVQc4BYBC2oQpdi/MYht9NxYdBaxAsBcGpy35IKOMDW0sot7pYIpsNO4iVSbgm9yb6m8ziabcRuomS/NvlUkkcw5fTs8hvZnVidtYvyl3A1Lp1OVAuCdsZG+TWsrDzK+qKdSqm0rL3iQbAiFDbSCEBGx33xcVlZR5ZTlm5VPGATYaVLkDew2LufvPnjzbijjyprmNFFGsImZFALd91bY94HTpLkK4AJC/XDEYtcqH5Gs3mlgmilcyrC4EchJa4YE2BY3K7BxfwkFtrAegzQq6lXAZWBDKQCCDsQQdiCPDCzhfh5KKmSFN7bu1rF3PvOfifyAA8Mdmd50tOq90ySyHTFEttUjdbC+wAG7MdlAJOAWTRR0ESUtBEiyzM3Kj3KqduZNJvflpcX337iCxYYb5LlC00IjUljcs7t70jsbu7faY7+Q2AsABiVpZ54ZpZTyHkRk7bNLIY0VSutYIO6dKRq6vqewYsb952KU+TcQ09WpammjmCmzFGBsfXywHHiLIo6ymkglVGDqQC66wrWIVwLjcHfYg+uEvCWWI7JLGLU1Ohiox11DpLUk+JkI0q3ioZr+1ONedSmqlNFESEABq3BtpQ7iBSOkkg623WMk7FkOKCKIKoVQFUCwAFgAOgAHQYDlgwYMAYMGDAGDBgwBji6AgggEEWIO4PmMcsGAmqFzQSLTuSaWRgtO5/qmPSncn6J6Rsf4DuF19XF/GFNAvLKCpqeYoipgAXaSweM2I2UbNzOgttuLYpK2iSaNo5VDo4KsrC4IPUHEoKQU1VB2oswQlKarJ71nFuzVDHrc20uffIUEh/nAW5VwvUjRDVEydoZ6iXlry0o5NjG1NIBs+okFTfVdmO2vmUmXZy8Ui09bYSMbRTAWjn9PJJrdY/GxK3Fwr/GbMaCOaJo5UEiMN1Pj4j777g+BAO2AXcTcKx1qDUTHIl+XKoUstxYjvAgqfFT5DoQDjyRMnNN7B1KyRG53N9R35quLHvG7BxY9RsQQPQcj4mKIWV3q6ZG0ufeqqVgbMk6LdpApFta3fa9pB38Ms8yGDMoFeOUBtJ5VRFpawPUeTL6HxAOxF8EsHye8RT1IlSUa0hIUT9CzfSjIAszILXcW961rgk0WfZStVSzU7GwljZL+VwQGHqDv92OeUZVHTQJDCulI1sB1PqSfEk3JPiSTjZggl4SzlqilUyC08ZMU6/VlTaQfAnvD7LKfHDWpqVjRndgqIpZmOwAAuSfQDfExxCnYqha9NonKx1i+Gn3Y6j+KM2DHxjJv7owZwvb6zsf+zQBZKrykZrGGnJ+rYcxx4jljoxwGjgeBmilqpFKvWymbSRYrHpVIFPqIlUn1Zsd/GmdS0lI00KBypGom5Ean3pCo3YL1IBG1zeww9x8dQQQRcHqDgPD6lzIS8haZ5O6Se+z6tggAFrG9gigDfYYv+A+Alo0SSUl5gpChiGEKsb6FIG5C6VLEn3drA77OHeAYKSVpFJezHkq1rQqeqp59SAx3C2UWF9X2v4oMgcUjIES/Nq5D+7xW97SbjmuPJSFB95gRpJJhnOfCErGimaokHs4VNibdWY9EjHi528BqYhTwyXIzGzTzsJamQWZwLKi3uIogfdjB382IuxOwErR5nHYTZfUpVKGWSrKsHrJwL32t3VQWYRqouNSpo21X1NULIiujBkdQysDcEEXBBHUEb4ITXFHAlNUsZ2pkmnAHdeSSNJNPuiQLdSQLgFlNtr7YWUplSYmKGOCrqYERYV7y00SFzzpyoUFgWKqg2JUKpI1stJnWdsjCCnUSVLi4U30Rr05spG4QG9h7zkWXxK92SZKtOrd4ySyHVLK1tUjWtc22CgbKo2UAAYDtyfKEpohGlzuWZ2N3dju7ufFmO5/IWAAG3BgwBgwYMAYMGDAGDBgwBgwYMAY6qqlSRGSRVdHBVlYAhgeoIOxBx24MBMiaTL9pC81H4SG7yU48pOrSQj+03ZR72oXcYONOI5mEdLRqyPWMEjqjp5SoV1PIjq276bhVNiTuLi17XE5U8PPAS9GEKFtT0r7RMwOrXEbHlSX72w0E7kKTrwExwRkz9pjWA08dPlrS00jRly9SxVG7wK2UBmDkamIcMBtvivq+GrSNNSydmmY3ew1RSnzliuAT9tSr/attjLwOtPFC1PAXVo2LPDMFWWPUb94AAsCb2kuwbezMOlLgJ8cUGHu10XZ/75SXpz6mSwMf/FCjwDNh7FMrKGUhlIuCCCCPMEdRiOrM2qJc3ano5FCw04ap5gLx6mPsY1ClWRyt2JBsRa4NsN5eEIgxanaSkcm5MBCqT5tEwaFj6lL+uAc1NOsiMjqGR1KspFwQRYgjyI2xkyXIoaSPl06aFLFjuzEk2BJZyWJsANz0AHQYX2zCLxpqoeuunf7yBKjH7kGAVdfJ7sNPTj60sjTMP+HEqg/5gwD/AAlq+K4g5igDVUy7GOGzaT/eSEiOP4MwPkDjq/8AhUy/0uolqB4xg8mH4cuKxYekjOMIOLK+Sikp1YLBlryGJuzKyyJdbx3KC6qzXUiMBht3je2Ae/sKap3rnHL/APTRE8v4SuQGl+FkTzVuuHbUUZQIUUottK6RpGkgpYWsNJAI8rDCTg6sQU0MZMiuyuyxTauagVgGjJbduWWVAx3I0ne9y4zDMY4IzJM6xovVmNh6D1J6ADcnpgPP8z4LoY6kQTUokWYl6ZoRpmiII1xloyrcpdWtXY6VF0NrRhmOSUhpVehy6WSbS51SzEPHS33ZLgKZJLksIr3Gq7FQRqaFZ609HpKbpfdKmUeQ8YEP+Yf7si5e0NDHDGscSKiILKqiwH/nXAZ8nyVKdCE1MznVJI5u8jdCztbc+AAsAAAAAAMb8GDAGDBgwBgwYMAYMGDAGDBgwBgwYMAYMGDAGDBgwC7NsiiqNJcEOl+XKhKSRk9dLruL+I6HoQRthVVTVkCFJdc8Z6VFOic9PV4CpV/jGDf+zHXFNgwEl8ntCkaVDLPHUmadpHmU2dmbqkkdvZlBZQt/uXpitwqzLhqCZ+YVKTAWE0TGOUDwGtLFl+y119MZeTXQe68VYnlJ7GX/ABxqY3PpoT44DXm+TtPJETLIkaai6xySRlyQAl2jYGw3Nr9bYkfkvppp6Kiq3qJnc80TCSWV1kGuRU7jMVBXSu4A2vh7W8WAIVlSeifbvyQmWMbi5MkJeK1tu8w64U8H19NQ04pqeokrkS+gQwmUjUzMwaSIGPct9Ira2Au8JONcqWpoJ4WCWdLXkbQqbgiQtY20e+NtyoG1746+2V03zcMdKv1p2Esn3RQto/OX7scouEo2YPUu9W4NxzrFFPmsKgRAjwbSW+1gJ7KkkkMLxO9dNCmhaqS8NKt10uyKvemZgL3GpSb99MUtBw2BIJqhzUzj3XcALHfryox3Y/K+7kdWOHODAGDBgwBgwYMAYMGDAGDBgwBgwYMB/9k="/>
          <p:cNvSpPr>
            <a:spLocks noChangeAspect="1" noChangeArrowheads="1"/>
          </p:cNvSpPr>
          <p:nvPr/>
        </p:nvSpPr>
        <p:spPr bwMode="auto">
          <a:xfrm>
            <a:off x="204788" y="-242888"/>
            <a:ext cx="29686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12" name="11 Imagen" descr="u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1700213"/>
            <a:ext cx="2366962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4211638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467544" y="4797152"/>
            <a:ext cx="7596000" cy="7200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SIGRELANDIA es una ciudad virtual compuesta por varios escenarios que muestran el ciclo de vida del medicamento</a:t>
            </a:r>
          </a:p>
        </p:txBody>
      </p:sp>
      <p:pic>
        <p:nvPicPr>
          <p:cNvPr id="117762" name="Picture 2" descr="N:\PN Madrid\Clientes\SIGRE\Sigrelandia\Presentaciones\Eleccion_avat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33600"/>
            <a:ext cx="2782887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341438"/>
            <a:ext cx="4176712" cy="32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864432" y="5805264"/>
            <a:ext cx="7596000" cy="584775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Tras elegir un personaje y un medio de transporte ecológico, el alumno comienza a moverse por la ciudad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211638" y="35734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143375" y="4643438"/>
            <a:ext cx="460851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lnSpc>
                <a:spcPct val="80000"/>
              </a:lnSpc>
              <a:spcBef>
                <a:spcPct val="30000"/>
              </a:spcBef>
            </a:pPr>
            <a:endParaRPr lang="es-ES" altLang="es-ES" sz="2400" b="1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400">
              <a:solidFill>
                <a:srgbClr val="99CC00"/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s-ES" altLang="es-ES" sz="1600" b="1">
              <a:solidFill>
                <a:srgbClr val="99CC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95288" y="6237288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ES_tradnl" altLang="es-ES" sz="1800"/>
          </a:p>
        </p:txBody>
      </p:sp>
      <p:sp>
        <p:nvSpPr>
          <p:cNvPr id="8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467544" y="4931061"/>
            <a:ext cx="7632000" cy="1044000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La ciudad está compuesta por cinco escenarios que el alumno debe visitar: un laboratorio farmacéutico, un centro de salud, un domicilio particular, una farmacia y una planta de reciclado</a:t>
            </a:r>
          </a:p>
        </p:txBody>
      </p:sp>
      <p:pic>
        <p:nvPicPr>
          <p:cNvPr id="10" name="Picture 2" descr="N:\PN Madrid\Clientes\SIGRE\Sigrelandia\Presentaciones\Ciu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412875"/>
            <a:ext cx="4175125" cy="324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 txBox="1">
            <a:spLocks noChangeArrowheads="1"/>
          </p:cNvSpPr>
          <p:nvPr/>
        </p:nvSpPr>
        <p:spPr bwMode="auto">
          <a:xfrm>
            <a:off x="539750" y="274638"/>
            <a:ext cx="69945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" sz="2400" b="1" i="1" kern="0" dirty="0">
                <a:solidFill>
                  <a:srgbClr val="99CC00"/>
                </a:solidFill>
                <a:latin typeface="+mj-lt"/>
                <a:ea typeface="+mj-ea"/>
                <a:cs typeface="+mj-cs"/>
              </a:rPr>
              <a:t>SIGRELANDIA: un recurso educativo</a:t>
            </a: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323528" y="4221088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En cada uno de estos escenarios, se le explicará qué se hace en ese lugar con los medicamentos y se le darán una serie de consejos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8 CuadroTexto"/>
          <p:cNvSpPr txBox="1">
            <a:spLocks noChangeArrowheads="1"/>
          </p:cNvSpPr>
          <p:nvPr/>
        </p:nvSpPr>
        <p:spPr bwMode="auto">
          <a:xfrm>
            <a:off x="323528" y="5517232"/>
            <a:ext cx="8280920" cy="1077218"/>
          </a:xfrm>
          <a:prstGeom prst="rect">
            <a:avLst/>
          </a:prstGeom>
          <a:solidFill>
            <a:srgbClr val="92D05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152400" contourW="152400">
            <a:bevelT w="190500" h="254000"/>
            <a:bevelB w="190500" h="254000"/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s-ES" sz="1600" b="1" dirty="0">
                <a:solidFill>
                  <a:schemeClr val="bg1"/>
                </a:solidFill>
              </a:rPr>
              <a:t>Al finalizar cada una de las 5 visitas, el alumno tiene que superar un juego: </a:t>
            </a:r>
            <a:r>
              <a:rPr lang="es-ES" sz="1600" b="1" dirty="0" err="1">
                <a:solidFill>
                  <a:schemeClr val="bg1"/>
                </a:solidFill>
              </a:rPr>
              <a:t>puzzles</a:t>
            </a:r>
            <a:r>
              <a:rPr lang="es-ES" sz="1600" b="1" dirty="0">
                <a:solidFill>
                  <a:schemeClr val="bg1"/>
                </a:solidFill>
              </a:rPr>
              <a:t>, habilidad, destreza, rapidez y memoria. </a:t>
            </a:r>
          </a:p>
          <a:p>
            <a:pPr algn="just">
              <a:defRPr/>
            </a:pP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N:\PN Madrid\Clientes\SIGRE\Sigrelandia\Presentaciones\Ambulatorio_ing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3095625" cy="247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N:\PN Madrid\Clientes\SIGRE\Sigrelandia\Presentaciones\Plan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84313"/>
            <a:ext cx="3113088" cy="2459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189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71842" dir="18900000" algn="ctr" rotWithShape="0">
            <a:srgbClr val="00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26118</TotalTime>
  <Words>1064</Words>
  <Application>Microsoft Office PowerPoint</Application>
  <PresentationFormat>Presentación en pantalla (4:3)</PresentationFormat>
  <Paragraphs>140</Paragraphs>
  <Slides>16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Pantallazo de los sucesivos pasos por los que se irá navegando en la página web</vt:lpstr>
      <vt:lpstr>Un ejemplo: visita al centro de salud.</vt:lpstr>
      <vt:lpstr>Como herramienta educativa, ha servido para sensibilizar a los alumnos….. </vt:lpstr>
    </vt:vector>
  </TitlesOfParts>
  <Company>CEPN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José- Diego Albero Mas</dc:creator>
  <cp:lastModifiedBy>Gerardo González</cp:lastModifiedBy>
  <cp:revision>850</cp:revision>
  <cp:lastPrinted>2016-04-27T07:54:15Z</cp:lastPrinted>
  <dcterms:created xsi:type="dcterms:W3CDTF">2003-06-10T07:51:08Z</dcterms:created>
  <dcterms:modified xsi:type="dcterms:W3CDTF">2016-04-29T11:14:18Z</dcterms:modified>
</cp:coreProperties>
</file>