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3" r:id="rId10"/>
    <p:sldId id="278" r:id="rId11"/>
    <p:sldId id="272" r:id="rId12"/>
    <p:sldId id="274" r:id="rId13"/>
    <p:sldId id="273" r:id="rId14"/>
    <p:sldId id="275" r:id="rId15"/>
    <p:sldId id="262" r:id="rId16"/>
    <p:sldId id="280" r:id="rId17"/>
    <p:sldId id="265" r:id="rId18"/>
    <p:sldId id="266" r:id="rId19"/>
    <p:sldId id="267" r:id="rId20"/>
    <p:sldId id="268" r:id="rId21"/>
    <p:sldId id="276" r:id="rId22"/>
    <p:sldId id="279" r:id="rId23"/>
    <p:sldId id="269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F3695F-EACC-4A84-B951-8927B22B2BA7}" v="227" dt="2024-03-12T21:57:59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26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778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590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534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403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6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98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17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28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27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136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96888-3D2F-4959-9012-724940AF83FE}" type="datetimeFigureOut">
              <a:rPr lang="es-ES" smtClean="0"/>
              <a:t>14/03/2024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034EB-A7C3-41F8-933A-AF12C185BA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64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6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E2B2E-A437-55EC-BC1B-2DADFDE2DF6F}"/>
              </a:ext>
            </a:extLst>
          </p:cNvPr>
          <p:cNvSpPr txBox="1">
            <a:spLocks/>
          </p:cNvSpPr>
          <p:nvPr/>
        </p:nvSpPr>
        <p:spPr>
          <a:xfrm>
            <a:off x="-116806" y="712249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Herramienta de recomendación de ciclos formativos de Formación Profesional de Grado Medio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796090-5BE3-A2B8-E8C9-3E5A4AB82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566" y="1135212"/>
            <a:ext cx="3910761" cy="4930959"/>
          </a:xfrm>
          <a:prstGeom prst="rect">
            <a:avLst/>
          </a:prstGeom>
          <a:ln>
            <a:solidFill>
              <a:srgbClr val="0000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147787-E032-1890-8353-38CC9204D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92" y="1135212"/>
            <a:ext cx="3561049" cy="4933435"/>
          </a:xfrm>
          <a:prstGeom prst="rect">
            <a:avLst/>
          </a:prstGeom>
          <a:ln>
            <a:solidFill>
              <a:srgbClr val="00005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542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E2B2E-A437-55EC-BC1B-2DADFDE2DF6F}"/>
              </a:ext>
            </a:extLst>
          </p:cNvPr>
          <p:cNvSpPr txBox="1">
            <a:spLocks/>
          </p:cNvSpPr>
          <p:nvPr/>
        </p:nvSpPr>
        <p:spPr>
          <a:xfrm>
            <a:off x="-116806" y="712249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Nuevas ideas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3D7E02F-5412-C020-5EAC-B6D1CCA17128}"/>
              </a:ext>
            </a:extLst>
          </p:cNvPr>
          <p:cNvSpPr/>
          <p:nvPr/>
        </p:nvSpPr>
        <p:spPr>
          <a:xfrm>
            <a:off x="557347" y="1410789"/>
            <a:ext cx="11025052" cy="14630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0BF7523-A063-1E7B-28B2-5ACBB707B7CC}"/>
              </a:ext>
            </a:extLst>
          </p:cNvPr>
          <p:cNvSpPr/>
          <p:nvPr/>
        </p:nvSpPr>
        <p:spPr>
          <a:xfrm>
            <a:off x="905691" y="1284515"/>
            <a:ext cx="2899954" cy="25254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Enfocado a centros y grados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BDB1DDE-60F9-68E6-399C-C6AD0384961A}"/>
              </a:ext>
            </a:extLst>
          </p:cNvPr>
          <p:cNvSpPr/>
          <p:nvPr/>
        </p:nvSpPr>
        <p:spPr>
          <a:xfrm>
            <a:off x="748938" y="1787433"/>
            <a:ext cx="1567543" cy="653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Predicción de la demanda futura</a:t>
            </a:r>
          </a:p>
        </p:txBody>
      </p:sp>
      <p:pic>
        <p:nvPicPr>
          <p:cNvPr id="9" name="Gráfico 8" descr="Bombilla y equipo con relleno sólido">
            <a:extLst>
              <a:ext uri="{FF2B5EF4-FFF2-40B4-BE49-F238E27FC236}">
                <a16:creationId xmlns:a16="http://schemas.microsoft.com/office/drawing/2014/main" id="{48E26B16-C0CC-D0A1-9035-6A629B39C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3474" y="1604554"/>
            <a:ext cx="400597" cy="400597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D823019-422B-C518-0D69-41EAA815B19B}"/>
              </a:ext>
            </a:extLst>
          </p:cNvPr>
          <p:cNvSpPr/>
          <p:nvPr/>
        </p:nvSpPr>
        <p:spPr>
          <a:xfrm>
            <a:off x="2656116" y="1787433"/>
            <a:ext cx="1907177" cy="653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Optimizador/</a:t>
            </a:r>
          </a:p>
          <a:p>
            <a:pPr algn="ctr"/>
            <a:r>
              <a:rPr lang="es-ES" sz="1600" dirty="0" err="1">
                <a:solidFill>
                  <a:schemeClr val="tx1"/>
                </a:solidFill>
              </a:rPr>
              <a:t>Recomendador</a:t>
            </a:r>
            <a:r>
              <a:rPr lang="es-ES" sz="1600" dirty="0">
                <a:solidFill>
                  <a:schemeClr val="tx1"/>
                </a:solidFill>
              </a:rPr>
              <a:t> de oferta</a:t>
            </a:r>
          </a:p>
        </p:txBody>
      </p:sp>
      <p:pic>
        <p:nvPicPr>
          <p:cNvPr id="13" name="Gráfico 12" descr="Bombilla y equipo con relleno sólido">
            <a:extLst>
              <a:ext uri="{FF2B5EF4-FFF2-40B4-BE49-F238E27FC236}">
                <a16:creationId xmlns:a16="http://schemas.microsoft.com/office/drawing/2014/main" id="{0FD0A998-9277-0DDF-2032-0604202D5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90652" y="1604554"/>
            <a:ext cx="400597" cy="40059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BF1354A5-E38B-AF1E-DE73-4D34198CC8E9}"/>
              </a:ext>
            </a:extLst>
          </p:cNvPr>
          <p:cNvSpPr/>
          <p:nvPr/>
        </p:nvSpPr>
        <p:spPr>
          <a:xfrm>
            <a:off x="4894221" y="1787433"/>
            <a:ext cx="1907177" cy="653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Optimizados de distribución de centros</a:t>
            </a:r>
          </a:p>
        </p:txBody>
      </p:sp>
      <p:pic>
        <p:nvPicPr>
          <p:cNvPr id="15" name="Gráfico 14" descr="Bombilla y equipo con relleno sólido">
            <a:extLst>
              <a:ext uri="{FF2B5EF4-FFF2-40B4-BE49-F238E27FC236}">
                <a16:creationId xmlns:a16="http://schemas.microsoft.com/office/drawing/2014/main" id="{B782A55C-D590-4A82-F8BE-E12508359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757" y="1604554"/>
            <a:ext cx="400597" cy="400597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2B28A69C-1E6F-9C04-45D9-D98BEEF45D77}"/>
              </a:ext>
            </a:extLst>
          </p:cNvPr>
          <p:cNvSpPr/>
          <p:nvPr/>
        </p:nvSpPr>
        <p:spPr>
          <a:xfrm>
            <a:off x="7132326" y="1787433"/>
            <a:ext cx="1907177" cy="653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Detección temprana de vocaciones</a:t>
            </a:r>
          </a:p>
        </p:txBody>
      </p:sp>
      <p:pic>
        <p:nvPicPr>
          <p:cNvPr id="17" name="Gráfico 16" descr="Bombilla y equipo con relleno sólido">
            <a:extLst>
              <a:ext uri="{FF2B5EF4-FFF2-40B4-BE49-F238E27FC236}">
                <a16:creationId xmlns:a16="http://schemas.microsoft.com/office/drawing/2014/main" id="{BE59CA54-6639-FF30-7A63-DA1CE7688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6862" y="1604554"/>
            <a:ext cx="400597" cy="400597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E9AE94AA-F785-4188-09C7-80CD3097CBF3}"/>
              </a:ext>
            </a:extLst>
          </p:cNvPr>
          <p:cNvSpPr/>
          <p:nvPr/>
        </p:nvSpPr>
        <p:spPr>
          <a:xfrm>
            <a:off x="9335596" y="1787433"/>
            <a:ext cx="1907177" cy="653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Detección de asignaturas anómalas</a:t>
            </a:r>
          </a:p>
        </p:txBody>
      </p:sp>
      <p:pic>
        <p:nvPicPr>
          <p:cNvPr id="19" name="Gráfico 18" descr="Bombilla y equipo con relleno sólido">
            <a:extLst>
              <a:ext uri="{FF2B5EF4-FFF2-40B4-BE49-F238E27FC236}">
                <a16:creationId xmlns:a16="http://schemas.microsoft.com/office/drawing/2014/main" id="{99FEC669-C56A-06C0-3ADD-E4E763B67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70132" y="1604554"/>
            <a:ext cx="400597" cy="400597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9429027-666F-6983-FA7B-7A6A39F6A478}"/>
              </a:ext>
            </a:extLst>
          </p:cNvPr>
          <p:cNvSpPr/>
          <p:nvPr/>
        </p:nvSpPr>
        <p:spPr>
          <a:xfrm>
            <a:off x="1262740" y="3373634"/>
            <a:ext cx="4767942" cy="20735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2E24BF7-A454-BA3D-FD9F-2F4A1952E3DB}"/>
              </a:ext>
            </a:extLst>
          </p:cNvPr>
          <p:cNvSpPr/>
          <p:nvPr/>
        </p:nvSpPr>
        <p:spPr>
          <a:xfrm>
            <a:off x="1576255" y="3250473"/>
            <a:ext cx="2899954" cy="25254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Enfocado al alumno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8072C5FC-F54B-66A0-1A78-9C47E026E5A2}"/>
              </a:ext>
            </a:extLst>
          </p:cNvPr>
          <p:cNvSpPr/>
          <p:nvPr/>
        </p:nvSpPr>
        <p:spPr>
          <a:xfrm>
            <a:off x="1454331" y="3679366"/>
            <a:ext cx="1907177" cy="653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>
                <a:solidFill>
                  <a:schemeClr val="tx1"/>
                </a:solidFill>
              </a:rPr>
              <a:t>Recomendador</a:t>
            </a:r>
            <a:r>
              <a:rPr lang="es-ES" sz="1600" dirty="0">
                <a:solidFill>
                  <a:schemeClr val="tx1"/>
                </a:solidFill>
              </a:rPr>
              <a:t> de formación</a:t>
            </a:r>
          </a:p>
        </p:txBody>
      </p:sp>
      <p:pic>
        <p:nvPicPr>
          <p:cNvPr id="25" name="Gráfico 24" descr="Bombilla y equipo con relleno sólido">
            <a:extLst>
              <a:ext uri="{FF2B5EF4-FFF2-40B4-BE49-F238E27FC236}">
                <a16:creationId xmlns:a16="http://schemas.microsoft.com/office/drawing/2014/main" id="{AE9D506C-BAAD-DB5A-5705-A1EBEA210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867" y="3496487"/>
            <a:ext cx="400597" cy="400597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F60E5CD8-3D69-E4AF-711B-8D16A40313F4}"/>
              </a:ext>
            </a:extLst>
          </p:cNvPr>
          <p:cNvSpPr/>
          <p:nvPr/>
        </p:nvSpPr>
        <p:spPr>
          <a:xfrm>
            <a:off x="3659774" y="3679366"/>
            <a:ext cx="1907177" cy="653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Predicción de fracaso escolar</a:t>
            </a:r>
          </a:p>
        </p:txBody>
      </p:sp>
      <p:pic>
        <p:nvPicPr>
          <p:cNvPr id="28" name="Gráfico 27" descr="Bombilla y equipo con relleno sólido">
            <a:extLst>
              <a:ext uri="{FF2B5EF4-FFF2-40B4-BE49-F238E27FC236}">
                <a16:creationId xmlns:a16="http://schemas.microsoft.com/office/drawing/2014/main" id="{5BAE09A7-00F1-79B9-6AD8-2E7F9EBC3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94310" y="3496487"/>
            <a:ext cx="400597" cy="400597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8F899F37-8A1E-DDE2-630D-D03C12A1D239}"/>
              </a:ext>
            </a:extLst>
          </p:cNvPr>
          <p:cNvSpPr/>
          <p:nvPr/>
        </p:nvSpPr>
        <p:spPr>
          <a:xfrm>
            <a:off x="1428205" y="4646013"/>
            <a:ext cx="2037806" cy="653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Predicción falta continuidad formación académica</a:t>
            </a:r>
          </a:p>
        </p:txBody>
      </p:sp>
      <p:pic>
        <p:nvPicPr>
          <p:cNvPr id="30" name="Gráfico 29" descr="Bombilla y equipo con relleno sólido">
            <a:extLst>
              <a:ext uri="{FF2B5EF4-FFF2-40B4-BE49-F238E27FC236}">
                <a16:creationId xmlns:a16="http://schemas.microsoft.com/office/drawing/2014/main" id="{61910C68-BFA9-B459-BA6A-ECF35D95A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2741" y="4463134"/>
            <a:ext cx="400597" cy="400597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6FD83D28-B85B-5DF5-B63D-FC3C8C6CEA8C}"/>
              </a:ext>
            </a:extLst>
          </p:cNvPr>
          <p:cNvSpPr/>
          <p:nvPr/>
        </p:nvSpPr>
        <p:spPr>
          <a:xfrm>
            <a:off x="3653242" y="4624404"/>
            <a:ext cx="1907177" cy="653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Predicción de absentismo</a:t>
            </a:r>
          </a:p>
        </p:txBody>
      </p:sp>
      <p:pic>
        <p:nvPicPr>
          <p:cNvPr id="35" name="Gráfico 34" descr="Bombilla y equipo con relleno sólido">
            <a:extLst>
              <a:ext uri="{FF2B5EF4-FFF2-40B4-BE49-F238E27FC236}">
                <a16:creationId xmlns:a16="http://schemas.microsoft.com/office/drawing/2014/main" id="{78FDBEDF-A1BB-3486-6FEC-020CF805A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7778" y="4441525"/>
            <a:ext cx="400597" cy="400597"/>
          </a:xfrm>
          <a:prstGeom prst="rect">
            <a:avLst/>
          </a:prstGeom>
        </p:spPr>
      </p:pic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6A334A32-7847-D2C7-ED1C-AFF934D30DAD}"/>
              </a:ext>
            </a:extLst>
          </p:cNvPr>
          <p:cNvSpPr/>
          <p:nvPr/>
        </p:nvSpPr>
        <p:spPr>
          <a:xfrm>
            <a:off x="6318070" y="3373634"/>
            <a:ext cx="4180115" cy="20735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C1F3C4B-00C2-2D70-74AE-F7AB4F4514B5}"/>
              </a:ext>
            </a:extLst>
          </p:cNvPr>
          <p:cNvSpPr/>
          <p:nvPr/>
        </p:nvSpPr>
        <p:spPr>
          <a:xfrm>
            <a:off x="6631585" y="3250473"/>
            <a:ext cx="3413762" cy="25254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Enfocado a la gestión de RRHH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37B864BA-E743-EAE0-B2B1-8ACBB9F3A2DC}"/>
              </a:ext>
            </a:extLst>
          </p:cNvPr>
          <p:cNvSpPr/>
          <p:nvPr/>
        </p:nvSpPr>
        <p:spPr>
          <a:xfrm>
            <a:off x="7428419" y="4075603"/>
            <a:ext cx="1907177" cy="653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</a:rPr>
              <a:t>Futuras necesidades de profesorado</a:t>
            </a:r>
          </a:p>
        </p:txBody>
      </p:sp>
      <p:pic>
        <p:nvPicPr>
          <p:cNvPr id="39" name="Gráfico 38" descr="Bombilla y equipo con relleno sólido">
            <a:extLst>
              <a:ext uri="{FF2B5EF4-FFF2-40B4-BE49-F238E27FC236}">
                <a16:creationId xmlns:a16="http://schemas.microsoft.com/office/drawing/2014/main" id="{6A4C228D-DCB4-F919-4FDA-4058BE494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2955" y="3892724"/>
            <a:ext cx="400597" cy="4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40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E77AC-CFC9-64FF-F5DE-683ACC6BE9A0}"/>
              </a:ext>
            </a:extLst>
          </p:cNvPr>
          <p:cNvSpPr txBox="1">
            <a:spLocks/>
          </p:cNvSpPr>
          <p:nvPr/>
        </p:nvSpPr>
        <p:spPr>
          <a:xfrm>
            <a:off x="-116806" y="712249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El poder de los datos y de </a:t>
            </a:r>
            <a:r>
              <a:rPr lang="es-ES" dirty="0" err="1"/>
              <a:t>EducamosCLM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D6348CD-F223-0255-BB12-11022AA72B27}"/>
              </a:ext>
            </a:extLst>
          </p:cNvPr>
          <p:cNvSpPr/>
          <p:nvPr/>
        </p:nvSpPr>
        <p:spPr>
          <a:xfrm>
            <a:off x="347869" y="2059006"/>
            <a:ext cx="2524540" cy="495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s-ES" dirty="0"/>
              <a:t>1.148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CF0C93E-3628-5490-B10B-625E99310EF5}"/>
              </a:ext>
            </a:extLst>
          </p:cNvPr>
          <p:cNvSpPr/>
          <p:nvPr/>
        </p:nvSpPr>
        <p:spPr>
          <a:xfrm>
            <a:off x="276638" y="1984463"/>
            <a:ext cx="2092187" cy="2435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Centros educativos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7F11F59-8284-D7C7-49C4-1057E21350BE}"/>
              </a:ext>
            </a:extLst>
          </p:cNvPr>
          <p:cNvSpPr/>
          <p:nvPr/>
        </p:nvSpPr>
        <p:spPr>
          <a:xfrm>
            <a:off x="347869" y="2842541"/>
            <a:ext cx="2524540" cy="495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s-ES" dirty="0"/>
              <a:t>34.500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E34D7AF-B1D2-255C-CD9D-01641CE3E74F}"/>
              </a:ext>
            </a:extLst>
          </p:cNvPr>
          <p:cNvSpPr/>
          <p:nvPr/>
        </p:nvSpPr>
        <p:spPr>
          <a:xfrm>
            <a:off x="276638" y="2767998"/>
            <a:ext cx="2092187" cy="2435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Profesorado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7DC4DF9-2AE1-1CED-B74B-70F1B3F4FC63}"/>
              </a:ext>
            </a:extLst>
          </p:cNvPr>
          <p:cNvSpPr/>
          <p:nvPr/>
        </p:nvSpPr>
        <p:spPr>
          <a:xfrm>
            <a:off x="347869" y="3675936"/>
            <a:ext cx="2524540" cy="495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s-ES" dirty="0"/>
              <a:t>390.409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E4EF048-F1F9-340D-BF9F-194525B4506A}"/>
              </a:ext>
            </a:extLst>
          </p:cNvPr>
          <p:cNvSpPr/>
          <p:nvPr/>
        </p:nvSpPr>
        <p:spPr>
          <a:xfrm>
            <a:off x="276638" y="3601393"/>
            <a:ext cx="2092187" cy="2435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Alumnado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FA2737C-8D72-7824-607A-9C70005C587E}"/>
              </a:ext>
            </a:extLst>
          </p:cNvPr>
          <p:cNvSpPr txBox="1"/>
          <p:nvPr/>
        </p:nvSpPr>
        <p:spPr>
          <a:xfrm>
            <a:off x="774010" y="1485986"/>
            <a:ext cx="16809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Algunas cifras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843872D-B50A-FF0C-3EFB-6AF571988885}"/>
              </a:ext>
            </a:extLst>
          </p:cNvPr>
          <p:cNvSpPr txBox="1"/>
          <p:nvPr/>
        </p:nvSpPr>
        <p:spPr>
          <a:xfrm>
            <a:off x="4246080" y="1486763"/>
            <a:ext cx="2000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Fuentes de datos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F6092D1-462D-5F16-9F80-578D0CBC08C6}"/>
              </a:ext>
            </a:extLst>
          </p:cNvPr>
          <p:cNvSpPr/>
          <p:nvPr/>
        </p:nvSpPr>
        <p:spPr>
          <a:xfrm>
            <a:off x="4075044" y="2059007"/>
            <a:ext cx="2287657" cy="243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s-ES" dirty="0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1BF3AC2-7976-AB8B-EF8C-EFA110099DC3}"/>
              </a:ext>
            </a:extLst>
          </p:cNvPr>
          <p:cNvSpPr/>
          <p:nvPr/>
        </p:nvSpPr>
        <p:spPr>
          <a:xfrm>
            <a:off x="4003813" y="1984463"/>
            <a:ext cx="2092187" cy="2435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Aulas virtuales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077EF964-11C0-D5A5-A73A-E89C9691774A}"/>
              </a:ext>
            </a:extLst>
          </p:cNvPr>
          <p:cNvSpPr/>
          <p:nvPr/>
        </p:nvSpPr>
        <p:spPr>
          <a:xfrm>
            <a:off x="4075044" y="2516162"/>
            <a:ext cx="2287657" cy="243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s-ES" dirty="0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FF444669-A690-65D7-AA21-18C6F07C8BC7}"/>
              </a:ext>
            </a:extLst>
          </p:cNvPr>
          <p:cNvSpPr/>
          <p:nvPr/>
        </p:nvSpPr>
        <p:spPr>
          <a:xfrm>
            <a:off x="4003813" y="2441618"/>
            <a:ext cx="2092187" cy="2435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Expedientes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58AD8EF-B34E-8100-900F-A561258D9DD1}"/>
              </a:ext>
            </a:extLst>
          </p:cNvPr>
          <p:cNvSpPr/>
          <p:nvPr/>
        </p:nvSpPr>
        <p:spPr>
          <a:xfrm>
            <a:off x="4075044" y="2926106"/>
            <a:ext cx="2287657" cy="503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s-ES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EB1AE559-E34E-7A7F-87A4-1AB266976259}"/>
              </a:ext>
            </a:extLst>
          </p:cNvPr>
          <p:cNvSpPr/>
          <p:nvPr/>
        </p:nvSpPr>
        <p:spPr>
          <a:xfrm>
            <a:off x="4003813" y="2851562"/>
            <a:ext cx="2092187" cy="4863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Programaciones didácticas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07783644-28AC-44F4-CF54-EC84DF5DEBD0}"/>
              </a:ext>
            </a:extLst>
          </p:cNvPr>
          <p:cNvSpPr/>
          <p:nvPr/>
        </p:nvSpPr>
        <p:spPr>
          <a:xfrm>
            <a:off x="4075044" y="3578864"/>
            <a:ext cx="2287657" cy="503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s-ES" dirty="0"/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6090FC32-E98E-E92C-D0DE-5C41A625EA8E}"/>
              </a:ext>
            </a:extLst>
          </p:cNvPr>
          <p:cNvSpPr/>
          <p:nvPr/>
        </p:nvSpPr>
        <p:spPr>
          <a:xfrm>
            <a:off x="4003813" y="3504320"/>
            <a:ext cx="2092187" cy="4863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Programaciones de aula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FAFD893-B240-E6E6-3AA6-F430374C2377}"/>
              </a:ext>
            </a:extLst>
          </p:cNvPr>
          <p:cNvSpPr txBox="1"/>
          <p:nvPr/>
        </p:nvSpPr>
        <p:spPr>
          <a:xfrm>
            <a:off x="8037858" y="1486763"/>
            <a:ext cx="3049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Módulos de </a:t>
            </a:r>
            <a:r>
              <a:rPr lang="es-ES" sz="20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EducamosCLM</a:t>
            </a:r>
            <a:endParaRPr lang="es-ES" sz="2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E8345BC-A7E0-0CB5-D3E0-3417C62F6332}"/>
              </a:ext>
            </a:extLst>
          </p:cNvPr>
          <p:cNvSpPr/>
          <p:nvPr/>
        </p:nvSpPr>
        <p:spPr>
          <a:xfrm>
            <a:off x="4075044" y="4306166"/>
            <a:ext cx="2287657" cy="2435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lang="es-ES" dirty="0"/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B8C0AE51-4614-6BAC-6186-AAC08885C391}"/>
              </a:ext>
            </a:extLst>
          </p:cNvPr>
          <p:cNvSpPr/>
          <p:nvPr/>
        </p:nvSpPr>
        <p:spPr>
          <a:xfrm>
            <a:off x="4003813" y="4231622"/>
            <a:ext cx="2092187" cy="2435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…</a:t>
            </a: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58010233-ACDB-E1B3-E763-C0EC4B742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942583"/>
              </p:ext>
            </p:extLst>
          </p:nvPr>
        </p:nvGraphicFramePr>
        <p:xfrm>
          <a:off x="7249147" y="1981309"/>
          <a:ext cx="4626664" cy="3688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26664">
                  <a:extLst>
                    <a:ext uri="{9D8B030D-6E8A-4147-A177-3AD203B41FA5}">
                      <a16:colId xmlns:a16="http://schemas.microsoft.com/office/drawing/2014/main" val="2887320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Portal </a:t>
                      </a:r>
                      <a:r>
                        <a:rPr lang="es-E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educamosCLM</a:t>
                      </a:r>
                      <a:endParaRPr lang="es-ES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46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Delphos</a:t>
                      </a: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Órganos gestores consejería y delegaciones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Profesorado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Centros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Alumnado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5583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Secretaría Virtual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4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Cuaderno de Evaluación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894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Planes Digitales de los Centros Educativos</a:t>
                      </a:r>
                      <a:endParaRPr lang="es-E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1094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Banco de libros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1431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…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9903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67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78B9F53-C941-31A6-E6C2-8590674680C9}"/>
              </a:ext>
            </a:extLst>
          </p:cNvPr>
          <p:cNvSpPr txBox="1">
            <a:spLocks/>
          </p:cNvSpPr>
          <p:nvPr/>
        </p:nvSpPr>
        <p:spPr>
          <a:xfrm>
            <a:off x="561561" y="2521059"/>
            <a:ext cx="11762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pPr algn="l"/>
            <a:r>
              <a:rPr lang="es-ES" sz="2800" dirty="0"/>
              <a:t>El Gemelo Digital de Castilla-La Mancha</a:t>
            </a:r>
          </a:p>
        </p:txBody>
      </p:sp>
    </p:spTree>
    <p:extLst>
      <p:ext uri="{BB962C8B-B14F-4D97-AF65-F5344CB8AC3E}">
        <p14:creationId xmlns:p14="http://schemas.microsoft.com/office/powerpoint/2010/main" val="371147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C956D49-5FF5-A20B-1A58-1D8240B762B8}"/>
              </a:ext>
            </a:extLst>
          </p:cNvPr>
          <p:cNvSpPr/>
          <p:nvPr/>
        </p:nvSpPr>
        <p:spPr>
          <a:xfrm>
            <a:off x="250857" y="2455877"/>
            <a:ext cx="67682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 través de un conjunto de herramientas podemos hacer un análisis exhaustivo de la información, con los siguientes beneficios:</a:t>
            </a:r>
          </a:p>
          <a:p>
            <a:endParaRPr lang="es-ES" dirty="0"/>
          </a:p>
          <a:p>
            <a:pPr marL="285750" indent="-285750">
              <a:buFont typeface="Wingdings" pitchFamily="2" charset="2"/>
              <a:buChar char="Ø"/>
            </a:pPr>
            <a:r>
              <a:rPr lang="es-ES" dirty="0"/>
              <a:t>Simulando, visualizando y probando escenarios hipotéticos basados en distintos factores/variables definidas.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/>
              <a:t>Reducción de riesgos gracias a la habilidad de </a:t>
            </a:r>
            <a:r>
              <a:rPr lang="es-ES" dirty="0" err="1"/>
              <a:t>testear</a:t>
            </a:r>
            <a:r>
              <a:rPr lang="es-ES" dirty="0"/>
              <a:t> distintas posibilidades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/>
              <a:t>Ahorro de tiempo y costes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/>
              <a:t>Implantación de un Sistema de Apoyo a la Decisión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dirty="0"/>
              <a:t>Contribución al Reto Demográfico de nuestra región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91B07C4-C1E4-0FA2-EA7E-D9FB2899DDA2}"/>
              </a:ext>
            </a:extLst>
          </p:cNvPr>
          <p:cNvSpPr/>
          <p:nvPr/>
        </p:nvSpPr>
        <p:spPr>
          <a:xfrm>
            <a:off x="442445" y="1358677"/>
            <a:ext cx="10885152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principal: </a:t>
            </a:r>
            <a:r>
              <a:rPr lang="es-ES" dirty="0"/>
              <a:t>transferir el mundo físico a uno virtual para avanzar hacia el concepto de Territorio Inteligente y acelerar la innovación en nuestra organización y la región.</a:t>
            </a:r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82D18C-0AB7-9389-0CF9-8D6EDABEDE52}"/>
              </a:ext>
            </a:extLst>
          </p:cNvPr>
          <p:cNvSpPr txBox="1">
            <a:spLocks/>
          </p:cNvSpPr>
          <p:nvPr/>
        </p:nvSpPr>
        <p:spPr>
          <a:xfrm>
            <a:off x="-116806" y="677413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Gemelo Digital de Castilla-La Mancha</a:t>
            </a:r>
          </a:p>
        </p:txBody>
      </p:sp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68F6D658-B673-50D9-1816-0BD273F2C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109" y="2455877"/>
            <a:ext cx="4959009" cy="330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315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Growth clipart arrow, Growth arrow Transparent FREE for download on ...">
            <a:extLst>
              <a:ext uri="{FF2B5EF4-FFF2-40B4-BE49-F238E27FC236}">
                <a16:creationId xmlns:a16="http://schemas.microsoft.com/office/drawing/2014/main" id="{6AA429D9-6523-F843-9B50-0BE35093D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5711">
            <a:off x="2450719" y="1608663"/>
            <a:ext cx="6776400" cy="429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2D8F821-BB7D-6120-3201-EDA76166AAE9}"/>
              </a:ext>
            </a:extLst>
          </p:cNvPr>
          <p:cNvSpPr/>
          <p:nvPr/>
        </p:nvSpPr>
        <p:spPr>
          <a:xfrm>
            <a:off x="1172" y="1422147"/>
            <a:ext cx="6536546" cy="1199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estrategia es aprovechar todos los nuevos proyectos iniciados para la creación de espacios de datos bien definidos que serán aprovechados en el gemelo digital.</a:t>
            </a:r>
          </a:p>
          <a:p>
            <a:pPr algn="just"/>
            <a:endParaRPr lang="en-US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18990FED-78CF-D363-2092-DF3DA3B61551}"/>
              </a:ext>
            </a:extLst>
          </p:cNvPr>
          <p:cNvSpPr/>
          <p:nvPr/>
        </p:nvSpPr>
        <p:spPr>
          <a:xfrm>
            <a:off x="1860478" y="4623863"/>
            <a:ext cx="1500542" cy="446377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Mi Cartera Digital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E87CB942-A67F-CE70-1E30-8C1CDE169FB4}"/>
              </a:ext>
            </a:extLst>
          </p:cNvPr>
          <p:cNvSpPr/>
          <p:nvPr/>
        </p:nvSpPr>
        <p:spPr>
          <a:xfrm>
            <a:off x="3043541" y="5742460"/>
            <a:ext cx="1500542" cy="357282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Atención al Ciudadano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8C525B30-5E91-3C8E-59E3-A944E716730B}"/>
              </a:ext>
            </a:extLst>
          </p:cNvPr>
          <p:cNvSpPr/>
          <p:nvPr/>
        </p:nvSpPr>
        <p:spPr>
          <a:xfrm>
            <a:off x="4888511" y="5542274"/>
            <a:ext cx="1741513" cy="45720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Plataforma Digital de Turismo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37B60455-7AFC-19CF-2478-00B15F4A04BF}"/>
              </a:ext>
            </a:extLst>
          </p:cNvPr>
          <p:cNvSpPr/>
          <p:nvPr/>
        </p:nvSpPr>
        <p:spPr>
          <a:xfrm>
            <a:off x="3884204" y="4257356"/>
            <a:ext cx="1500542" cy="45720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Plataforma de Empleo</a:t>
            </a: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59BB6210-7379-93CB-3EA0-BAD7FE52D4A2}"/>
              </a:ext>
            </a:extLst>
          </p:cNvPr>
          <p:cNvSpPr/>
          <p:nvPr/>
        </p:nvSpPr>
        <p:spPr>
          <a:xfrm>
            <a:off x="6734714" y="4973875"/>
            <a:ext cx="1500542" cy="38857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Plataforma de </a:t>
            </a:r>
            <a:r>
              <a:rPr lang="es-ES" sz="1400" dirty="0" err="1"/>
              <a:t>Trasportes</a:t>
            </a:r>
            <a:endParaRPr lang="es-ES" sz="1400" dirty="0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33FDA8F9-8029-0546-ECC0-A33B2A2ED88B}"/>
              </a:ext>
            </a:extLst>
          </p:cNvPr>
          <p:cNvSpPr/>
          <p:nvPr/>
        </p:nvSpPr>
        <p:spPr>
          <a:xfrm>
            <a:off x="5384746" y="3486652"/>
            <a:ext cx="1620376" cy="44813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>
                <a:solidFill>
                  <a:schemeClr val="lt1"/>
                </a:solidFill>
              </a:rPr>
              <a:t>EducamosCLM</a:t>
            </a:r>
            <a:endParaRPr lang="es-ES" b="1" dirty="0">
              <a:solidFill>
                <a:schemeClr val="lt1"/>
              </a:solidFill>
            </a:endParaRPr>
          </a:p>
        </p:txBody>
      </p:sp>
      <p:pic>
        <p:nvPicPr>
          <p:cNvPr id="29" name="Picture 4" descr="Advancing Digital Twin Technology">
            <a:extLst>
              <a:ext uri="{FF2B5EF4-FFF2-40B4-BE49-F238E27FC236}">
                <a16:creationId xmlns:a16="http://schemas.microsoft.com/office/drawing/2014/main" id="{0B60A6C7-95FF-8E78-ABD2-A9084ABD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556" y="911801"/>
            <a:ext cx="2483166" cy="13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D457D443-B208-E771-29E1-AD4921C284D4}"/>
              </a:ext>
            </a:extLst>
          </p:cNvPr>
          <p:cNvSpPr/>
          <p:nvPr/>
        </p:nvSpPr>
        <p:spPr>
          <a:xfrm>
            <a:off x="9161115" y="2320747"/>
            <a:ext cx="2006049" cy="421873"/>
          </a:xfrm>
          <a:prstGeom prst="round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Gemelo Digital de Castilla-La Mancha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0282687B-048B-DF08-8A68-43A11AFFFC4D}"/>
              </a:ext>
            </a:extLst>
          </p:cNvPr>
          <p:cNvSpPr/>
          <p:nvPr/>
        </p:nvSpPr>
        <p:spPr>
          <a:xfrm>
            <a:off x="9161115" y="911801"/>
            <a:ext cx="2006049" cy="1398850"/>
          </a:xfrm>
          <a:prstGeom prst="round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/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28A03AFE-162F-8643-2C76-E4BB85F2A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9846" y="4006717"/>
            <a:ext cx="612322" cy="612322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9B58BF29-6280-F20A-3E7E-8B8E5936C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8314" y="3628629"/>
            <a:ext cx="612322" cy="61232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BB612AD-19AA-ECFA-82A5-4312D6CDD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773" y="2874330"/>
            <a:ext cx="612322" cy="612322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15080B3E-425F-8EC6-C20F-579064803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480" y="5114300"/>
            <a:ext cx="612322" cy="61232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9D6570D4-C485-4291-7189-85A002CB4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506" y="4950077"/>
            <a:ext cx="612322" cy="61232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1693D2C1-9466-5C96-3E07-80F07771D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824" y="4337755"/>
            <a:ext cx="612322" cy="612322"/>
          </a:xfrm>
          <a:prstGeom prst="rect">
            <a:avLst/>
          </a:prstGeom>
        </p:spPr>
      </p:pic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9F4A9254-124B-0706-AFBA-DF6938E86844}"/>
              </a:ext>
            </a:extLst>
          </p:cNvPr>
          <p:cNvSpPr/>
          <p:nvPr/>
        </p:nvSpPr>
        <p:spPr>
          <a:xfrm>
            <a:off x="8139445" y="4302463"/>
            <a:ext cx="1500542" cy="388570"/>
          </a:xfrm>
          <a:prstGeom prst="round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Procedimientos administrativos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50D5F911-E34E-E71A-F4A5-8EF30DD72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3555" y="3666343"/>
            <a:ext cx="612322" cy="61232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FD1CD5-B02C-9E0D-E216-D45B03C3EA98}"/>
              </a:ext>
            </a:extLst>
          </p:cNvPr>
          <p:cNvSpPr txBox="1">
            <a:spLocks/>
          </p:cNvSpPr>
          <p:nvPr/>
        </p:nvSpPr>
        <p:spPr>
          <a:xfrm>
            <a:off x="-116806" y="677413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Gemelo Digital de Castilla-La Mancha</a:t>
            </a:r>
          </a:p>
        </p:txBody>
      </p:sp>
    </p:spTree>
    <p:extLst>
      <p:ext uri="{BB962C8B-B14F-4D97-AF65-F5344CB8AC3E}">
        <p14:creationId xmlns:p14="http://schemas.microsoft.com/office/powerpoint/2010/main" val="151130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_Imagen 5">
            <a:extLst>
              <a:ext uri="{FF2B5EF4-FFF2-40B4-BE49-F238E27FC236}">
                <a16:creationId xmlns:a16="http://schemas.microsoft.com/office/drawing/2014/main" id="{39DDA048-26D8-9FCF-C209-703FA1C58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" y="3204386"/>
            <a:ext cx="5254343" cy="2440542"/>
          </a:xfrm>
          <a:prstGeom prst="rect">
            <a:avLst/>
          </a:prstGeom>
          <a:noFill/>
          <a:ln w="38100">
            <a:solidFill>
              <a:srgbClr val="0028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_Imagen 9">
            <a:extLst>
              <a:ext uri="{FF2B5EF4-FFF2-40B4-BE49-F238E27FC236}">
                <a16:creationId xmlns:a16="http://schemas.microsoft.com/office/drawing/2014/main" id="{5C549B48-04FE-FDCC-4C73-09E563951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039" y="1314384"/>
            <a:ext cx="4966879" cy="2322026"/>
          </a:xfrm>
          <a:prstGeom prst="rect">
            <a:avLst/>
          </a:prstGeom>
          <a:noFill/>
          <a:ln w="38100">
            <a:solidFill>
              <a:srgbClr val="0028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x_Imagen 6">
            <a:extLst>
              <a:ext uri="{FF2B5EF4-FFF2-40B4-BE49-F238E27FC236}">
                <a16:creationId xmlns:a16="http://schemas.microsoft.com/office/drawing/2014/main" id="{C5AB111B-FC45-E72B-CA62-F85813EC9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79" y="2917003"/>
            <a:ext cx="6116433" cy="2825526"/>
          </a:xfrm>
          <a:prstGeom prst="rect">
            <a:avLst/>
          </a:prstGeom>
          <a:noFill/>
          <a:ln w="38100">
            <a:solidFill>
              <a:srgbClr val="0028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60EBB37-4C67-DF19-87F2-E59FAD900C82}"/>
              </a:ext>
            </a:extLst>
          </p:cNvPr>
          <p:cNvSpPr txBox="1">
            <a:spLocks/>
          </p:cNvSpPr>
          <p:nvPr/>
        </p:nvSpPr>
        <p:spPr>
          <a:xfrm>
            <a:off x="-116806" y="677413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Gemelo Digital de Castilla-La Mancha</a:t>
            </a:r>
          </a:p>
        </p:txBody>
      </p:sp>
    </p:spTree>
    <p:extLst>
      <p:ext uri="{BB962C8B-B14F-4D97-AF65-F5344CB8AC3E}">
        <p14:creationId xmlns:p14="http://schemas.microsoft.com/office/powerpoint/2010/main" val="2552259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E4DAAD6-A446-E22C-4AE2-F5E9BDE46B1A}"/>
              </a:ext>
            </a:extLst>
          </p:cNvPr>
          <p:cNvSpPr/>
          <p:nvPr/>
        </p:nvSpPr>
        <p:spPr>
          <a:xfrm>
            <a:off x="667565" y="1852667"/>
            <a:ext cx="4180115" cy="3381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Posibles gemelos digitales: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Distribución del profesorado y alumnado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Expedientes académicos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Faltas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Rutas de Transportes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Libros y recursos curriculares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5CDA3B6-0995-AC72-1F6E-1ED8F0442EB4}"/>
              </a:ext>
            </a:extLst>
          </p:cNvPr>
          <p:cNvSpPr txBox="1">
            <a:spLocks/>
          </p:cNvSpPr>
          <p:nvPr/>
        </p:nvSpPr>
        <p:spPr>
          <a:xfrm>
            <a:off x="-116806" y="677413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Gemelo Digital de Castilla-La Mancha</a:t>
            </a:r>
          </a:p>
        </p:txBody>
      </p:sp>
      <p:pic>
        <p:nvPicPr>
          <p:cNvPr id="2050" name="Picture 2" descr="Inicio">
            <a:extLst>
              <a:ext uri="{FF2B5EF4-FFF2-40B4-BE49-F238E27FC236}">
                <a16:creationId xmlns:a16="http://schemas.microsoft.com/office/drawing/2014/main" id="{C248B8D0-7212-2A99-A432-542D1B52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48" y="1709792"/>
            <a:ext cx="19621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16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E4DAAD6-A446-E22C-4AE2-F5E9BDE46B1A}"/>
              </a:ext>
            </a:extLst>
          </p:cNvPr>
          <p:cNvSpPr/>
          <p:nvPr/>
        </p:nvSpPr>
        <p:spPr>
          <a:xfrm>
            <a:off x="667565" y="1852667"/>
            <a:ext cx="4180115" cy="33810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Posibles gemelos digitales:</a:t>
            </a:r>
          </a:p>
          <a:p>
            <a:endParaRPr lang="es-ES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Distribución del profesorado y alumnado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Expedientes académicos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Faltas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Rutas de Transportes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Libros y recursos curriculares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5CDA3B6-0995-AC72-1F6E-1ED8F0442EB4}"/>
              </a:ext>
            </a:extLst>
          </p:cNvPr>
          <p:cNvSpPr txBox="1">
            <a:spLocks/>
          </p:cNvSpPr>
          <p:nvPr/>
        </p:nvSpPr>
        <p:spPr>
          <a:xfrm>
            <a:off x="-116806" y="677413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Gemelo Digital de Castilla-La Mancha</a:t>
            </a:r>
          </a:p>
        </p:txBody>
      </p:sp>
      <p:pic>
        <p:nvPicPr>
          <p:cNvPr id="2050" name="Picture 2" descr="Inicio">
            <a:extLst>
              <a:ext uri="{FF2B5EF4-FFF2-40B4-BE49-F238E27FC236}">
                <a16:creationId xmlns:a16="http://schemas.microsoft.com/office/drawing/2014/main" id="{C248B8D0-7212-2A99-A432-542D1B52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48" y="1709792"/>
            <a:ext cx="19621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332AB349-4162-D4A0-7371-EF5D9344EB0E}"/>
              </a:ext>
            </a:extLst>
          </p:cNvPr>
          <p:cNvSpPr/>
          <p:nvPr/>
        </p:nvSpPr>
        <p:spPr>
          <a:xfrm>
            <a:off x="7299142" y="1852666"/>
            <a:ext cx="4180115" cy="3381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Empleabilidad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Transporte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Reto demográfico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Turismo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Vivienda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tx1"/>
                </a:solidFill>
              </a:rPr>
              <a:t>Energético</a:t>
            </a:r>
          </a:p>
        </p:txBody>
      </p:sp>
      <p:sp>
        <p:nvSpPr>
          <p:cNvPr id="6" name="Flecha: a la izquierda y derecha 5">
            <a:extLst>
              <a:ext uri="{FF2B5EF4-FFF2-40B4-BE49-F238E27FC236}">
                <a16:creationId xmlns:a16="http://schemas.microsoft.com/office/drawing/2014/main" id="{13135BF9-27FC-BAC0-06BF-2EA69A8A60C6}"/>
              </a:ext>
            </a:extLst>
          </p:cNvPr>
          <p:cNvSpPr/>
          <p:nvPr/>
        </p:nvSpPr>
        <p:spPr>
          <a:xfrm>
            <a:off x="5217114" y="3128553"/>
            <a:ext cx="1712594" cy="618309"/>
          </a:xfrm>
          <a:prstGeom prst="left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Picture 4" descr="Advancing Digital Twin Technology">
            <a:extLst>
              <a:ext uri="{FF2B5EF4-FFF2-40B4-BE49-F238E27FC236}">
                <a16:creationId xmlns:a16="http://schemas.microsoft.com/office/drawing/2014/main" id="{ED70547F-BDAA-962B-B0F9-313A5261C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465" y="2062602"/>
            <a:ext cx="1547409" cy="87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1D62780-E3BA-8864-152B-B1DAD7E00312}"/>
              </a:ext>
            </a:extLst>
          </p:cNvPr>
          <p:cNvSpPr/>
          <p:nvPr/>
        </p:nvSpPr>
        <p:spPr>
          <a:xfrm>
            <a:off x="7698073" y="1693984"/>
            <a:ext cx="3144097" cy="285751"/>
          </a:xfrm>
          <a:prstGeom prst="round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/>
              <a:t>Gemelo Digital de Castilla-La Mancha</a:t>
            </a:r>
          </a:p>
        </p:txBody>
      </p:sp>
    </p:spTree>
    <p:extLst>
      <p:ext uri="{BB962C8B-B14F-4D97-AF65-F5344CB8AC3E}">
        <p14:creationId xmlns:p14="http://schemas.microsoft.com/office/powerpoint/2010/main" val="52546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83B364C-7E00-FF15-24B8-301338D28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705266"/>
            <a:ext cx="12192000" cy="4825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F57F970-18D5-7923-FEA3-40B1835C5889}"/>
              </a:ext>
            </a:extLst>
          </p:cNvPr>
          <p:cNvSpPr txBox="1"/>
          <p:nvPr/>
        </p:nvSpPr>
        <p:spPr>
          <a:xfrm>
            <a:off x="-1" y="5619292"/>
            <a:ext cx="12192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Plataforma </a:t>
            </a:r>
            <a:r>
              <a:rPr lang="es-ES" sz="2200" b="1" dirty="0" err="1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EducamosCLM</a:t>
            </a:r>
            <a:r>
              <a:rPr lang="es-ES" sz="22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como base perfecta para poner a trabajar los datos y la IA</a:t>
            </a:r>
          </a:p>
        </p:txBody>
      </p:sp>
      <p:pic>
        <p:nvPicPr>
          <p:cNvPr id="1026" name="Picture 2" descr="Inicio">
            <a:extLst>
              <a:ext uri="{FF2B5EF4-FFF2-40B4-BE49-F238E27FC236}">
                <a16:creationId xmlns:a16="http://schemas.microsoft.com/office/drawing/2014/main" id="{2EEA4A5B-04A1-F558-AEE1-A9B8FEC12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567" y="1092290"/>
            <a:ext cx="3220865" cy="46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85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720" y="3228499"/>
            <a:ext cx="9144000" cy="434254"/>
          </a:xfrm>
        </p:spPr>
        <p:txBody>
          <a:bodyPr>
            <a:normAutofit/>
          </a:bodyPr>
          <a:lstStyle/>
          <a:p>
            <a:pPr algn="l"/>
            <a:r>
              <a:rPr lang="es-ES" sz="1600" dirty="0">
                <a:solidFill>
                  <a:srgbClr val="000053"/>
                </a:solidFill>
                <a:latin typeface="Konkret Grotesk Pro" panose="00000500000000000000" pitchFamily="2" charset="0"/>
              </a:rPr>
              <a:t>Mesa redonda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8406" y="3637866"/>
            <a:ext cx="11546725" cy="63487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s-ES" sz="3500" b="1" dirty="0">
                <a:solidFill>
                  <a:srgbClr val="000053"/>
                </a:solidFill>
                <a:latin typeface="Konkret Grotesk Pro" panose="00000500000000000000" pitchFamily="2" charset="0"/>
              </a:rPr>
              <a:t>Una ventana a los espacios proactivos e inteligentes de Educamos CLM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68284" y="4580801"/>
            <a:ext cx="9144000" cy="31743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000053"/>
                </a:solidFill>
                <a:latin typeface="Konkret Grotesk Pro" panose="00000500000000000000" pitchFamily="2" charset="0"/>
              </a:rPr>
              <a:t>Autor: Román Grande Amorós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468284" y="4873353"/>
            <a:ext cx="11723716" cy="4341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300" dirty="0">
                <a:solidFill>
                  <a:srgbClr val="000053"/>
                </a:solidFill>
                <a:latin typeface="Konkret Grotesk Pro" panose="00000500000000000000" pitchFamily="2" charset="0"/>
              </a:rPr>
              <a:t>Centro: Viceconsejería de Transformación Digital – Consejería de Hacienda, Administraciones Públicas y Transformación Digital</a:t>
            </a:r>
          </a:p>
        </p:txBody>
      </p:sp>
    </p:spTree>
    <p:extLst>
      <p:ext uri="{BB962C8B-B14F-4D97-AF65-F5344CB8AC3E}">
        <p14:creationId xmlns:p14="http://schemas.microsoft.com/office/powerpoint/2010/main" val="4028691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D716D1F2-369C-1218-0E4F-E85C2FBDE844}"/>
              </a:ext>
            </a:extLst>
          </p:cNvPr>
          <p:cNvSpPr txBox="1">
            <a:spLocks/>
          </p:cNvSpPr>
          <p:nvPr/>
        </p:nvSpPr>
        <p:spPr>
          <a:xfrm>
            <a:off x="537467" y="2767761"/>
            <a:ext cx="10885153" cy="8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>
                <a:solidFill>
                  <a:srgbClr val="31638E"/>
                </a:solidFill>
                <a:latin typeface="Arial Narrow"/>
              </a:rPr>
              <a:t>¡¡ Muchas gracias por su atención !!</a:t>
            </a:r>
          </a:p>
        </p:txBody>
      </p:sp>
    </p:spTree>
    <p:extLst>
      <p:ext uri="{BB962C8B-B14F-4D97-AF65-F5344CB8AC3E}">
        <p14:creationId xmlns:p14="http://schemas.microsoft.com/office/powerpoint/2010/main" val="305893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D7A790A-1DD0-5E06-0D4A-FE0C36C202A4}"/>
              </a:ext>
            </a:extLst>
          </p:cNvPr>
          <p:cNvGrpSpPr/>
          <p:nvPr/>
        </p:nvGrpSpPr>
        <p:grpSpPr>
          <a:xfrm>
            <a:off x="2354404" y="1152672"/>
            <a:ext cx="6896784" cy="4036508"/>
            <a:chOff x="2579200" y="1244873"/>
            <a:chExt cx="6896784" cy="4036508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4E569F2F-D42C-43A1-15B3-99E9CE407EC2}"/>
                </a:ext>
              </a:extLst>
            </p:cNvPr>
            <p:cNvSpPr/>
            <p:nvPr/>
          </p:nvSpPr>
          <p:spPr>
            <a:xfrm>
              <a:off x="2579200" y="1244873"/>
              <a:ext cx="6896784" cy="4036508"/>
            </a:xfrm>
            <a:prstGeom prst="ellipse">
              <a:avLst/>
            </a:prstGeom>
            <a:noFill/>
            <a:ln w="19050" cap="flat" cmpd="dbl" algn="ctr">
              <a:solidFill>
                <a:srgbClr val="B3B3B5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C417491-FF70-8CA9-CE0B-CCDB51D09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</a:blip>
            <a:stretch>
              <a:fillRect/>
            </a:stretch>
          </p:blipFill>
          <p:spPr>
            <a:xfrm>
              <a:off x="3372979" y="1661205"/>
              <a:ext cx="5309226" cy="3203845"/>
            </a:xfrm>
            <a:prstGeom prst="rect">
              <a:avLst/>
            </a:prstGeom>
          </p:spPr>
        </p:pic>
      </p:grp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7CBC010-14EE-0193-4859-FAA6BA364AFD}"/>
              </a:ext>
            </a:extLst>
          </p:cNvPr>
          <p:cNvSpPr/>
          <p:nvPr/>
        </p:nvSpPr>
        <p:spPr>
          <a:xfrm>
            <a:off x="8441707" y="3311702"/>
            <a:ext cx="2681086" cy="845258"/>
          </a:xfrm>
          <a:prstGeom prst="roundRect">
            <a:avLst/>
          </a:prstGeom>
          <a:solidFill>
            <a:srgbClr val="002856"/>
          </a:solidFill>
          <a:ln w="12700" cap="flat" cmpd="sng" algn="ctr">
            <a:solidFill>
              <a:srgbClr val="0028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31763" marR="0" lvl="0" indent="-131763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1. Liderar la prestación de servicios efectivos a los ciudadanos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E8272B4C-2E30-0C14-68D5-30F893B1A3AF}"/>
              </a:ext>
            </a:extLst>
          </p:cNvPr>
          <p:cNvSpPr/>
          <p:nvPr/>
        </p:nvSpPr>
        <p:spPr>
          <a:xfrm>
            <a:off x="8099594" y="2279482"/>
            <a:ext cx="3890746" cy="47444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4DA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15900" marR="0" lvl="0" indent="-215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004DA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1.1.Centrar las políticas y los servicios públicos en sus destinatarios mediante la transformación digital de la Junta 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A12E75C3-B478-21BA-5180-3CB8BC6BEEE1}"/>
              </a:ext>
            </a:extLst>
          </p:cNvPr>
          <p:cNvSpPr/>
          <p:nvPr/>
        </p:nvSpPr>
        <p:spPr>
          <a:xfrm>
            <a:off x="8740165" y="4330324"/>
            <a:ext cx="3288837" cy="49189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4DA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15900" marR="0" lvl="0" indent="-215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004DA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1.2. Aprovechar la transformación digital para acercar la Administración al territorio y a las personas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F69B87C-AC87-E9B6-FAF2-86090C1ADE36}"/>
              </a:ext>
            </a:extLst>
          </p:cNvPr>
          <p:cNvSpPr/>
          <p:nvPr/>
        </p:nvSpPr>
        <p:spPr>
          <a:xfrm>
            <a:off x="4119271" y="4747933"/>
            <a:ext cx="3529196" cy="619393"/>
          </a:xfrm>
          <a:prstGeom prst="roundRect">
            <a:avLst/>
          </a:prstGeom>
          <a:solidFill>
            <a:srgbClr val="993300"/>
          </a:solidFill>
          <a:ln w="12700" cap="flat" cmpd="sng" algn="ctr">
            <a:solidFill>
              <a:srgbClr val="99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36525" marR="0" lvl="0" indent="-136525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2. Potenciar una administración Digital basada en los datos y en las personas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CDACBB5-0D38-E706-565D-CD97FF446413}"/>
              </a:ext>
            </a:extLst>
          </p:cNvPr>
          <p:cNvSpPr/>
          <p:nvPr/>
        </p:nvSpPr>
        <p:spPr>
          <a:xfrm>
            <a:off x="1401258" y="5742536"/>
            <a:ext cx="2473686" cy="37577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CC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15900" marR="0" lvl="0" indent="-215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2.1. Consolidar la Administración digital 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8D71E0C-DFF2-DC33-1A5E-DB2CB9AD67BC}"/>
              </a:ext>
            </a:extLst>
          </p:cNvPr>
          <p:cNvSpPr/>
          <p:nvPr/>
        </p:nvSpPr>
        <p:spPr>
          <a:xfrm>
            <a:off x="4671980" y="5747852"/>
            <a:ext cx="2372693" cy="35495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CC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15900" marR="0" lvl="0" indent="-215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2.2. Cambiar la forma de trabajar 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657381A-B70A-B316-DB01-70917BF0FE86}"/>
              </a:ext>
            </a:extLst>
          </p:cNvPr>
          <p:cNvSpPr/>
          <p:nvPr/>
        </p:nvSpPr>
        <p:spPr>
          <a:xfrm>
            <a:off x="7481285" y="5747852"/>
            <a:ext cx="2761066" cy="354951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CC33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198438" marR="0" lvl="0" indent="-1984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2.3. Reutilizar mejor la información sobre las personas para prestar mejores servicios 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16B895BC-FE23-A258-B762-28F16052281D}"/>
              </a:ext>
            </a:extLst>
          </p:cNvPr>
          <p:cNvSpPr/>
          <p:nvPr/>
        </p:nvSpPr>
        <p:spPr>
          <a:xfrm>
            <a:off x="780486" y="1947015"/>
            <a:ext cx="2574594" cy="797732"/>
          </a:xfrm>
          <a:prstGeom prst="roundRect">
            <a:avLst/>
          </a:prstGeom>
          <a:solidFill>
            <a:srgbClr val="339933"/>
          </a:solidFill>
          <a:ln w="12700" cap="flat" cmpd="sng" algn="ctr">
            <a:solidFill>
              <a:srgbClr val="33993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3. Sensibilizar a la sociedad para adaptarse a estos cambios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8CD5DF6C-AA6E-F15D-64CD-AB8DFEDA5566}"/>
              </a:ext>
            </a:extLst>
          </p:cNvPr>
          <p:cNvSpPr/>
          <p:nvPr/>
        </p:nvSpPr>
        <p:spPr>
          <a:xfrm>
            <a:off x="40282" y="1400643"/>
            <a:ext cx="2574584" cy="42020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CC44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06375" marR="0" lvl="0" indent="-206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3.1. Empoderar a los particulares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28D073E-2AF9-016F-86CC-2654845DDCF4}"/>
              </a:ext>
            </a:extLst>
          </p:cNvPr>
          <p:cNvSpPr/>
          <p:nvPr/>
        </p:nvSpPr>
        <p:spPr>
          <a:xfrm>
            <a:off x="6112" y="2958017"/>
            <a:ext cx="2642922" cy="3600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4CC44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206375" marR="0" lvl="0" indent="-206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3.2. La transformación digital como fuente de oportunidades empresarial</a:t>
            </a:r>
          </a:p>
        </p:txBody>
      </p:sp>
      <p:cxnSp>
        <p:nvCxnSpPr>
          <p:cNvPr id="17" name="Conector recto de flecha 13">
            <a:extLst>
              <a:ext uri="{FF2B5EF4-FFF2-40B4-BE49-F238E27FC236}">
                <a16:creationId xmlns:a16="http://schemas.microsoft.com/office/drawing/2014/main" id="{ADE54EFC-6060-5837-696B-99320070B2EB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rot="5400000" flipH="1" flipV="1">
            <a:off x="4073380" y="3932047"/>
            <a:ext cx="375210" cy="3245768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CC3300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8" name="Conector recto de flecha 13">
            <a:extLst>
              <a:ext uri="{FF2B5EF4-FFF2-40B4-BE49-F238E27FC236}">
                <a16:creationId xmlns:a16="http://schemas.microsoft.com/office/drawing/2014/main" id="{F0C5478B-6942-CAF6-62F2-73119BA51CBF}"/>
              </a:ext>
            </a:extLst>
          </p:cNvPr>
          <p:cNvCxnSpPr>
            <a:cxnSpLocks/>
            <a:stCxn id="12" idx="0"/>
            <a:endCxn id="10" idx="2"/>
          </p:cNvCxnSpPr>
          <p:nvPr/>
        </p:nvCxnSpPr>
        <p:spPr>
          <a:xfrm rot="5400000" flipH="1" flipV="1">
            <a:off x="5680835" y="5544818"/>
            <a:ext cx="380526" cy="25542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CC3300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9" name="Conector recto de flecha 13">
            <a:extLst>
              <a:ext uri="{FF2B5EF4-FFF2-40B4-BE49-F238E27FC236}">
                <a16:creationId xmlns:a16="http://schemas.microsoft.com/office/drawing/2014/main" id="{CDEE2ACC-1BEF-EFE9-E59C-7CF0430A191B}"/>
              </a:ext>
            </a:extLst>
          </p:cNvPr>
          <p:cNvCxnSpPr>
            <a:cxnSpLocks/>
            <a:stCxn id="13" idx="0"/>
            <a:endCxn id="10" idx="2"/>
          </p:cNvCxnSpPr>
          <p:nvPr/>
        </p:nvCxnSpPr>
        <p:spPr>
          <a:xfrm rot="16200000" flipV="1">
            <a:off x="7182581" y="4068614"/>
            <a:ext cx="380526" cy="2977949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CC3300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0" name="Conector recto de flecha 13">
            <a:extLst>
              <a:ext uri="{FF2B5EF4-FFF2-40B4-BE49-F238E27FC236}">
                <a16:creationId xmlns:a16="http://schemas.microsoft.com/office/drawing/2014/main" id="{1081D0E2-3BCA-FF2E-FAB3-FFA236B28C28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 rot="5400000">
            <a:off x="9634719" y="2901454"/>
            <a:ext cx="557780" cy="262717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004DA2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1" name="Conector recto de flecha 13">
            <a:extLst>
              <a:ext uri="{FF2B5EF4-FFF2-40B4-BE49-F238E27FC236}">
                <a16:creationId xmlns:a16="http://schemas.microsoft.com/office/drawing/2014/main" id="{6888D250-C8FA-FF47-FF82-6E1796D8BE1D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rot="16200000" flipV="1">
            <a:off x="9996735" y="3942475"/>
            <a:ext cx="173364" cy="602334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004DA2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2" name="Conector recto de flecha 13">
            <a:extLst>
              <a:ext uri="{FF2B5EF4-FFF2-40B4-BE49-F238E27FC236}">
                <a16:creationId xmlns:a16="http://schemas.microsoft.com/office/drawing/2014/main" id="{909C2035-29E9-B8CC-C0A3-4601F5501CB9}"/>
              </a:ext>
            </a:extLst>
          </p:cNvPr>
          <p:cNvCxnSpPr>
            <a:cxnSpLocks/>
            <a:stCxn id="15" idx="2"/>
            <a:endCxn id="14" idx="0"/>
          </p:cNvCxnSpPr>
          <p:nvPr/>
        </p:nvCxnSpPr>
        <p:spPr>
          <a:xfrm rot="16200000" flipH="1">
            <a:off x="1634596" y="1513827"/>
            <a:ext cx="126165" cy="740209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4CC44C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3" name="Conector recto de flecha 13">
            <a:extLst>
              <a:ext uri="{FF2B5EF4-FFF2-40B4-BE49-F238E27FC236}">
                <a16:creationId xmlns:a16="http://schemas.microsoft.com/office/drawing/2014/main" id="{7B4CC293-F7C7-F84A-8797-04EB23083003}"/>
              </a:ext>
            </a:extLst>
          </p:cNvPr>
          <p:cNvCxnSpPr>
            <a:cxnSpLocks/>
            <a:stCxn id="16" idx="0"/>
            <a:endCxn id="14" idx="2"/>
          </p:cNvCxnSpPr>
          <p:nvPr/>
        </p:nvCxnSpPr>
        <p:spPr>
          <a:xfrm rot="5400000" flipH="1" flipV="1">
            <a:off x="1591043" y="2481277"/>
            <a:ext cx="213270" cy="740210"/>
          </a:xfrm>
          <a:prstGeom prst="curvedConnector3">
            <a:avLst>
              <a:gd name="adj1" fmla="val 50000"/>
            </a:avLst>
          </a:prstGeom>
          <a:noFill/>
          <a:ln w="6350" cap="flat" cmpd="sng" algn="ctr">
            <a:solidFill>
              <a:srgbClr val="4CC44C"/>
            </a:solidFill>
            <a:prstDash val="sysDot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41B87C1-6E61-D858-239D-56DA524B062B}"/>
              </a:ext>
            </a:extLst>
          </p:cNvPr>
          <p:cNvSpPr txBox="1"/>
          <p:nvPr/>
        </p:nvSpPr>
        <p:spPr>
          <a:xfrm>
            <a:off x="0" y="691594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Arial Narrow"/>
              </a:rPr>
              <a:t>La Estrategia Digital en Castilla-La Mancha</a:t>
            </a:r>
          </a:p>
        </p:txBody>
      </p:sp>
    </p:spTree>
    <p:extLst>
      <p:ext uri="{BB962C8B-B14F-4D97-AF65-F5344CB8AC3E}">
        <p14:creationId xmlns:p14="http://schemas.microsoft.com/office/powerpoint/2010/main" val="414980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FAB7395-ED5B-7403-9256-10DCF6C7DB97}"/>
              </a:ext>
            </a:extLst>
          </p:cNvPr>
          <p:cNvSpPr txBox="1"/>
          <p:nvPr/>
        </p:nvSpPr>
        <p:spPr>
          <a:xfrm>
            <a:off x="5550459" y="1447800"/>
            <a:ext cx="6096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i="0" dirty="0">
                <a:solidFill>
                  <a:srgbClr val="002060"/>
                </a:solidFill>
                <a:effectLst/>
                <a:latin typeface="Konkret Grotesk Pro" panose="00000500000000000000"/>
                <a:cs typeface="Arial" panose="020B0604020202020204" pitchFamily="34" charset="0"/>
              </a:rPr>
              <a:t>Nuestros horizontes: </a:t>
            </a:r>
          </a:p>
          <a:p>
            <a:endParaRPr lang="es-ES" sz="2400" b="1" i="0" dirty="0">
              <a:solidFill>
                <a:srgbClr val="002060"/>
              </a:solidFill>
              <a:effectLst/>
              <a:latin typeface="Konkret Grotesk Pro" panose="0000050000000000000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002060"/>
                </a:solidFill>
                <a:effectLst/>
                <a:latin typeface="Konkret Grotesk Pro" panose="00000500000000000000"/>
                <a:cs typeface="Arial" panose="020B0604020202020204" pitchFamily="34" charset="0"/>
              </a:rPr>
              <a:t>El Espacio Ciudadano de Castilla-La Mancha</a:t>
            </a:r>
          </a:p>
          <a:p>
            <a:pPr lvl="1"/>
            <a:r>
              <a:rPr lang="es-ES" i="1" dirty="0">
                <a:solidFill>
                  <a:srgbClr val="002060"/>
                </a:solidFill>
                <a:latin typeface="Konkret Grotesk Pro" panose="00000500000000000000"/>
                <a:cs typeface="Arial" panose="020B0604020202020204" pitchFamily="34" charset="0"/>
              </a:rPr>
              <a:t>Un espacio digital para cada ciudadano </a:t>
            </a:r>
            <a:endParaRPr lang="es-ES" i="1" dirty="0">
              <a:solidFill>
                <a:srgbClr val="002060"/>
              </a:solidFill>
              <a:effectLst/>
              <a:latin typeface="Konkret Grotesk Pro" panose="0000050000000000000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b="1" i="0" dirty="0">
              <a:solidFill>
                <a:srgbClr val="002060"/>
              </a:solidFill>
              <a:effectLst/>
              <a:latin typeface="Konkret Grotesk Pro" panose="0000050000000000000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b="1" i="0" dirty="0">
                <a:solidFill>
                  <a:srgbClr val="002060"/>
                </a:solidFill>
                <a:effectLst/>
                <a:latin typeface="Konkret Grotesk Pro" panose="00000500000000000000"/>
                <a:cs typeface="Arial" panose="020B0604020202020204" pitchFamily="34" charset="0"/>
              </a:rPr>
              <a:t>Los gemelos digitales</a:t>
            </a:r>
            <a:endParaRPr lang="es-ES" sz="2400" b="1" dirty="0">
              <a:solidFill>
                <a:srgbClr val="002060"/>
              </a:solidFill>
              <a:latin typeface="Konkret Grotesk Pro" panose="00000500000000000000"/>
              <a:cs typeface="Arial" panose="020B0604020202020204" pitchFamily="34" charset="0"/>
            </a:endParaRPr>
          </a:p>
          <a:p>
            <a:pPr lvl="1"/>
            <a:r>
              <a:rPr lang="es-ES" i="1" dirty="0">
                <a:solidFill>
                  <a:srgbClr val="002060"/>
                </a:solidFill>
                <a:latin typeface="Konkret Grotesk Pro" panose="00000500000000000000"/>
                <a:cs typeface="Arial" panose="020B0604020202020204" pitchFamily="34" charset="0"/>
              </a:rPr>
              <a:t>Modelar nuestro mundo físico en uno virtual </a:t>
            </a:r>
          </a:p>
        </p:txBody>
      </p:sp>
      <p:pic>
        <p:nvPicPr>
          <p:cNvPr id="10" name="Imagen 9" descr="Un hombre parado en una montaña&#10;&#10;Descripción generada automáticamente">
            <a:extLst>
              <a:ext uri="{FF2B5EF4-FFF2-40B4-BE49-F238E27FC236}">
                <a16:creationId xmlns:a16="http://schemas.microsoft.com/office/drawing/2014/main" id="{CD9D80E5-E8A8-5A69-7648-63D8267D3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1447800"/>
            <a:ext cx="4847756" cy="323183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03168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35ADB7FE-6363-DCDF-32D0-A7567A4271E8}"/>
              </a:ext>
            </a:extLst>
          </p:cNvPr>
          <p:cNvSpPr/>
          <p:nvPr/>
        </p:nvSpPr>
        <p:spPr>
          <a:xfrm>
            <a:off x="0" y="5505615"/>
            <a:ext cx="12192000" cy="336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principal: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 a nuestro ciudadano para diseñar y ofrecerle los mejores servicios, personalizados y proactivos.</a:t>
            </a:r>
          </a:p>
        </p:txBody>
      </p:sp>
      <p:pic>
        <p:nvPicPr>
          <p:cNvPr id="4" name="Gráfico 3" descr="Grupo de personas contorno">
            <a:extLst>
              <a:ext uri="{FF2B5EF4-FFF2-40B4-BE49-F238E27FC236}">
                <a16:creationId xmlns:a16="http://schemas.microsoft.com/office/drawing/2014/main" id="{842C8381-1880-B2BC-05DC-C8705FCD2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5771" y="3388343"/>
            <a:ext cx="914400" cy="914400"/>
          </a:xfrm>
          <a:prstGeom prst="rect">
            <a:avLst/>
          </a:prstGeom>
        </p:spPr>
      </p:pic>
      <p:sp>
        <p:nvSpPr>
          <p:cNvPr id="6" name="Dodecágono 5">
            <a:extLst>
              <a:ext uri="{FF2B5EF4-FFF2-40B4-BE49-F238E27FC236}">
                <a16:creationId xmlns:a16="http://schemas.microsoft.com/office/drawing/2014/main" id="{3EE464D5-E63E-8E64-2DA9-A90AF428AC58}"/>
              </a:ext>
            </a:extLst>
          </p:cNvPr>
          <p:cNvSpPr/>
          <p:nvPr/>
        </p:nvSpPr>
        <p:spPr>
          <a:xfrm>
            <a:off x="4946845" y="2975869"/>
            <a:ext cx="1672252" cy="1739348"/>
          </a:xfrm>
          <a:prstGeom prst="dodecagon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8BFE779-E279-5EA6-19B3-9B53D4A658B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4265160" y="3845543"/>
            <a:ext cx="681685" cy="0"/>
          </a:xfrm>
          <a:prstGeom prst="line">
            <a:avLst/>
          </a:prstGeom>
          <a:ln w="28575">
            <a:solidFill>
              <a:schemeClr val="tx1"/>
            </a:solidFill>
            <a:headEnd type="diamond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811846E-DBDE-F39B-1143-20D9D52186DA}"/>
              </a:ext>
            </a:extLst>
          </p:cNvPr>
          <p:cNvSpPr/>
          <p:nvPr/>
        </p:nvSpPr>
        <p:spPr>
          <a:xfrm>
            <a:off x="2842088" y="3615429"/>
            <a:ext cx="1423072" cy="46022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Educación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F9A49C7-346F-7910-2A0B-B3CA3B8651FD}"/>
              </a:ext>
            </a:extLst>
          </p:cNvPr>
          <p:cNvCxnSpPr>
            <a:cxnSpLocks/>
            <a:stCxn id="14" idx="3"/>
            <a:endCxn id="6" idx="9"/>
          </p:cNvCxnSpPr>
          <p:nvPr/>
        </p:nvCxnSpPr>
        <p:spPr>
          <a:xfrm>
            <a:off x="4647942" y="2671542"/>
            <a:ext cx="522954" cy="537367"/>
          </a:xfrm>
          <a:prstGeom prst="line">
            <a:avLst/>
          </a:prstGeom>
          <a:ln w="28575">
            <a:solidFill>
              <a:schemeClr val="tx1"/>
            </a:solidFill>
            <a:headEnd type="diamond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BFE2B6C7-0E55-6EA2-2B66-6568FE811B4A}"/>
              </a:ext>
            </a:extLst>
          </p:cNvPr>
          <p:cNvSpPr/>
          <p:nvPr/>
        </p:nvSpPr>
        <p:spPr>
          <a:xfrm>
            <a:off x="7475653" y="3583902"/>
            <a:ext cx="1423072" cy="4602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Social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50A5796D-11FD-BD92-7D34-610668434B35}"/>
              </a:ext>
            </a:extLst>
          </p:cNvPr>
          <p:cNvSpPr/>
          <p:nvPr/>
        </p:nvSpPr>
        <p:spPr>
          <a:xfrm>
            <a:off x="3224870" y="4728654"/>
            <a:ext cx="1423072" cy="4602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Empleo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0C2B0F60-9BFE-F119-8689-41423E454551}"/>
              </a:ext>
            </a:extLst>
          </p:cNvPr>
          <p:cNvSpPr/>
          <p:nvPr/>
        </p:nvSpPr>
        <p:spPr>
          <a:xfrm>
            <a:off x="6764117" y="4728654"/>
            <a:ext cx="1423072" cy="4602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Economía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9A32183E-2EC6-6884-626B-2B514BA30C18}"/>
              </a:ext>
            </a:extLst>
          </p:cNvPr>
          <p:cNvSpPr/>
          <p:nvPr/>
        </p:nvSpPr>
        <p:spPr>
          <a:xfrm>
            <a:off x="6764117" y="2439151"/>
            <a:ext cx="1423072" cy="4602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Salud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56471928-F609-63D0-47CA-582FCC380383}"/>
              </a:ext>
            </a:extLst>
          </p:cNvPr>
          <p:cNvSpPr/>
          <p:nvPr/>
        </p:nvSpPr>
        <p:spPr>
          <a:xfrm>
            <a:off x="3093396" y="2441428"/>
            <a:ext cx="1554546" cy="4602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preferencias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F3BC8202-B06C-5068-D836-7C01FB3B00CF}"/>
              </a:ext>
            </a:extLst>
          </p:cNvPr>
          <p:cNvCxnSpPr>
            <a:cxnSpLocks/>
            <a:stCxn id="11" idx="3"/>
            <a:endCxn id="6" idx="6"/>
          </p:cNvCxnSpPr>
          <p:nvPr/>
        </p:nvCxnSpPr>
        <p:spPr>
          <a:xfrm flipV="1">
            <a:off x="4647942" y="4482177"/>
            <a:ext cx="522954" cy="476591"/>
          </a:xfrm>
          <a:prstGeom prst="line">
            <a:avLst/>
          </a:prstGeom>
          <a:ln w="28575">
            <a:solidFill>
              <a:schemeClr val="tx1"/>
            </a:solidFill>
            <a:headEnd type="diamond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0F18424A-4B54-42DC-A926-E5883CE842FD}"/>
              </a:ext>
            </a:extLst>
          </p:cNvPr>
          <p:cNvCxnSpPr>
            <a:cxnSpLocks/>
            <a:stCxn id="13" idx="1"/>
            <a:endCxn id="6" idx="0"/>
          </p:cNvCxnSpPr>
          <p:nvPr/>
        </p:nvCxnSpPr>
        <p:spPr>
          <a:xfrm flipH="1">
            <a:off x="6395046" y="2669265"/>
            <a:ext cx="369071" cy="539644"/>
          </a:xfrm>
          <a:prstGeom prst="line">
            <a:avLst/>
          </a:prstGeom>
          <a:ln w="28575">
            <a:solidFill>
              <a:schemeClr val="tx1"/>
            </a:solidFill>
            <a:headEnd type="diamond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0A5B574-5254-9A12-ED77-7D10D462039E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6619097" y="3804076"/>
            <a:ext cx="856556" cy="9940"/>
          </a:xfrm>
          <a:prstGeom prst="line">
            <a:avLst/>
          </a:prstGeom>
          <a:ln w="28575">
            <a:solidFill>
              <a:schemeClr val="tx1"/>
            </a:solidFill>
            <a:headEnd type="diamond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251D6820-A86E-3B92-9AAC-76A5B8251BF5}"/>
              </a:ext>
            </a:extLst>
          </p:cNvPr>
          <p:cNvCxnSpPr>
            <a:cxnSpLocks/>
            <a:stCxn id="12" idx="1"/>
            <a:endCxn id="6" idx="3"/>
          </p:cNvCxnSpPr>
          <p:nvPr/>
        </p:nvCxnSpPr>
        <p:spPr>
          <a:xfrm flipH="1" flipV="1">
            <a:off x="6395046" y="4482177"/>
            <a:ext cx="369071" cy="476591"/>
          </a:xfrm>
          <a:prstGeom prst="line">
            <a:avLst/>
          </a:prstGeom>
          <a:ln w="28575">
            <a:solidFill>
              <a:schemeClr val="tx1"/>
            </a:solidFill>
            <a:headEnd type="diamond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ítulo 1">
            <a:extLst>
              <a:ext uri="{FF2B5EF4-FFF2-40B4-BE49-F238E27FC236}">
                <a16:creationId xmlns:a16="http://schemas.microsoft.com/office/drawing/2014/main" id="{A6E879E4-1859-BE10-B2C8-4CCF8957A6A8}"/>
              </a:ext>
            </a:extLst>
          </p:cNvPr>
          <p:cNvSpPr txBox="1">
            <a:spLocks/>
          </p:cNvSpPr>
          <p:nvPr/>
        </p:nvSpPr>
        <p:spPr>
          <a:xfrm>
            <a:off x="-116806" y="677413"/>
            <a:ext cx="12308806" cy="8553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Espacio Ciudadano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64FAABF-BE65-1BE5-9343-7A67CE6D2437}"/>
              </a:ext>
            </a:extLst>
          </p:cNvPr>
          <p:cNvSpPr txBox="1"/>
          <p:nvPr/>
        </p:nvSpPr>
        <p:spPr>
          <a:xfrm>
            <a:off x="0" y="1059883"/>
            <a:ext cx="12192000" cy="1062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Administraciones disponemos de muchos datos de nuestros ciudadanos y debemos de utilizarlos de la mejor manera para ofrecer nuestros servicios de manera óptima.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uso de los datos para ponerlos al servicio del ciudadano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588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B78B9F53-C941-31A6-E6C2-8590674680C9}"/>
              </a:ext>
            </a:extLst>
          </p:cNvPr>
          <p:cNvSpPr txBox="1">
            <a:spLocks/>
          </p:cNvSpPr>
          <p:nvPr/>
        </p:nvSpPr>
        <p:spPr>
          <a:xfrm>
            <a:off x="561561" y="2521059"/>
            <a:ext cx="1176215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pPr algn="l"/>
            <a:r>
              <a:rPr lang="es-ES" sz="2800" dirty="0"/>
              <a:t>Experiencia de IA en Educación:</a:t>
            </a:r>
          </a:p>
          <a:p>
            <a:pPr algn="l"/>
            <a:endParaRPr lang="es-ES" sz="2800" dirty="0"/>
          </a:p>
          <a:p>
            <a:pPr algn="l"/>
            <a:r>
              <a:rPr lang="es-ES" sz="2800" dirty="0"/>
              <a:t>Una herramienta para la recomendación de ciclos formativos de Formación Profesional de Grado Medio</a:t>
            </a:r>
          </a:p>
        </p:txBody>
      </p:sp>
    </p:spTree>
    <p:extLst>
      <p:ext uri="{BB962C8B-B14F-4D97-AF65-F5344CB8AC3E}">
        <p14:creationId xmlns:p14="http://schemas.microsoft.com/office/powerpoint/2010/main" val="2126465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AE2B2E-A437-55EC-BC1B-2DADFDE2DF6F}"/>
              </a:ext>
            </a:extLst>
          </p:cNvPr>
          <p:cNvSpPr txBox="1">
            <a:spLocks/>
          </p:cNvSpPr>
          <p:nvPr/>
        </p:nvSpPr>
        <p:spPr>
          <a:xfrm>
            <a:off x="-116806" y="712249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Herramienta de recomendación de ciclos formativos de Formación Profesional de Grado Medio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BB966E-1296-3347-63C0-4496F5660418}"/>
              </a:ext>
            </a:extLst>
          </p:cNvPr>
          <p:cNvSpPr txBox="1"/>
          <p:nvPr/>
        </p:nvSpPr>
        <p:spPr>
          <a:xfrm>
            <a:off x="254726" y="1400799"/>
            <a:ext cx="5118463" cy="283154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Objetivos educativos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Aumentar el universo </a:t>
            </a:r>
            <a:r>
              <a:rPr lang="es-E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ciclos formativos de grado medio sobre posibles </a:t>
            </a:r>
            <a:r>
              <a:rPr lang="es-E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cursos de interés para el alumnado</a:t>
            </a:r>
          </a:p>
          <a:p>
            <a:endParaRPr lang="es-E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Maximizar el encaje entre </a:t>
            </a:r>
            <a:r>
              <a:rPr lang="es-E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preferencias y admisiones</a:t>
            </a:r>
          </a:p>
          <a:p>
            <a:endParaRPr lang="es-ES" sz="1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Reducir el abandono </a:t>
            </a:r>
            <a:r>
              <a:rPr lang="es-ES" sz="1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mediante una mejor orientación del alumno comprendiendo su perfil y entendiendo los perfiles que suelen tener una mayor adherencia, continuidad o éxito en los diferentes grados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F9E8E94-31F8-D456-8641-A318233E9F24}"/>
              </a:ext>
            </a:extLst>
          </p:cNvPr>
          <p:cNvSpPr txBox="1"/>
          <p:nvPr/>
        </p:nvSpPr>
        <p:spPr>
          <a:xfrm>
            <a:off x="6039394" y="1992983"/>
            <a:ext cx="5836920" cy="39087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Objetivos del proyecto</a:t>
            </a: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 Analizar y evaluar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las principales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bases de datos de educación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así como el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acceso a ciclos de FP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Identificar posibles sesgos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en estas bases de datos en cuanto a resultados académicos, acceso a diferentes ciclos formativos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• Detectar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posibles categorías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 alumnos en función de sus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estudios previos a la FP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Desarrollar modelos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que proporcionen al orientador una recomendación de ciclos formativos de formación profesional adecuada al alumnado de 4º de la ESO</a:t>
            </a:r>
          </a:p>
          <a:p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Apoyar en la labor orientación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, facilitando el acceso a información sobre ciclos formativos y centros más relevantes para el alumnado y expandiendo el universo de ciclos formativos</a:t>
            </a:r>
          </a:p>
        </p:txBody>
      </p:sp>
    </p:spTree>
    <p:extLst>
      <p:ext uri="{BB962C8B-B14F-4D97-AF65-F5344CB8AC3E}">
        <p14:creationId xmlns:p14="http://schemas.microsoft.com/office/powerpoint/2010/main" val="600558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8AB0013-B5F7-46D3-E016-B459FDE2BA67}"/>
              </a:ext>
            </a:extLst>
          </p:cNvPr>
          <p:cNvSpPr/>
          <p:nvPr/>
        </p:nvSpPr>
        <p:spPr>
          <a:xfrm>
            <a:off x="1933303" y="3429000"/>
            <a:ext cx="4824547" cy="164055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S" dirty="0"/>
              <a:t>Proporcionar al alumno una orientación de las posibles formaciones profesionales a su alcance, facilitando y acelerando la búsqueda y decisión de futuro académico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FC5F0D8-90A9-6484-07BB-6EFABC8FFD7C}"/>
              </a:ext>
            </a:extLst>
          </p:cNvPr>
          <p:cNvSpPr/>
          <p:nvPr/>
        </p:nvSpPr>
        <p:spPr>
          <a:xfrm>
            <a:off x="1933304" y="1575918"/>
            <a:ext cx="4824546" cy="14941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S" dirty="0"/>
              <a:t>Conocer, por parte de la consejería, los orientadores y los docentes, las características de los distintos perfiles de los alumnos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AE2B2E-A437-55EC-BC1B-2DADFDE2DF6F}"/>
              </a:ext>
            </a:extLst>
          </p:cNvPr>
          <p:cNvSpPr txBox="1">
            <a:spLocks/>
          </p:cNvSpPr>
          <p:nvPr/>
        </p:nvSpPr>
        <p:spPr>
          <a:xfrm>
            <a:off x="-116806" y="712249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Herramienta de recomendación de ciclos formativos de Formación Profesional de Grado Medio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06D5B66-0D03-63CA-7608-04B68E0651B1}"/>
              </a:ext>
            </a:extLst>
          </p:cNvPr>
          <p:cNvSpPr/>
          <p:nvPr/>
        </p:nvSpPr>
        <p:spPr>
          <a:xfrm>
            <a:off x="278675" y="1891938"/>
            <a:ext cx="1820091" cy="8621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Caso de Uso 1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Segmentación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de alumnos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71AC9B2-F2A5-BB06-DA14-2FABD054322B}"/>
              </a:ext>
            </a:extLst>
          </p:cNvPr>
          <p:cNvSpPr/>
          <p:nvPr/>
        </p:nvSpPr>
        <p:spPr>
          <a:xfrm>
            <a:off x="278674" y="3727428"/>
            <a:ext cx="1820091" cy="8621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Caso de Uso 2</a:t>
            </a: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Recomendador</a:t>
            </a:r>
            <a:r>
              <a:rPr lang="es-ES" dirty="0">
                <a:solidFill>
                  <a:schemeClr val="tx1"/>
                </a:solidFill>
              </a:rPr>
              <a:t> de FP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264FD33-D926-21A1-8F33-9CA8548F0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073" y="1467216"/>
            <a:ext cx="4711033" cy="4241752"/>
          </a:xfrm>
          <a:prstGeom prst="rect">
            <a:avLst/>
          </a:prstGeom>
          <a:ln>
            <a:solidFill>
              <a:srgbClr val="000053"/>
            </a:solidFill>
          </a:ln>
        </p:spPr>
      </p:pic>
    </p:spTree>
    <p:extLst>
      <p:ext uri="{BB962C8B-B14F-4D97-AF65-F5344CB8AC3E}">
        <p14:creationId xmlns:p14="http://schemas.microsoft.com/office/powerpoint/2010/main" val="95270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C8AB0013-B5F7-46D3-E016-B459FDE2BA67}"/>
              </a:ext>
            </a:extLst>
          </p:cNvPr>
          <p:cNvSpPr/>
          <p:nvPr/>
        </p:nvSpPr>
        <p:spPr>
          <a:xfrm>
            <a:off x="1933303" y="3429000"/>
            <a:ext cx="4824547" cy="164055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S" dirty="0"/>
              <a:t>Proporcionar al alumno una orientación de las posibles formaciones profesionales a su alcance, facilitando y acelerando la búsqueda y decisión de futuro académico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1FC5F0D8-90A9-6484-07BB-6EFABC8FFD7C}"/>
              </a:ext>
            </a:extLst>
          </p:cNvPr>
          <p:cNvSpPr/>
          <p:nvPr/>
        </p:nvSpPr>
        <p:spPr>
          <a:xfrm>
            <a:off x="1933304" y="1575918"/>
            <a:ext cx="4824546" cy="149418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s-ES" dirty="0"/>
              <a:t>Conocer, por parte de la consejería, los orientadores y los docentes, las características de los distintos perfiles de los alumnos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AE2B2E-A437-55EC-BC1B-2DADFDE2DF6F}"/>
              </a:ext>
            </a:extLst>
          </p:cNvPr>
          <p:cNvSpPr txBox="1">
            <a:spLocks/>
          </p:cNvSpPr>
          <p:nvPr/>
        </p:nvSpPr>
        <p:spPr>
          <a:xfrm>
            <a:off x="-116806" y="712249"/>
            <a:ext cx="123088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  <a:latin typeface="Arial Narrow"/>
              </a:defRPr>
            </a:lvl1pPr>
          </a:lstStyle>
          <a:p>
            <a:r>
              <a:rPr lang="es-ES" dirty="0"/>
              <a:t>Herramienta de recomendación de ciclos formativos de Formación Profesional de Grado Medio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06D5B66-0D03-63CA-7608-04B68E0651B1}"/>
              </a:ext>
            </a:extLst>
          </p:cNvPr>
          <p:cNvSpPr/>
          <p:nvPr/>
        </p:nvSpPr>
        <p:spPr>
          <a:xfrm>
            <a:off x="278675" y="1891938"/>
            <a:ext cx="1820091" cy="8621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Caso de Uso 1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Segmentación</a:t>
            </a:r>
          </a:p>
          <a:p>
            <a:pPr algn="ctr"/>
            <a:r>
              <a:rPr lang="es-ES" dirty="0">
                <a:solidFill>
                  <a:schemeClr val="tx1"/>
                </a:solidFill>
              </a:rPr>
              <a:t>de alumnos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71AC9B2-F2A5-BB06-DA14-2FABD054322B}"/>
              </a:ext>
            </a:extLst>
          </p:cNvPr>
          <p:cNvSpPr/>
          <p:nvPr/>
        </p:nvSpPr>
        <p:spPr>
          <a:xfrm>
            <a:off x="278674" y="3727428"/>
            <a:ext cx="1820091" cy="86214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Caso de Uso 2</a:t>
            </a:r>
          </a:p>
          <a:p>
            <a:pPr algn="ctr"/>
            <a:r>
              <a:rPr lang="es-ES" dirty="0" err="1">
                <a:solidFill>
                  <a:schemeClr val="tx1"/>
                </a:solidFill>
              </a:rPr>
              <a:t>Recomendador</a:t>
            </a:r>
            <a:r>
              <a:rPr lang="es-ES" dirty="0">
                <a:solidFill>
                  <a:schemeClr val="tx1"/>
                </a:solidFill>
              </a:rPr>
              <a:t> de FP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A602C3-90FC-E0B1-923B-72D79F68F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42" y="1650922"/>
            <a:ext cx="4566483" cy="355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216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00B270C0C6E6146BD1A7EC8012A36EC" ma:contentTypeVersion="14" ma:contentTypeDescription="Crear nuevo documento." ma:contentTypeScope="" ma:versionID="a2b1888080836516b9388ab6cf1de12e">
  <xsd:schema xmlns:xsd="http://www.w3.org/2001/XMLSchema" xmlns:xs="http://www.w3.org/2001/XMLSchema" xmlns:p="http://schemas.microsoft.com/office/2006/metadata/properties" xmlns:ns2="8de06d1c-0d13-4f06-a2ed-bd6da4fe88b0" xmlns:ns3="3b296ffa-282e-4182-80ab-2446b725c148" targetNamespace="http://schemas.microsoft.com/office/2006/metadata/properties" ma:root="true" ma:fieldsID="5bd8c2c5069cd6e71faa0ee276aba627" ns2:_="" ns3:_="">
    <xsd:import namespace="8de06d1c-0d13-4f06-a2ed-bd6da4fe88b0"/>
    <xsd:import namespace="3b296ffa-282e-4182-80ab-2446b725c1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e06d1c-0d13-4f06-a2ed-bd6da4fe8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Etiquetas de imagen" ma:readOnly="false" ma:fieldId="{5cf76f15-5ced-4ddc-b409-7134ff3c332f}" ma:taxonomyMulti="true" ma:sspId="709aa915-dd52-4b6d-903e-32ce8862fb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96ffa-282e-4182-80ab-2446b725c14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e06d1c-0d13-4f06-a2ed-bd6da4fe88b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7C9688-AE9D-4CFB-9641-EE634A1A3070}"/>
</file>

<file path=customXml/itemProps2.xml><?xml version="1.0" encoding="utf-8"?>
<ds:datastoreItem xmlns:ds="http://schemas.openxmlformats.org/officeDocument/2006/customXml" ds:itemID="{48982CE1-5E67-41D0-A264-A1BB27004BE5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b296ffa-282e-4182-80ab-2446b725c148"/>
    <ds:schemaRef ds:uri="8de06d1c-0d13-4f06-a2ed-bd6da4fe88b0"/>
  </ds:schemaRefs>
</ds:datastoreItem>
</file>

<file path=customXml/itemProps3.xml><?xml version="1.0" encoding="utf-8"?>
<ds:datastoreItem xmlns:ds="http://schemas.openxmlformats.org/officeDocument/2006/customXml" ds:itemID="{B82B3F42-8DEA-4BF5-A67B-9C449502B6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964</Words>
  <Application>Microsoft Office PowerPoint</Application>
  <PresentationFormat>Panorámica</PresentationFormat>
  <Paragraphs>156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Konkret Grotesk Pro</vt:lpstr>
      <vt:lpstr>Wingdings</vt:lpstr>
      <vt:lpstr>Tema de Office</vt:lpstr>
      <vt:lpstr>Presentación de PowerPoint</vt:lpstr>
      <vt:lpstr>Mesa redonda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Arquero</dc:creator>
  <cp:lastModifiedBy>Diana López Gómez</cp:lastModifiedBy>
  <cp:revision>7</cp:revision>
  <dcterms:created xsi:type="dcterms:W3CDTF">2023-02-16T13:41:23Z</dcterms:created>
  <dcterms:modified xsi:type="dcterms:W3CDTF">2024-03-14T08:39:05Z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0x010100000B270C0C6E6146BD1A7EC8012A36EC</vt:lpwstr>
  </property>
  <property fmtid="{D5CDD505-2E9C-101B-9397-08002B2CF9AE}" pid="3" name="MediaServiceImageTags">
    <vt:lpwstr/>
  </property>
</Properties>
</file>