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0" r:id="rId3"/>
    <p:sldId id="332" r:id="rId4"/>
    <p:sldId id="274" r:id="rId5"/>
    <p:sldId id="324" r:id="rId6"/>
    <p:sldId id="301" r:id="rId7"/>
    <p:sldId id="303" r:id="rId8"/>
    <p:sldId id="334" r:id="rId9"/>
    <p:sldId id="306" r:id="rId10"/>
    <p:sldId id="341" r:id="rId11"/>
    <p:sldId id="336" r:id="rId12"/>
    <p:sldId id="338" r:id="rId13"/>
    <p:sldId id="335" r:id="rId14"/>
    <p:sldId id="310" r:id="rId15"/>
    <p:sldId id="314" r:id="rId16"/>
    <p:sldId id="318" r:id="rId17"/>
    <p:sldId id="317" r:id="rId18"/>
    <p:sldId id="287" r:id="rId19"/>
    <p:sldId id="290" r:id="rId20"/>
    <p:sldId id="321" r:id="rId21"/>
    <p:sldId id="322" r:id="rId22"/>
    <p:sldId id="292" r:id="rId23"/>
    <p:sldId id="288" r:id="rId2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C79"/>
    <a:srgbClr val="CCFF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BF626101-9C3B-4166-9F6A-15AFFA0FC097}" type="datetimeFigureOut">
              <a:rPr lang="es-ES" smtClean="0"/>
              <a:t>06/10/2025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421886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BF626101-9C3B-4166-9F6A-15AFFA0FC097}" type="datetimeFigureOut">
              <a:rPr lang="es-ES" smtClean="0"/>
              <a:t>06/10/2025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350446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BF626101-9C3B-4166-9F6A-15AFFA0FC097}" type="datetimeFigureOut">
              <a:rPr lang="es-ES" smtClean="0"/>
              <a:t>06/10/2025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3773184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BF626101-9C3B-4166-9F6A-15AFFA0FC097}" type="datetimeFigureOut">
              <a:rPr lang="es-ES" smtClean="0"/>
              <a:t>06/10/2025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4198698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BF626101-9C3B-4166-9F6A-15AFFA0FC097}" type="datetimeFigureOut">
              <a:rPr lang="es-ES" smtClean="0"/>
              <a:t>06/10/2025</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3680433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BF626101-9C3B-4166-9F6A-15AFFA0FC097}" type="datetimeFigureOut">
              <a:rPr lang="es-ES" smtClean="0"/>
              <a:t>06/10/2025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2652870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BF626101-9C3B-4166-9F6A-15AFFA0FC097}" type="datetimeFigureOut">
              <a:rPr lang="es-ES" smtClean="0"/>
              <a:t>06/10/2025</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398019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BF626101-9C3B-4166-9F6A-15AFFA0FC097}" type="datetimeFigureOut">
              <a:rPr lang="es-ES" smtClean="0"/>
              <a:t>06/10/2025</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1346510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F626101-9C3B-4166-9F6A-15AFFA0FC097}" type="datetimeFigureOut">
              <a:rPr lang="es-ES" smtClean="0"/>
              <a:t>06/10/2025</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394461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BF626101-9C3B-4166-9F6A-15AFFA0FC097}" type="datetimeFigureOut">
              <a:rPr lang="es-ES" smtClean="0"/>
              <a:t>06/10/2025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423138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BF626101-9C3B-4166-9F6A-15AFFA0FC097}" type="datetimeFigureOut">
              <a:rPr lang="es-ES" smtClean="0"/>
              <a:t>06/10/2025</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D239D16-3486-4610-A154-5B2FE5658087}" type="slidenum">
              <a:rPr lang="es-ES" smtClean="0"/>
              <a:t>‹Nº›</a:t>
            </a:fld>
            <a:endParaRPr lang="es-ES"/>
          </a:p>
        </p:txBody>
      </p:sp>
    </p:spTree>
    <p:extLst>
      <p:ext uri="{BB962C8B-B14F-4D97-AF65-F5344CB8AC3E}">
        <p14:creationId xmlns:p14="http://schemas.microsoft.com/office/powerpoint/2010/main" val="2812648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626101-9C3B-4166-9F6A-15AFFA0FC097}" type="datetimeFigureOut">
              <a:rPr lang="es-ES" smtClean="0"/>
              <a:t>06/10/2025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39D16-3486-4610-A154-5B2FE5658087}" type="slidenum">
              <a:rPr lang="es-ES" smtClean="0"/>
              <a:t>‹Nº›</a:t>
            </a:fld>
            <a:endParaRPr lang="es-ES"/>
          </a:p>
        </p:txBody>
      </p:sp>
    </p:spTree>
    <p:extLst>
      <p:ext uri="{BB962C8B-B14F-4D97-AF65-F5344CB8AC3E}">
        <p14:creationId xmlns:p14="http://schemas.microsoft.com/office/powerpoint/2010/main" val="2604750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https://www.educa.jccm.es/es/sistema-educativo/idiomas-programas-europeos/auxiliares-conversacion/programa-auxiliares-conversacion-extranjeros-espana-2023-20/recursos-educativos-auxiliares-conversacion" TargetMode="Externa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mailto:auxiliaresdeconversacionclm@jccm.es" TargetMode="Externa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image" Target="../media/image7.jpg"/><Relationship Id="rId5" Type="http://schemas.openxmlformats.org/officeDocument/2006/relationships/image" Target="../media/image1.pn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hyperlink" Target="https://www.educa.jccm.es/es/sistema-educativo/idiomas-programas-europeos/auxiliares-conversacion" TargetMode="External"/><Relationship Id="rId2" Type="http://schemas.openxmlformats.org/officeDocument/2006/relationships/hyperlink" Target="mailto:auxiliaresdeconversacionclm@jccm.es"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cervantes.es/" TargetMode="External"/><Relationship Id="rId5" Type="http://schemas.openxmlformats.org/officeDocument/2006/relationships/hyperlink" Target="https://www.educacionyfp.gob.es/gl/mc/redele/portada.html" TargetMode="External"/><Relationship Id="rId4" Type="http://schemas.openxmlformats.org/officeDocument/2006/relationships/hyperlink" Target="https://intef.es/recursos-educativo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mailto:auxiliaresdeconversacionclm@jccm.es"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mailto:renuncias.auxminis@educacion.gob.es" TargetMode="External"/><Relationship Id="rId5" Type="http://schemas.openxmlformats.org/officeDocument/2006/relationships/hyperlink" Target="mailto:auxiliares.conv@educacion.gob.es" TargetMode="External"/><Relationship Id="rId4" Type="http://schemas.openxmlformats.org/officeDocument/2006/relationships/hyperlink" Target="https://aee.educacionfpydeportes.gob.es/oportunidades/todas/auxiliares-conversacion/extranjeros.html"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mailto:Urue&#241;a-susana.uruena@jccm.es" TargetMode="External"/><Relationship Id="rId5" Type="http://schemas.openxmlformats.org/officeDocument/2006/relationships/hyperlink" Target="mailto:tpeinado@jccm.es" TargetMode="External"/><Relationship Id="rId4" Type="http://schemas.openxmlformats.org/officeDocument/2006/relationships/hyperlink" Target="mailto:auxiliaresdeconversacion@jccm.es"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hyperlink" Target="mailto:tatiana.ruiz@jccm.es" TargetMode="External"/><Relationship Id="rId4" Type="http://schemas.openxmlformats.org/officeDocument/2006/relationships/hyperlink" Target="mailto:maite.jimenez@jccm.e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mptfp.gob.es/portal/delegaciones_gobierno/extranjeria/extranjeria_ddgg.html" TargetMode="External"/><Relationship Id="rId5" Type="http://schemas.openxmlformats.org/officeDocument/2006/relationships/hyperlink" Target="http://www.educacionyfp.gob.es/contenidos/ba/actividad-internacional" TargetMode="External"/><Relationship Id="rId4" Type="http://schemas.openxmlformats.org/officeDocument/2006/relationships/hyperlink" Target="mailto:auxiliares.conv@educacion.gob.e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auxiliaresdeconversacionclm@jccm.e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uxiliaresdeconversacionclm@jccm.e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uxiliaresdeconversacionclm@jccm.es"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uxiliaresdeconversacionclm@jccm.es" TargetMode="Externa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uxiliaresdeconversacionclm@jccm.e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auxiliaresdeconversacionclm@jccm.e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0" y="1582615"/>
            <a:ext cx="10463351" cy="4829907"/>
          </a:xfrm>
          <a:solidFill>
            <a:schemeClr val="accent1">
              <a:lumMod val="20000"/>
              <a:lumOff val="80000"/>
            </a:schemeClr>
          </a:solidFill>
          <a:ln w="28575"/>
        </p:spPr>
        <p:style>
          <a:lnRef idx="2">
            <a:schemeClr val="accent4"/>
          </a:lnRef>
          <a:fillRef idx="1">
            <a:schemeClr val="lt1"/>
          </a:fillRef>
          <a:effectRef idx="0">
            <a:schemeClr val="accent4"/>
          </a:effectRef>
          <a:fontRef idx="minor">
            <a:schemeClr val="dk1"/>
          </a:fontRef>
        </p:style>
        <p:txBody>
          <a:bodyPr>
            <a:normAutofit/>
          </a:bodyPr>
          <a:lstStyle/>
          <a:p>
            <a:pPr marL="0" indent="0" algn="ctr">
              <a:buNone/>
            </a:pPr>
            <a:endParaRPr lang="es-ES" altLang="es-ES" b="1" dirty="0"/>
          </a:p>
          <a:p>
            <a:pPr marL="0" indent="0" algn="ctr">
              <a:buNone/>
            </a:pPr>
            <a:r>
              <a:rPr lang="es-ES" altLang="es-ES" sz="5400" b="1" dirty="0">
                <a:solidFill>
                  <a:schemeClr val="tx1"/>
                </a:solidFill>
                <a:effectLst>
                  <a:glow rad="101600">
                    <a:schemeClr val="accent5">
                      <a:satMod val="175000"/>
                      <a:alpha val="40000"/>
                    </a:schemeClr>
                  </a:glow>
                </a:effectLst>
              </a:rPr>
              <a:t>Programa de Auxiliares de Conversación</a:t>
            </a:r>
            <a:br>
              <a:rPr lang="es-ES" altLang="es-ES" sz="5400" b="1" dirty="0">
                <a:solidFill>
                  <a:schemeClr val="tx1"/>
                </a:solidFill>
                <a:effectLst>
                  <a:glow rad="101600">
                    <a:schemeClr val="accent5">
                      <a:satMod val="175000"/>
                      <a:alpha val="40000"/>
                    </a:schemeClr>
                  </a:glow>
                </a:effectLst>
              </a:rPr>
            </a:br>
            <a:r>
              <a:rPr lang="es-ES" altLang="es-ES" sz="3200" b="1" dirty="0">
                <a:solidFill>
                  <a:schemeClr val="tx1"/>
                </a:solidFill>
                <a:effectLst>
                  <a:glow rad="101600">
                    <a:schemeClr val="accent5">
                      <a:satMod val="175000"/>
                      <a:alpha val="40000"/>
                    </a:schemeClr>
                  </a:glow>
                </a:effectLst>
              </a:rPr>
              <a:t>Consejería de Educación, Cultura y Deportes de Castilla-La Mancha.</a:t>
            </a:r>
          </a:p>
          <a:p>
            <a:pPr marL="0" indent="0" algn="ctr">
              <a:buNone/>
            </a:pPr>
            <a:r>
              <a:rPr lang="es-ES" altLang="es-ES" sz="3600" b="1" dirty="0">
                <a:solidFill>
                  <a:schemeClr val="tx1"/>
                </a:solidFill>
                <a:effectLst>
                  <a:glow rad="101600">
                    <a:schemeClr val="accent5">
                      <a:satMod val="175000"/>
                      <a:alpha val="40000"/>
                    </a:schemeClr>
                  </a:glow>
                </a:effectLst>
              </a:rPr>
              <a:t>Curso 2025-2026</a:t>
            </a:r>
          </a:p>
          <a:p>
            <a:pPr marL="0" indent="0">
              <a:lnSpc>
                <a:spcPct val="80000"/>
              </a:lnSpc>
              <a:buNone/>
              <a:defRPr/>
            </a:pPr>
            <a:endParaRPr lang="es-ES" altLang="es-ES" sz="3200" dirty="0">
              <a:solidFill>
                <a:srgbClr val="FFFFCC"/>
              </a:solidFill>
            </a:endParaRPr>
          </a:p>
          <a:p>
            <a:pPr marL="0" indent="0" algn="ctr">
              <a:buNone/>
            </a:pPr>
            <a:endParaRPr lang="es-ES" sz="2000" dirty="0">
              <a:ln>
                <a:solidFill>
                  <a:srgbClr val="CCFFFF"/>
                </a:solidFill>
              </a:ln>
              <a:solidFill>
                <a:srgbClr val="FFFFCC"/>
              </a:solidFill>
            </a:endParaRPr>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1007065" y="377577"/>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2" name="1 Rectángulo"/>
          <p:cNvSpPr/>
          <p:nvPr/>
        </p:nvSpPr>
        <p:spPr>
          <a:xfrm>
            <a:off x="3563815" y="2967335"/>
            <a:ext cx="5040923" cy="52322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2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p>
        </p:txBody>
      </p:sp>
    </p:spTree>
    <p:extLst>
      <p:ext uri="{BB962C8B-B14F-4D97-AF65-F5344CB8AC3E}">
        <p14:creationId xmlns:p14="http://schemas.microsoft.com/office/powerpoint/2010/main" val="2429185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5919F-CA73-F320-F242-3F0D7998515E}"/>
            </a:ext>
          </a:extLst>
        </p:cNvPr>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DC865682-7575-E97B-0F68-C67CF4A8D01C}"/>
              </a:ext>
            </a:extLst>
          </p:cNvPr>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altLang="es-ES" b="1" dirty="0">
              <a:solidFill>
                <a:srgbClr val="0A0AFF"/>
              </a:solidFill>
              <a:cs typeface="Segoe UI"/>
            </a:endParaRPr>
          </a:p>
          <a:p>
            <a:pPr marL="0" indent="0" algn="ctr">
              <a:buNone/>
            </a:pPr>
            <a:r>
              <a:rPr lang="es-ES" altLang="es-ES" b="1" dirty="0">
                <a:solidFill>
                  <a:srgbClr val="0A0AFF"/>
                </a:solidFill>
                <a:cs typeface="Segoe UI"/>
              </a:rPr>
              <a:t>CERTIFICACIÓN DEL TUTOR/A</a:t>
            </a:r>
          </a:p>
          <a:p>
            <a:pPr marL="0" indent="0" algn="ctr">
              <a:buNone/>
            </a:pPr>
            <a:endParaRPr lang="es-ES" sz="1800" dirty="0"/>
          </a:p>
          <a:p>
            <a:pPr marL="0" indent="0">
              <a:buNone/>
            </a:pPr>
            <a:r>
              <a:rPr lang="es-ES" sz="1800" dirty="0"/>
              <a:t>La certificación se realizará en los siguientes términos: </a:t>
            </a:r>
          </a:p>
          <a:p>
            <a:r>
              <a:rPr lang="es-ES" sz="1800" dirty="0"/>
              <a:t>Profesorado tutor/a: 2 créditos de formación por curso completo. Se certificará con la figura de asistente. </a:t>
            </a:r>
          </a:p>
          <a:p>
            <a:r>
              <a:rPr lang="es-ES" sz="1800" dirty="0"/>
              <a:t>Cuando el tutor/a no complete su función durante todo el periodo, los créditos reconocidos serán de 0.5 créditos por cada 60 días. </a:t>
            </a:r>
          </a:p>
          <a:p>
            <a:pPr marL="0" indent="0">
              <a:buNone/>
            </a:pPr>
            <a:endParaRPr lang="es-ES" altLang="es-ES" sz="2400" b="1" dirty="0">
              <a:solidFill>
                <a:schemeClr val="accent1">
                  <a:lumMod val="75000"/>
                </a:schemeClr>
              </a:solidFill>
            </a:endParaRPr>
          </a:p>
        </p:txBody>
      </p:sp>
      <p:pic>
        <p:nvPicPr>
          <p:cNvPr id="10" name="Imagen 7">
            <a:extLst>
              <a:ext uri="{FF2B5EF4-FFF2-40B4-BE49-F238E27FC236}">
                <a16:creationId xmlns:a16="http://schemas.microsoft.com/office/drawing/2014/main" id="{8E7A1B80-4125-BECC-B9DF-AAA5F5A268A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a:extLst>
              <a:ext uri="{FF2B5EF4-FFF2-40B4-BE49-F238E27FC236}">
                <a16:creationId xmlns:a16="http://schemas.microsoft.com/office/drawing/2014/main" id="{26FCC0F5-A513-4B31-CA80-43B1D23CAE13}"/>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spTree>
    <p:extLst>
      <p:ext uri="{BB962C8B-B14F-4D97-AF65-F5344CB8AC3E}">
        <p14:creationId xmlns:p14="http://schemas.microsoft.com/office/powerpoint/2010/main" val="181415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783500" y="1626954"/>
            <a:ext cx="10714873" cy="4526992"/>
          </a:xfrm>
          <a:solidFill>
            <a:schemeClr val="accent1">
              <a:lumMod val="20000"/>
              <a:lumOff val="80000"/>
            </a:schemeClr>
          </a:solidFill>
          <a:ln w="28575">
            <a:solidFill>
              <a:schemeClr val="accent4">
                <a:lumMod val="60000"/>
                <a:lumOff val="40000"/>
              </a:schemeClr>
            </a:solidFill>
          </a:ln>
        </p:spPr>
        <p:txBody>
          <a:bodyPr>
            <a:normAutofit fontScale="55000" lnSpcReduction="20000"/>
          </a:bodyPr>
          <a:lstStyle/>
          <a:p>
            <a:pPr marL="0" indent="0" algn="ctr">
              <a:buNone/>
            </a:pPr>
            <a:endParaRPr lang="es-ES" altLang="es-ES" sz="1800" b="1" dirty="0">
              <a:solidFill>
                <a:srgbClr val="0A0AFF"/>
              </a:solidFill>
              <a:cs typeface="Segoe UI"/>
            </a:endParaRPr>
          </a:p>
          <a:p>
            <a:pPr marL="0" indent="0" algn="ctr">
              <a:buNone/>
            </a:pPr>
            <a:r>
              <a:rPr lang="es-ES" altLang="es-ES" sz="5900" b="1" dirty="0">
                <a:solidFill>
                  <a:srgbClr val="0A0AFF"/>
                </a:solidFill>
                <a:cs typeface="Segoe UI"/>
              </a:rPr>
              <a:t>7. FUNCIONES DEL PERSONAL AUXILIAR DE CONVERSACIÓN</a:t>
            </a:r>
          </a:p>
          <a:p>
            <a:endParaRPr lang="es-ES" dirty="0"/>
          </a:p>
          <a:p>
            <a:pPr marL="0" indent="0">
              <a:buNone/>
            </a:pPr>
            <a:r>
              <a:rPr lang="es-ES" dirty="0"/>
              <a:t>a. La persona auxiliar ejercerá sus funciones como ayudante de prácticas de conversación bajo la supervisión de un tutor o tutora docente.</a:t>
            </a:r>
          </a:p>
          <a:p>
            <a:pPr marL="0" indent="0">
              <a:buNone/>
            </a:pPr>
            <a:r>
              <a:rPr lang="es-ES" dirty="0"/>
              <a:t>b. Las funciones específicas irán fundamentalmente encaminadas a reforzar las destrezas orales del alumnado, la difusión y el conocimiento de la cultura propia de la lengua de estudio y otras tareas afines.</a:t>
            </a:r>
          </a:p>
          <a:p>
            <a:pPr marL="0" indent="0">
              <a:buNone/>
            </a:pPr>
            <a:r>
              <a:rPr lang="es-ES" dirty="0"/>
              <a:t>c. Coordinarse con el profesorado del centro para organizar las sesiones de acuerdo con los contenidos que se estén trabajando en el aula.</a:t>
            </a:r>
          </a:p>
          <a:p>
            <a:pPr marL="0" indent="0">
              <a:buNone/>
            </a:pPr>
            <a:r>
              <a:rPr lang="es-ES" dirty="0"/>
              <a:t>d. Las actividades y tareas tienen que ser dinámicas, participativas, motivadoras, comunicativas y relevantes con la temática que estén trabajando en el centro.</a:t>
            </a:r>
          </a:p>
          <a:p>
            <a:pPr marL="0" indent="0">
              <a:buNone/>
            </a:pPr>
            <a:r>
              <a:rPr lang="es-ES" dirty="0"/>
              <a:t>e. Las sesiones deberán estar adaptadas al nivel del alumnado, a la situación del entorno y a la actividad diaria del centro.</a:t>
            </a:r>
          </a:p>
          <a:p>
            <a:pPr marL="0" indent="0">
              <a:buNone/>
            </a:pPr>
            <a:r>
              <a:rPr lang="es-ES" dirty="0"/>
              <a:t>f. El diseño, organización y desarrollo de la sesión dependen del personal auxiliar. Es fundamental que utilice recursos y herramientas actualizados, así como metodología de gamificación, aprendizaje basado en proyectos sobre cultura y lengua, etc.</a:t>
            </a:r>
          </a:p>
          <a:p>
            <a:pPr marL="0" indent="0">
              <a:buNone/>
            </a:pPr>
            <a:r>
              <a:rPr lang="es-ES" dirty="0"/>
              <a:t>g. Con carácter voluntario, podrá participar en la realización de actividades extraescolares de diferente índole: culturales, deportivas, etc. Teniendo en cuenta que éstas pueden resultar formativas y favorables para su integración lingüística y cultural, es altamente recomendable su presencia activa en las mismas, siempre y cuando se trate de visitas de un día y su función sea la de acompañamiento al personal docente.</a:t>
            </a:r>
            <a:r>
              <a:rPr lang="es-ES" sz="3400" dirty="0"/>
              <a:t> </a:t>
            </a:r>
            <a:endParaRPr lang="es-ES" altLang="es-ES" sz="3400" b="1" dirty="0">
              <a:solidFill>
                <a:schemeClr val="accent1">
                  <a:lumMod val="75000"/>
                </a:schemeClr>
              </a:solidFill>
            </a:endParaRPr>
          </a:p>
        </p:txBody>
      </p:sp>
      <p:pic>
        <p:nvPicPr>
          <p:cNvPr id="10" name="Imagen 7"/>
          <p:cNvPicPr/>
          <p:nvPr/>
        </p:nvPicPr>
        <p:blipFill>
          <a:blip r:embed="rId2"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3"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spTree>
    <p:extLst>
      <p:ext uri="{BB962C8B-B14F-4D97-AF65-F5344CB8AC3E}">
        <p14:creationId xmlns:p14="http://schemas.microsoft.com/office/powerpoint/2010/main" val="1747245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783500" y="1626954"/>
            <a:ext cx="10714873" cy="4526992"/>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altLang="es-ES" sz="1800" b="1" dirty="0">
              <a:solidFill>
                <a:srgbClr val="0A0AFF"/>
              </a:solidFill>
              <a:cs typeface="Segoe UI"/>
            </a:endParaRPr>
          </a:p>
          <a:p>
            <a:pPr marL="0" indent="0" algn="ctr">
              <a:buNone/>
            </a:pPr>
            <a:endParaRPr lang="es-ES" altLang="es-ES" b="1" dirty="0">
              <a:solidFill>
                <a:srgbClr val="0A0AFF"/>
              </a:solidFill>
              <a:cs typeface="Segoe UI"/>
            </a:endParaRPr>
          </a:p>
          <a:p>
            <a:endParaRPr lang="es-ES" altLang="es-ES" sz="2400" b="1" dirty="0">
              <a:solidFill>
                <a:schemeClr val="accent1">
                  <a:lumMod val="75000"/>
                </a:schemeClr>
              </a:solidFill>
            </a:endParaRPr>
          </a:p>
        </p:txBody>
      </p:sp>
      <p:pic>
        <p:nvPicPr>
          <p:cNvPr id="10" name="Imagen 7"/>
          <p:cNvPicPr/>
          <p:nvPr/>
        </p:nvPicPr>
        <p:blipFill>
          <a:blip r:embed="rId2"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3"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pic>
        <p:nvPicPr>
          <p:cNvPr id="6" name="Picture 4" descr="Vectores &amp; Gráficos de trabajo en equipo para descargar">
            <a:extLst>
              <a:ext uri="{FF2B5EF4-FFF2-40B4-BE49-F238E27FC236}">
                <a16:creationId xmlns:a16="http://schemas.microsoft.com/office/drawing/2014/main" id="{0E312788-7AB7-4FCC-AD53-FBDB539D5F5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54185" y="2726971"/>
            <a:ext cx="2581891" cy="183299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a 1">
            <a:extLst>
              <a:ext uri="{FF2B5EF4-FFF2-40B4-BE49-F238E27FC236}">
                <a16:creationId xmlns:a16="http://schemas.microsoft.com/office/drawing/2014/main" id="{7DEBDE73-FFB5-483F-B508-EA30894E37FB}"/>
              </a:ext>
            </a:extLst>
          </p:cNvPr>
          <p:cNvGraphicFramePr>
            <a:graphicFrameLocks noGrp="1"/>
          </p:cNvGraphicFramePr>
          <p:nvPr>
            <p:extLst>
              <p:ext uri="{D42A27DB-BD31-4B8C-83A1-F6EECF244321}">
                <p14:modId xmlns:p14="http://schemas.microsoft.com/office/powerpoint/2010/main" val="569011282"/>
              </p:ext>
            </p:extLst>
          </p:nvPr>
        </p:nvGraphicFramePr>
        <p:xfrm>
          <a:off x="994015" y="2126801"/>
          <a:ext cx="7397873" cy="2956333"/>
        </p:xfrm>
        <a:graphic>
          <a:graphicData uri="http://schemas.openxmlformats.org/drawingml/2006/table">
            <a:tbl>
              <a:tblPr firstRow="1" firstCol="1" bandRow="1">
                <a:tableStyleId>{5C22544A-7EE6-4342-B048-85BDC9FD1C3A}</a:tableStyleId>
              </a:tblPr>
              <a:tblGrid>
                <a:gridCol w="7397873">
                  <a:extLst>
                    <a:ext uri="{9D8B030D-6E8A-4147-A177-3AD203B41FA5}">
                      <a16:colId xmlns:a16="http://schemas.microsoft.com/office/drawing/2014/main" val="226154865"/>
                    </a:ext>
                  </a:extLst>
                </a:gridCol>
              </a:tblGrid>
              <a:tr h="2956333">
                <a:tc>
                  <a:txBody>
                    <a:bodyPr/>
                    <a:lstStyle/>
                    <a:p>
                      <a:pPr algn="just">
                        <a:lnSpc>
                          <a:spcPct val="150000"/>
                        </a:lnSpc>
                        <a:spcAft>
                          <a:spcPts val="0"/>
                        </a:spcAft>
                      </a:pPr>
                      <a:r>
                        <a:rPr lang="es-ES" sz="1000" dirty="0">
                          <a:effectLst/>
                        </a:rPr>
                        <a:t> </a:t>
                      </a:r>
                      <a:endParaRPr lang="es-ES" sz="1100" dirty="0">
                        <a:effectLst/>
                      </a:endParaRPr>
                    </a:p>
                    <a:p>
                      <a:pPr algn="ctr">
                        <a:lnSpc>
                          <a:spcPct val="150000"/>
                        </a:lnSpc>
                        <a:spcAft>
                          <a:spcPts val="0"/>
                        </a:spcAft>
                      </a:pPr>
                      <a:r>
                        <a:rPr lang="es-ES" sz="1200" b="0" dirty="0">
                          <a:solidFill>
                            <a:schemeClr val="tx1"/>
                          </a:solidFill>
                          <a:effectLst/>
                        </a:rPr>
                        <a:t>Es recomendable que la persona auxiliar tenga una sesión modelo preparada con dinámicas y actividades variadas adaptables a diferentes niveles educativos, que sirva como recurso en caso de que surjan cambios de última hora o situaciones imprevistas en el centro y/o en el aula. </a:t>
                      </a:r>
                    </a:p>
                    <a:p>
                      <a:pPr algn="ctr">
                        <a:lnSpc>
                          <a:spcPct val="150000"/>
                        </a:lnSpc>
                        <a:spcAft>
                          <a:spcPts val="0"/>
                        </a:spcAft>
                      </a:pPr>
                      <a:r>
                        <a:rPr lang="es-ES" sz="1200" b="0" u="sng" dirty="0">
                          <a:solidFill>
                            <a:schemeClr val="tx1"/>
                          </a:solidFill>
                          <a:effectLst/>
                        </a:rPr>
                        <a:t>Para conocer recursos educativos como auxiliar de conversación: </a:t>
                      </a:r>
                    </a:p>
                    <a:p>
                      <a:pPr algn="ctr">
                        <a:lnSpc>
                          <a:spcPct val="150000"/>
                        </a:lnSpc>
                        <a:spcAft>
                          <a:spcPts val="0"/>
                        </a:spcAft>
                      </a:pPr>
                      <a:endParaRPr lang="es-ES" sz="1200" b="0" u="sng" dirty="0">
                        <a:solidFill>
                          <a:schemeClr val="tx1"/>
                        </a:solidFill>
                        <a:effectLst/>
                      </a:endParaRPr>
                    </a:p>
                    <a:p>
                      <a:pPr algn="ctr">
                        <a:lnSpc>
                          <a:spcPct val="150000"/>
                        </a:lnSpc>
                        <a:spcAft>
                          <a:spcPts val="0"/>
                        </a:spcAft>
                      </a:pPr>
                      <a:r>
                        <a:rPr lang="es-ES" sz="1400" b="0" dirty="0">
                          <a:solidFill>
                            <a:schemeClr val="accent5">
                              <a:lumMod val="75000"/>
                            </a:schemeClr>
                          </a:solidFill>
                          <a:effectLst/>
                          <a:hlinkClick r:id="rId5">
                            <a:extLst>
                              <a:ext uri="{A12FA001-AC4F-418D-AE19-62706E023703}">
                                <ahyp:hlinkClr xmlns:ahyp="http://schemas.microsoft.com/office/drawing/2018/hyperlinkcolor" val="tx"/>
                              </a:ext>
                            </a:extLst>
                          </a:hlinkClick>
                        </a:rPr>
                        <a:t>https://www.educa.jccm.es/es/sistema-educativo/idiomas-programas-europeos/auxiliares-conversacion/programa-auxiliares-conversacion-extranjeros-espana-2023-20</a:t>
                      </a:r>
                      <a:r>
                        <a:rPr lang="es-ES" sz="1400" b="0">
                          <a:solidFill>
                            <a:schemeClr val="accent5">
                              <a:lumMod val="75000"/>
                            </a:schemeClr>
                          </a:solidFill>
                          <a:effectLst/>
                          <a:hlinkClick r:id="rId5">
                            <a:extLst>
                              <a:ext uri="{A12FA001-AC4F-418D-AE19-62706E023703}">
                                <ahyp:hlinkClr xmlns:ahyp="http://schemas.microsoft.com/office/drawing/2018/hyperlinkcolor" val="tx"/>
                              </a:ext>
                            </a:extLst>
                          </a:hlinkClick>
                        </a:rPr>
                        <a:t>/recursos-educativos-auxiliares-conversacion</a:t>
                      </a:r>
                      <a:endParaRPr lang="es-ES" sz="1200" b="0" dirty="0">
                        <a:solidFill>
                          <a:schemeClr val="accent5">
                            <a:lumMod val="75000"/>
                          </a:schemeClr>
                        </a:solidFill>
                        <a:effectLst/>
                      </a:endParaRPr>
                    </a:p>
                    <a:p>
                      <a:pPr algn="just">
                        <a:lnSpc>
                          <a:spcPct val="150000"/>
                        </a:lnSpc>
                        <a:spcAft>
                          <a:spcPts val="0"/>
                        </a:spcAft>
                      </a:pPr>
                      <a:r>
                        <a:rPr lang="es-ES" sz="1000" dirty="0">
                          <a:effectLst/>
                        </a:rPr>
                        <a:t>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DC79"/>
                    </a:solidFill>
                  </a:tcPr>
                </a:tc>
                <a:extLst>
                  <a:ext uri="{0D108BD9-81ED-4DB2-BD59-A6C34878D82A}">
                    <a16:rowId xmlns:a16="http://schemas.microsoft.com/office/drawing/2014/main" val="2655994819"/>
                  </a:ext>
                </a:extLst>
              </a:tr>
            </a:tbl>
          </a:graphicData>
        </a:graphic>
      </p:graphicFrame>
    </p:spTree>
    <p:extLst>
      <p:ext uri="{BB962C8B-B14F-4D97-AF65-F5344CB8AC3E}">
        <p14:creationId xmlns:p14="http://schemas.microsoft.com/office/powerpoint/2010/main" val="3347488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buNone/>
            </a:pPr>
            <a:endParaRPr lang="es-ES" altLang="es-ES" sz="1400" b="1" dirty="0">
              <a:solidFill>
                <a:srgbClr val="0A0AFF"/>
              </a:solidFill>
              <a:cs typeface="Segoe UI"/>
            </a:endParaRPr>
          </a:p>
          <a:p>
            <a:pPr marL="0" indent="0" algn="ctr">
              <a:buNone/>
            </a:pPr>
            <a:endParaRPr lang="es-ES" altLang="es-ES" sz="1800" b="1" dirty="0">
              <a:solidFill>
                <a:srgbClr val="0A0AFF"/>
              </a:solidFill>
              <a:cs typeface="Segoe UI"/>
            </a:endParaRPr>
          </a:p>
          <a:p>
            <a:r>
              <a:rPr lang="es-ES" sz="1500" b="1" dirty="0"/>
              <a:t>No </a:t>
            </a:r>
            <a:r>
              <a:rPr lang="es-ES" sz="1500" dirty="0"/>
              <a:t>serán competencia del personal auxiliar de conversación las siguientes tareas y actividades:</a:t>
            </a:r>
          </a:p>
          <a:p>
            <a:pPr marL="0" indent="0">
              <a:buNone/>
            </a:pPr>
            <a:endParaRPr lang="es-ES" sz="1500" dirty="0"/>
          </a:p>
          <a:p>
            <a:pPr lvl="1"/>
            <a:r>
              <a:rPr lang="es-ES" sz="1500" dirty="0"/>
              <a:t>Docencia directa al alumnado sin la supervisión del profesorado que corresponda.</a:t>
            </a:r>
          </a:p>
          <a:p>
            <a:pPr lvl="1"/>
            <a:r>
              <a:rPr lang="es-ES" sz="1500" dirty="0"/>
              <a:t>Redacción de la programación didáctica o del Plan de Mejora de las áreas o materias de los departamentos implicados.</a:t>
            </a:r>
          </a:p>
          <a:p>
            <a:pPr lvl="1"/>
            <a:r>
              <a:rPr lang="es-ES" sz="1500" dirty="0"/>
              <a:t>La preparación o corrección de exámenes, pruebas, controles, redacciones o ejercicios similares.</a:t>
            </a:r>
          </a:p>
          <a:p>
            <a:pPr lvl="1"/>
            <a:r>
              <a:rPr lang="es-ES" sz="1500" dirty="0"/>
              <a:t>La calificación del alumnado.</a:t>
            </a:r>
          </a:p>
          <a:p>
            <a:pPr lvl="1"/>
            <a:r>
              <a:rPr lang="es-ES" sz="1500" dirty="0"/>
              <a:t>Entrevistarse con las familias.</a:t>
            </a:r>
          </a:p>
          <a:p>
            <a:pPr lvl="1"/>
            <a:r>
              <a:rPr lang="es-ES" sz="1500" dirty="0"/>
              <a:t>Vigilar en el patio o el comedor.</a:t>
            </a:r>
          </a:p>
          <a:p>
            <a:endParaRPr lang="es-ES" sz="1800" dirty="0"/>
          </a:p>
          <a:p>
            <a:endParaRPr lang="es-ES" altLang="es-ES" sz="2400" b="1" dirty="0">
              <a:solidFill>
                <a:schemeClr val="accent1">
                  <a:lumMod val="75000"/>
                </a:schemeClr>
              </a:solidFill>
            </a:endParaRPr>
          </a:p>
        </p:txBody>
      </p:sp>
      <p:pic>
        <p:nvPicPr>
          <p:cNvPr id="10" name="Imagen 7"/>
          <p:cNvPicPr/>
          <p:nvPr/>
        </p:nvPicPr>
        <p:blipFill>
          <a:blip r:embed="rId2"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3"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spTree>
    <p:extLst>
      <p:ext uri="{BB962C8B-B14F-4D97-AF65-F5344CB8AC3E}">
        <p14:creationId xmlns:p14="http://schemas.microsoft.com/office/powerpoint/2010/main" val="2114029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Marcador de contenido 4"/>
          <p:cNvSpPr>
            <a:spLocks noGrp="1"/>
          </p:cNvSpPr>
          <p:nvPr>
            <p:ph idx="1"/>
          </p:nvPr>
        </p:nvSpPr>
        <p:spPr>
          <a:xfrm>
            <a:off x="638459" y="1587516"/>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b="1" dirty="0">
              <a:solidFill>
                <a:srgbClr val="0A0AFF"/>
              </a:solidFill>
              <a:cs typeface="Segoe UI"/>
            </a:endParaRPr>
          </a:p>
          <a:p>
            <a:pPr marL="0" indent="0" algn="ctr">
              <a:buNone/>
            </a:pPr>
            <a:r>
              <a:rPr lang="es-ES" b="1" dirty="0">
                <a:solidFill>
                  <a:srgbClr val="0A0AFF"/>
                </a:solidFill>
                <a:cs typeface="Segoe UI"/>
              </a:rPr>
              <a:t>9.SEGUROS</a:t>
            </a:r>
            <a:endParaRPr lang="es-ES" sz="2400" dirty="0"/>
          </a:p>
          <a:p>
            <a:pPr marL="0" indent="0">
              <a:buNone/>
            </a:pPr>
            <a:endParaRPr lang="es-ES" sz="1400" b="1" dirty="0"/>
          </a:p>
          <a:p>
            <a:pPr marL="0" indent="0">
              <a:buNone/>
            </a:pPr>
            <a:endParaRPr lang="es-ES" sz="1400" b="1" dirty="0"/>
          </a:p>
          <a:p>
            <a:pPr marL="0" indent="0">
              <a:buNone/>
            </a:pPr>
            <a:r>
              <a:rPr lang="es-ES" sz="1400" b="1" dirty="0"/>
              <a:t>Asistencia sanitaria, de accidentes y repatriación</a:t>
            </a:r>
          </a:p>
          <a:p>
            <a:pPr>
              <a:lnSpc>
                <a:spcPct val="100000"/>
              </a:lnSpc>
            </a:pPr>
            <a:r>
              <a:rPr lang="es-ES" sz="1400" dirty="0"/>
              <a:t>El alta en la Seguridad Social garantizará su cobertura sanitaria y de accidentes durante su participación en el Programa. </a:t>
            </a:r>
          </a:p>
          <a:p>
            <a:pPr>
              <a:lnSpc>
                <a:spcPct val="100000"/>
              </a:lnSpc>
            </a:pPr>
            <a:r>
              <a:rPr lang="es-ES" sz="1400" dirty="0"/>
              <a:t>A partir del día en que reciba vía email la notificación de que ya cuenta con el alta en la Seguridad Social, puede acudir al centro de salud de su localidad en caso de contar con algún problema de salud.</a:t>
            </a:r>
          </a:p>
          <a:p>
            <a:pPr>
              <a:lnSpc>
                <a:spcPct val="100000"/>
              </a:lnSpc>
            </a:pPr>
            <a:r>
              <a:rPr lang="es-ES" sz="1400" dirty="0"/>
              <a:t>De igual manera, la persona auxiliar de conversación tendrá un seguro de repatriación proporcionado por la Consejería de Educación, Cultura y Deportes, además del seguro de responsabilidad civil que cada centro tiene para su profesorado. La cobertura será efectiva desde el 1 de octubre de 2025 al 31 de mayo de 2026. </a:t>
            </a:r>
          </a:p>
          <a:p>
            <a:pPr marL="0" indent="0">
              <a:buNone/>
            </a:pPr>
            <a:endParaRPr lang="es-ES" sz="2500" dirty="0"/>
          </a:p>
          <a:p>
            <a:pPr marL="457200" lvl="1" indent="0">
              <a:buNone/>
            </a:pPr>
            <a:endParaRPr lang="es-ES" sz="2000" dirty="0"/>
          </a:p>
          <a:p>
            <a:pPr marL="457200" lvl="1" indent="0">
              <a:buNone/>
            </a:pPr>
            <a:endParaRPr lang="es-ES" sz="2000" dirty="0"/>
          </a:p>
          <a:p>
            <a:pPr marL="457200" lvl="1" indent="0">
              <a:buNone/>
            </a:pPr>
            <a:endParaRPr lang="es-ES" sz="2000" dirty="0"/>
          </a:p>
          <a:p>
            <a:pPr marL="0" indent="0" algn="ctr">
              <a:buNone/>
            </a:pPr>
            <a:endParaRPr lang="es-ES" b="1" dirty="0">
              <a:solidFill>
                <a:srgbClr val="0A0AFF"/>
              </a:solidFill>
              <a:cs typeface="Segoe UI"/>
            </a:endParaRPr>
          </a:p>
          <a:p>
            <a:pPr marL="0" indent="0">
              <a:buNone/>
            </a:pPr>
            <a:endParaRPr lang="es-ES" b="1" dirty="0">
              <a:solidFill>
                <a:srgbClr val="0A0AFF"/>
              </a:solidFill>
              <a:cs typeface="Segoe UI"/>
            </a:endParaRPr>
          </a:p>
        </p:txBody>
      </p:sp>
      <p:pic>
        <p:nvPicPr>
          <p:cNvPr id="10"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4" cstate="print">
            <a:extLst>
              <a:ext uri="{28A0092B-C50C-407E-A947-70E740481C1C}">
                <a14:useLocalDpi xmlns:a14="http://schemas.microsoft.com/office/drawing/2010/main" val="0"/>
              </a:ext>
            </a:extLst>
          </a:blip>
          <a:stretch>
            <a:fillRect/>
          </a:stretch>
        </p:blipFill>
        <p:spPr>
          <a:xfrm>
            <a:off x="638459" y="377577"/>
            <a:ext cx="1522096" cy="907528"/>
          </a:xfrm>
          <a:prstGeom prst="rect">
            <a:avLst/>
          </a:prstGeom>
        </p:spPr>
      </p:pic>
    </p:spTree>
    <p:extLst>
      <p:ext uri="{BB962C8B-B14F-4D97-AF65-F5344CB8AC3E}">
        <p14:creationId xmlns:p14="http://schemas.microsoft.com/office/powerpoint/2010/main" val="2706100327"/>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Marcador de contenido 4"/>
          <p:cNvSpPr>
            <a:spLocks noGrp="1"/>
          </p:cNvSpPr>
          <p:nvPr>
            <p:ph idx="1"/>
          </p:nvPr>
        </p:nvSpPr>
        <p:spPr>
          <a:xfrm>
            <a:off x="638459" y="1587516"/>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buNone/>
            </a:pPr>
            <a:endParaRPr lang="es-ES" b="1" dirty="0">
              <a:solidFill>
                <a:srgbClr val="0A0AFF"/>
              </a:solidFill>
              <a:cs typeface="Segoe UI"/>
            </a:endParaRPr>
          </a:p>
          <a:p>
            <a:pPr marL="0" indent="0">
              <a:buNone/>
            </a:pPr>
            <a:r>
              <a:rPr lang="es-ES" b="1" dirty="0">
                <a:solidFill>
                  <a:srgbClr val="0A0AFF"/>
                </a:solidFill>
                <a:cs typeface="Segoe UI"/>
              </a:rPr>
              <a:t>10. COMUNICACIÓN DE INCIDENCIAS Y RESOLUCIÓN DE PROBLEMAS </a:t>
            </a:r>
            <a:endParaRPr lang="es-ES" dirty="0"/>
          </a:p>
          <a:p>
            <a:pPr algn="just"/>
            <a:r>
              <a:rPr lang="es-ES" sz="1400" dirty="0"/>
              <a:t>Cualquier consulta o incidencia sobre el rendimiento, puntualidad, ausencias reiteradas o injustificadas, renuncias y cualquier otro problema o incidencia grave, deberá comunicarse lo antes posible a </a:t>
            </a:r>
            <a:r>
              <a:rPr lang="es-ES" sz="1400" dirty="0">
                <a:hlinkClick r:id="rId3"/>
              </a:rPr>
              <a:t>auxiliaresdeconversacionclm@jccm.es</a:t>
            </a:r>
            <a:r>
              <a:rPr lang="es-ES" sz="1400" dirty="0"/>
              <a:t> con copia a la asesora provincial.</a:t>
            </a:r>
          </a:p>
          <a:p>
            <a:pPr algn="just"/>
            <a:r>
              <a:rPr lang="es-ES" sz="1400" dirty="0"/>
              <a:t>Si se comunican pronto las incidencias, será más fácil reconducir actitudes inadecuadas y garantizar el bienestar de la comunidad educativa en su centro.</a:t>
            </a:r>
          </a:p>
          <a:p>
            <a:pPr algn="just"/>
            <a:r>
              <a:rPr lang="es-ES" sz="1400" dirty="0"/>
              <a:t>El Servicio de Plurilingüismo, en coordinación con el Ministerio de Educación, Formación Profesional y Deportes y el centro educativo adjudicatario, puede proceder al cese de la persona Auxiliar de conversación si existen informes negativos del propio centro y tras haber avisado de la problemática existente.</a:t>
            </a:r>
          </a:p>
          <a:p>
            <a:endParaRPr lang="es-ES" sz="1800" dirty="0"/>
          </a:p>
          <a:p>
            <a:endParaRPr lang="es-ES" sz="1800" dirty="0"/>
          </a:p>
          <a:p>
            <a:endParaRPr lang="es-ES" sz="1800" dirty="0"/>
          </a:p>
        </p:txBody>
      </p:sp>
      <p:pic>
        <p:nvPicPr>
          <p:cNvPr id="10" name="Imagen 7"/>
          <p:cNvPicPr/>
          <p:nvPr/>
        </p:nvPicPr>
        <p:blipFill>
          <a:blip r:embed="rId4"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5" cstate="print">
            <a:extLst>
              <a:ext uri="{28A0092B-C50C-407E-A947-70E740481C1C}">
                <a14:useLocalDpi xmlns:a14="http://schemas.microsoft.com/office/drawing/2010/main" val="0"/>
              </a:ext>
            </a:extLst>
          </a:blip>
          <a:stretch>
            <a:fillRect/>
          </a:stretch>
        </p:blipFill>
        <p:spPr>
          <a:xfrm>
            <a:off x="638459" y="428127"/>
            <a:ext cx="1522096" cy="907528"/>
          </a:xfrm>
          <a:prstGeom prst="rect">
            <a:avLst/>
          </a:prstGeom>
        </p:spPr>
      </p:pic>
      <p:pic>
        <p:nvPicPr>
          <p:cNvPr id="4" name="Imagen 3" descr="La venta de libros de texto de segunda mano en Castilla-La ..."/>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77088" y="4348727"/>
            <a:ext cx="2601642" cy="15284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6819413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638459" y="1587516"/>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b="1" dirty="0">
              <a:solidFill>
                <a:srgbClr val="0A0AFF"/>
              </a:solidFill>
              <a:cs typeface="Segoe UI"/>
            </a:endParaRPr>
          </a:p>
          <a:p>
            <a:pPr marL="0" indent="0" algn="ctr">
              <a:buNone/>
            </a:pPr>
            <a:r>
              <a:rPr lang="es-ES" b="1" dirty="0">
                <a:solidFill>
                  <a:srgbClr val="0A0AFF"/>
                </a:solidFill>
                <a:cs typeface="Segoe UI"/>
              </a:rPr>
              <a:t>11. CESE EN EL PROGRAMA</a:t>
            </a:r>
          </a:p>
          <a:p>
            <a:pPr marL="0" indent="0">
              <a:buNone/>
            </a:pPr>
            <a:r>
              <a:rPr lang="es-ES" sz="1200" dirty="0"/>
              <a:t>Al finalizar el curso: </a:t>
            </a:r>
            <a:r>
              <a:rPr lang="es-ES" sz="1200" b="1" dirty="0"/>
              <a:t> </a:t>
            </a:r>
          </a:p>
          <a:p>
            <a:r>
              <a:rPr lang="es-ES" sz="1200" dirty="0">
                <a:latin typeface="Calibri" pitchFamily="34"/>
                <a:ea typeface="ＭＳ Ｐゴシック"/>
                <a:cs typeface="Calibri" pitchFamily="34"/>
              </a:rPr>
              <a:t>El auxiliar no deberá cancelar la cuenta bancaria española hasta no haber recibido el último pago.</a:t>
            </a:r>
          </a:p>
          <a:p>
            <a:pPr marL="0" indent="0">
              <a:buNone/>
            </a:pPr>
            <a:r>
              <a:rPr lang="es-ES" sz="1200" dirty="0">
                <a:latin typeface="Calibri" pitchFamily="34"/>
                <a:ea typeface="ＭＳ Ｐゴシック"/>
                <a:cs typeface="Calibri" pitchFamily="34"/>
              </a:rPr>
              <a:t>La dirección del centro deberá: </a:t>
            </a:r>
          </a:p>
          <a:p>
            <a:r>
              <a:rPr lang="es-ES" sz="1200" dirty="0">
                <a:latin typeface="Calibri" pitchFamily="34"/>
                <a:ea typeface="ＭＳ Ｐゴシック"/>
                <a:cs typeface="Calibri" pitchFamily="34"/>
              </a:rPr>
              <a:t>Entregar a la persona auxiliar un certificado firmado por la dirección del centro al auxiliar que acredite los servicios prestados, con indicación del número de horas semanales, fechas de inicio y cese. De este certificado, que es para la persona auxiliar del centro, no hay que enviar copia al Servicio de Plurilingüismo.</a:t>
            </a:r>
          </a:p>
          <a:p>
            <a:pPr marL="0" indent="0">
              <a:buNone/>
            </a:pPr>
            <a:r>
              <a:rPr lang="es-ES" sz="1200" dirty="0">
                <a:latin typeface="Calibri" pitchFamily="34"/>
                <a:ea typeface="ＭＳ Ｐゴシック"/>
                <a:cs typeface="Calibri" pitchFamily="34"/>
              </a:rPr>
              <a:t>El/La tutor/a deberá: </a:t>
            </a:r>
          </a:p>
          <a:p>
            <a:r>
              <a:rPr lang="es-ES" sz="1200" dirty="0">
                <a:latin typeface="Calibri" pitchFamily="34"/>
                <a:ea typeface="ＭＳ Ｐゴシック"/>
                <a:cs typeface="Calibri" pitchFamily="34"/>
              </a:rPr>
              <a:t>Completar el formulario electrónico que será facilitado por el Servicio de Plurilingüismo, donde se reflejará el grado de cumplimiento de los objetivos del Programa, el rendimiento del auxiliar y el nivel de satisfacción por el desarrollo del mismo.</a:t>
            </a:r>
          </a:p>
          <a:p>
            <a:r>
              <a:rPr lang="es-ES" sz="1200" dirty="0">
                <a:latin typeface="Calibri" pitchFamily="34"/>
                <a:ea typeface="ＭＳ Ｐゴシック"/>
                <a:cs typeface="Calibri" pitchFamily="34"/>
              </a:rPr>
              <a:t>Completar el formulario electrónico para recibir el reconocimiento de créditos por las funciones realizadas durante el curso escolar.</a:t>
            </a:r>
          </a:p>
          <a:p>
            <a:pPr marL="0" lvl="0" indent="0">
              <a:buNone/>
            </a:pPr>
            <a:endParaRPr lang="es-ES" sz="1200" dirty="0">
              <a:latin typeface="Calibri" pitchFamily="34"/>
              <a:ea typeface="ＭＳ Ｐゴシック"/>
              <a:cs typeface="Calibri" pitchFamily="34"/>
            </a:endParaRPr>
          </a:p>
          <a:p>
            <a:pPr marL="0" indent="0">
              <a:buNone/>
            </a:pPr>
            <a:endParaRPr lang="es-ES" dirty="0"/>
          </a:p>
        </p:txBody>
      </p:sp>
      <p:pic>
        <p:nvPicPr>
          <p:cNvPr id="10" name="Imagen 7"/>
          <p:cNvPicPr/>
          <p:nvPr/>
        </p:nvPicPr>
        <p:blipFill>
          <a:blip r:embed="rId2"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3" cstate="print">
            <a:extLst>
              <a:ext uri="{28A0092B-C50C-407E-A947-70E740481C1C}">
                <a14:useLocalDpi xmlns:a14="http://schemas.microsoft.com/office/drawing/2010/main" val="0"/>
              </a:ext>
            </a:extLst>
          </a:blip>
          <a:stretch>
            <a:fillRect/>
          </a:stretch>
        </p:blipFill>
        <p:spPr>
          <a:xfrm>
            <a:off x="638459" y="377577"/>
            <a:ext cx="1522096" cy="907528"/>
          </a:xfrm>
          <a:prstGeom prst="rect">
            <a:avLst/>
          </a:prstGeom>
        </p:spPr>
      </p:pic>
      <p:pic>
        <p:nvPicPr>
          <p:cNvPr id="5122" name="Picture 2" descr="Falta de trabajo en equipo fotografías e imágenes de alta ...">
            <a:extLst>
              <a:ext uri="{FF2B5EF4-FFF2-40B4-BE49-F238E27FC236}">
                <a16:creationId xmlns:a16="http://schemas.microsoft.com/office/drawing/2014/main" id="{6D3AB0B4-5A33-49E1-9FD4-02130151F92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74897" y="4004238"/>
            <a:ext cx="1853327" cy="1981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339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638459" y="1587516"/>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buNone/>
            </a:pPr>
            <a:endParaRPr lang="es-ES" dirty="0"/>
          </a:p>
          <a:p>
            <a:pPr marL="0" indent="0" algn="ctr">
              <a:buNone/>
            </a:pPr>
            <a:r>
              <a:rPr lang="es-ES" b="1" dirty="0">
                <a:solidFill>
                  <a:srgbClr val="0A0AFF"/>
                </a:solidFill>
                <a:cs typeface="Segoe UI"/>
              </a:rPr>
              <a:t>12. RECOMENDACIONES </a:t>
            </a:r>
          </a:p>
          <a:p>
            <a:pPr marL="0" indent="0" algn="ctr">
              <a:buNone/>
            </a:pPr>
            <a:endParaRPr lang="es-ES" b="1" dirty="0">
              <a:solidFill>
                <a:srgbClr val="0A0AFF"/>
              </a:solidFill>
              <a:cs typeface="Segoe UI"/>
            </a:endParaRPr>
          </a:p>
          <a:p>
            <a:pPr>
              <a:lnSpc>
                <a:spcPct val="100000"/>
              </a:lnSpc>
            </a:pPr>
            <a:r>
              <a:rPr lang="es-ES" sz="1400" dirty="0"/>
              <a:t>Transmita el contenido a los departamentos implicados de su centro educativo.</a:t>
            </a:r>
          </a:p>
          <a:p>
            <a:pPr>
              <a:lnSpc>
                <a:spcPct val="100000"/>
              </a:lnSpc>
            </a:pPr>
            <a:r>
              <a:rPr lang="es-ES" sz="1400" dirty="0"/>
              <a:t>Para cualquier consulta, puede contactar con el Servicio de Plurilingüismo a través de la dirección de correo electrónico:  </a:t>
            </a:r>
            <a:r>
              <a:rPr lang="es-ES" sz="1400" dirty="0">
                <a:hlinkClick r:id="rId2"/>
              </a:rPr>
              <a:t>auxiliaresdeconversacionclm@jccm.es.</a:t>
            </a:r>
            <a:endParaRPr lang="es-ES" sz="1400" dirty="0"/>
          </a:p>
          <a:p>
            <a:pPr>
              <a:lnSpc>
                <a:spcPct val="100000"/>
              </a:lnSpc>
            </a:pPr>
            <a:r>
              <a:rPr lang="es-ES" sz="1400" dirty="0"/>
              <a:t>Toda la información y</a:t>
            </a:r>
            <a:r>
              <a:rPr lang="es-ES" sz="1400" b="1" dirty="0"/>
              <a:t> </a:t>
            </a:r>
            <a:r>
              <a:rPr lang="es-ES" sz="1400" dirty="0"/>
              <a:t> documentación necesaria para el desarrollo del programa se encuentra disponible en el Portal de Educación: </a:t>
            </a:r>
          </a:p>
          <a:p>
            <a:pPr marL="0" indent="0" algn="ctr">
              <a:lnSpc>
                <a:spcPct val="100000"/>
              </a:lnSpc>
              <a:buNone/>
            </a:pPr>
            <a:r>
              <a:rPr lang="es-ES" sz="1400" u="sng" dirty="0">
                <a:hlinkClick r:id="rId3"/>
              </a:rPr>
              <a:t>https://www.educa.jccm.es/es/sistema-educativo/idiomas-programas-europeos/auxiliares-conversacion</a:t>
            </a:r>
            <a:endParaRPr lang="es-ES" sz="1400" dirty="0"/>
          </a:p>
          <a:p>
            <a:pPr marL="0" indent="0" algn="ctr">
              <a:buNone/>
            </a:pPr>
            <a:endParaRPr lang="es-ES" dirty="0">
              <a:solidFill>
                <a:srgbClr val="0070C0"/>
              </a:solidFill>
            </a:endParaRPr>
          </a:p>
          <a:p>
            <a:pPr marL="0" indent="0">
              <a:buNone/>
            </a:pPr>
            <a:endParaRPr lang="es-ES" dirty="0"/>
          </a:p>
          <a:p>
            <a:pPr marL="0" indent="0">
              <a:buNone/>
            </a:pPr>
            <a:endParaRPr lang="es-ES" dirty="0"/>
          </a:p>
          <a:p>
            <a:pPr marL="0" indent="0">
              <a:buNone/>
            </a:pPr>
            <a:endParaRPr lang="es-ES" dirty="0"/>
          </a:p>
        </p:txBody>
      </p:sp>
      <p:pic>
        <p:nvPicPr>
          <p:cNvPr id="10" name="Imagen 7"/>
          <p:cNvPicPr/>
          <p:nvPr/>
        </p:nvPicPr>
        <p:blipFill>
          <a:blip r:embed="rId4"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5" cstate="print">
            <a:extLst>
              <a:ext uri="{28A0092B-C50C-407E-A947-70E740481C1C}">
                <a14:useLocalDpi xmlns:a14="http://schemas.microsoft.com/office/drawing/2010/main" val="0"/>
              </a:ext>
            </a:extLst>
          </a:blip>
          <a:stretch>
            <a:fillRect/>
          </a:stretch>
        </p:blipFill>
        <p:spPr>
          <a:xfrm>
            <a:off x="638459" y="377577"/>
            <a:ext cx="1522096" cy="907528"/>
          </a:xfrm>
          <a:prstGeom prst="rect">
            <a:avLst/>
          </a:prstGeom>
        </p:spPr>
      </p:pic>
    </p:spTree>
    <p:extLst>
      <p:ext uri="{BB962C8B-B14F-4D97-AF65-F5344CB8AC3E}">
        <p14:creationId xmlns:p14="http://schemas.microsoft.com/office/powerpoint/2010/main" val="395150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64368"/>
            <a:ext cx="10515600" cy="4351338"/>
          </a:xfrm>
        </p:spPr>
        <p:txBody>
          <a:bodyPr>
            <a:normAutofit/>
          </a:bodyPr>
          <a:lstStyle/>
          <a:p>
            <a:pPr marL="0" indent="0" algn="ctr">
              <a:buNone/>
            </a:pPr>
            <a:br>
              <a:rPr lang="es-ES" altLang="es-ES" b="1" dirty="0">
                <a:solidFill>
                  <a:schemeClr val="accent1">
                    <a:lumMod val="75000"/>
                  </a:schemeClr>
                </a:solidFill>
              </a:rPr>
            </a:br>
            <a:endParaRPr lang="es-ES" altLang="es-ES" b="1" dirty="0">
              <a:solidFill>
                <a:schemeClr val="accent1">
                  <a:lumMod val="75000"/>
                </a:schemeClr>
              </a:solidFill>
            </a:endParaRPr>
          </a:p>
          <a:p>
            <a:pPr marL="0" indent="0" algn="ctr">
              <a:buNone/>
            </a:pPr>
            <a:endParaRPr lang="es-ES" sz="20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890451" y="415452"/>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890451" y="1989119"/>
            <a:ext cx="10463349" cy="4129336"/>
          </a:xfrm>
          <a:prstGeom prst="rect">
            <a:avLst/>
          </a:prstGeom>
          <a:solidFill>
            <a:schemeClr val="accent1">
              <a:lumMod val="20000"/>
              <a:lumOff val="80000"/>
            </a:schemeClr>
          </a:solidFill>
          <a:ln w="28575">
            <a:solidFill>
              <a:schemeClr val="accent4">
                <a:lumMod val="60000"/>
                <a:lumOff val="40000"/>
              </a:schemeClr>
            </a:solidFill>
          </a:ln>
        </p:spPr>
        <p:txBody>
          <a:bodyPr wrap="square">
            <a:spAutoFit/>
          </a:bodyPr>
          <a:lstStyle/>
          <a:p>
            <a:pPr lvl="0" algn="ctr" hangingPunct="0">
              <a:spcBef>
                <a:spcPts val="800"/>
              </a:spcBef>
              <a:defRPr sz="1800" b="0" i="0" u="none" strike="noStrike" kern="0" cap="none" spc="0" baseline="0">
                <a:solidFill>
                  <a:srgbClr val="000000"/>
                </a:solidFill>
                <a:uFillTx/>
              </a:defRPr>
            </a:pPr>
            <a:r>
              <a:rPr lang="es-ES" sz="2800" b="1" kern="0" dirty="0">
                <a:solidFill>
                  <a:srgbClr val="0A0AFF"/>
                </a:solidFill>
                <a:cs typeface="Segoe UI"/>
              </a:rPr>
              <a:t>SITUACIÓN DE CRISIS O EMERGENCIA</a:t>
            </a:r>
          </a:p>
          <a:p>
            <a:pPr lvl="0" hangingPunct="0">
              <a:spcBef>
                <a:spcPts val="800"/>
              </a:spcBef>
              <a:defRPr sz="1800" b="0" i="0" u="none" strike="noStrike" kern="0" cap="none" spc="0" baseline="0">
                <a:solidFill>
                  <a:srgbClr val="000000"/>
                </a:solidFill>
                <a:uFillTx/>
              </a:defRPr>
            </a:pPr>
            <a:r>
              <a:rPr lang="es-ES" sz="2000" dirty="0">
                <a:ea typeface="ＭＳ Ｐゴシック"/>
                <a:cs typeface="Calibri"/>
              </a:rPr>
              <a:t>Es recomendable que el/la auxiliar se </a:t>
            </a:r>
            <a:r>
              <a:rPr lang="es-ES" sz="2000" b="1" dirty="0">
                <a:ea typeface="ＭＳ Ｐゴシック"/>
                <a:cs typeface="Calibri"/>
              </a:rPr>
              <a:t>inscriba en el consulado de su país a su llegada.</a:t>
            </a:r>
            <a:endParaRPr lang="es-ES" sz="2800" dirty="0">
              <a:ea typeface="ＭＳ Ｐゴシック"/>
              <a:cs typeface="Calibri"/>
            </a:endParaRPr>
          </a:p>
          <a:p>
            <a:pPr lvl="0" hangingPunct="0">
              <a:spcBef>
                <a:spcPts val="600"/>
              </a:spcBef>
              <a:defRPr sz="1800" b="0" i="0" u="none" strike="noStrike" kern="0" cap="none" spc="0" baseline="0">
                <a:solidFill>
                  <a:srgbClr val="000000"/>
                </a:solidFill>
                <a:uFillTx/>
              </a:defRPr>
            </a:pPr>
            <a:r>
              <a:rPr lang="es-ES" sz="2000" dirty="0">
                <a:ea typeface="ＭＳ Ｐゴシック"/>
                <a:cs typeface="Calibri"/>
              </a:rPr>
              <a:t>En caso de crisis o emergencia, debería contactar con:</a:t>
            </a:r>
          </a:p>
          <a:p>
            <a:pPr marL="342900" lvl="0" indent="-342900" hangingPunct="0">
              <a:spcBef>
                <a:spcPts val="600"/>
              </a:spcBef>
              <a:buSzPct val="125000"/>
              <a:buFont typeface="Wingdings" panose="05000000000000000000" pitchFamily="2" charset="2"/>
              <a:buChar char="v"/>
              <a:defRPr sz="1800" b="0" i="0" u="none" strike="noStrike" kern="0" cap="none" spc="0" baseline="0">
                <a:solidFill>
                  <a:srgbClr val="000000"/>
                </a:solidFill>
                <a:uFillTx/>
              </a:defRPr>
            </a:pPr>
            <a:r>
              <a:rPr lang="es-ES" sz="2000" kern="0" dirty="0">
                <a:ea typeface="ＭＳ Ｐゴシック"/>
                <a:cs typeface="Calibri"/>
              </a:rPr>
              <a:t>S</a:t>
            </a:r>
            <a:r>
              <a:rPr lang="es-ES" sz="2000" dirty="0">
                <a:ea typeface="ＭＳ Ｐゴシック"/>
                <a:cs typeface="Calibri"/>
              </a:rPr>
              <a:t>u centro escolar.</a:t>
            </a:r>
          </a:p>
          <a:p>
            <a:pPr marL="342900" indent="-342900">
              <a:buFont typeface="Wingdings" panose="05000000000000000000" pitchFamily="2" charset="2"/>
              <a:buChar char="v"/>
              <a:defRPr/>
            </a:pPr>
            <a:r>
              <a:rPr lang="es-ES" sz="2000" dirty="0"/>
              <a:t>La Delegación Provincial de Educación y el Servicio de Plurilingüismo de la Consejería.</a:t>
            </a:r>
          </a:p>
          <a:p>
            <a:pPr marL="342900" indent="-342900">
              <a:buFont typeface="Wingdings" panose="05000000000000000000" pitchFamily="2" charset="2"/>
              <a:buChar char="v"/>
              <a:defRPr/>
            </a:pPr>
            <a:r>
              <a:rPr lang="es-ES" sz="2000" dirty="0"/>
              <a:t>La oficina de auxiliares de conversación del Ministerio de Educación, Formación Profesional y Deportes.</a:t>
            </a:r>
          </a:p>
          <a:p>
            <a:pPr marL="342900" lvl="0" indent="-342900" hangingPunct="0">
              <a:spcBef>
                <a:spcPts val="600"/>
              </a:spcBef>
              <a:buSzPct val="125000"/>
              <a:buFont typeface="Wingdings" panose="05000000000000000000" pitchFamily="2" charset="2"/>
              <a:buChar char="v"/>
              <a:defRPr sz="1800" b="0" i="0" u="none" strike="noStrike" kern="0" cap="none" spc="0" baseline="0">
                <a:solidFill>
                  <a:srgbClr val="000000"/>
                </a:solidFill>
                <a:uFillTx/>
              </a:defRPr>
            </a:pPr>
            <a:r>
              <a:rPr lang="es-ES" sz="2000" dirty="0">
                <a:ea typeface="ＭＳ Ｐゴシック"/>
                <a:cs typeface="Calibri"/>
              </a:rPr>
              <a:t>Los Servicios consulares de su Embajada o el número de emergencia consular.</a:t>
            </a:r>
          </a:p>
          <a:p>
            <a:pPr marL="342900" lvl="0" indent="-342900" hangingPunct="0">
              <a:spcBef>
                <a:spcPts val="600"/>
              </a:spcBef>
              <a:buSzPct val="125000"/>
              <a:buFont typeface="Wingdings" panose="05000000000000000000" pitchFamily="2" charset="2"/>
              <a:buChar char="v"/>
              <a:defRPr sz="1800" b="0" i="0" u="none" strike="noStrike" kern="0" cap="none" spc="0" baseline="0">
                <a:solidFill>
                  <a:srgbClr val="000000"/>
                </a:solidFill>
                <a:uFillTx/>
              </a:defRPr>
            </a:pPr>
            <a:r>
              <a:rPr lang="es-ES" sz="2000" dirty="0">
                <a:ea typeface="ＭＳ Ｐゴシック"/>
                <a:cs typeface="Calibri"/>
              </a:rPr>
              <a:t>Familia y amigos cercanos.</a:t>
            </a:r>
          </a:p>
          <a:p>
            <a:pPr marL="457200" lvl="0" indent="-457200">
              <a:lnSpc>
                <a:spcPct val="90000"/>
              </a:lnSpc>
              <a:spcBef>
                <a:spcPts val="700"/>
              </a:spcBef>
              <a:buSzPct val="125000"/>
              <a:buFont typeface="Wingdings" panose="05000000000000000000" pitchFamily="2" charset="2"/>
              <a:buChar char="v"/>
              <a:defRPr sz="1800" b="0" i="0" u="none" strike="noStrike" kern="0" cap="none" spc="0" baseline="0">
                <a:solidFill>
                  <a:srgbClr val="000000"/>
                </a:solidFill>
                <a:uFillTx/>
              </a:defRPr>
            </a:pPr>
            <a:endParaRPr lang="es-ES" sz="2000" dirty="0">
              <a:solidFill>
                <a:srgbClr val="FF0000"/>
              </a:solidFill>
              <a:ea typeface="ＭＳ Ｐゴシック"/>
              <a:cs typeface="Calibri"/>
            </a:endParaRPr>
          </a:p>
          <a:p>
            <a:pPr lvl="0">
              <a:lnSpc>
                <a:spcPct val="90000"/>
              </a:lnSpc>
              <a:spcBef>
                <a:spcPts val="700"/>
              </a:spcBef>
              <a:buSzPct val="125000"/>
              <a:defRPr sz="1800" b="0" i="0" u="none" strike="noStrike" kern="0" cap="none" spc="0" baseline="0">
                <a:solidFill>
                  <a:srgbClr val="000000"/>
                </a:solidFill>
                <a:uFillTx/>
              </a:defRPr>
            </a:pPr>
            <a:endParaRPr lang="es-ES" sz="2000" dirty="0">
              <a:solidFill>
                <a:srgbClr val="FF0000"/>
              </a:solidFill>
              <a:ea typeface="ＭＳ Ｐゴシック"/>
              <a:cs typeface="Calibri"/>
            </a:endParaRPr>
          </a:p>
        </p:txBody>
      </p:sp>
    </p:spTree>
    <p:extLst>
      <p:ext uri="{BB962C8B-B14F-4D97-AF65-F5344CB8AC3E}">
        <p14:creationId xmlns:p14="http://schemas.microsoft.com/office/powerpoint/2010/main" val="1149386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64368"/>
            <a:ext cx="10515600" cy="4351338"/>
          </a:xfrm>
        </p:spPr>
        <p:txBody>
          <a:bodyPr>
            <a:normAutofit/>
          </a:bodyPr>
          <a:lstStyle/>
          <a:p>
            <a:pPr marL="0" indent="0" algn="ctr">
              <a:buNone/>
            </a:pPr>
            <a:br>
              <a:rPr lang="es-ES" altLang="es-ES" b="1" dirty="0">
                <a:solidFill>
                  <a:schemeClr val="accent1">
                    <a:lumMod val="75000"/>
                  </a:schemeClr>
                </a:solidFill>
              </a:rPr>
            </a:br>
            <a:endParaRPr lang="es-ES" altLang="es-ES" b="1" dirty="0">
              <a:solidFill>
                <a:schemeClr val="accent1">
                  <a:lumMod val="75000"/>
                </a:schemeClr>
              </a:solidFill>
            </a:endParaRPr>
          </a:p>
          <a:p>
            <a:pPr marL="0" indent="0" algn="ctr">
              <a:buNone/>
            </a:pPr>
            <a:endParaRPr lang="es-ES" sz="20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926739" y="478677"/>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1157680" y="1912690"/>
            <a:ext cx="9865453" cy="4216539"/>
          </a:xfrm>
          <a:prstGeom prst="rect">
            <a:avLst/>
          </a:prstGeom>
          <a:solidFill>
            <a:schemeClr val="accent1">
              <a:lumMod val="20000"/>
              <a:lumOff val="80000"/>
            </a:schemeClr>
          </a:solidFill>
          <a:ln w="28575">
            <a:solidFill>
              <a:schemeClr val="accent4">
                <a:lumMod val="60000"/>
                <a:lumOff val="40000"/>
              </a:schemeClr>
            </a:solidFill>
          </a:ln>
        </p:spPr>
        <p:txBody>
          <a:bodyPr wrap="square">
            <a:spAutoFit/>
          </a:bodyPr>
          <a:lstStyle/>
          <a:p>
            <a:pPr algn="ctr"/>
            <a:r>
              <a:rPr lang="es-ES" sz="2400" b="1" kern="0" dirty="0">
                <a:solidFill>
                  <a:srgbClr val="0A0AFF"/>
                </a:solidFill>
                <a:cs typeface="Segoe UI"/>
              </a:rPr>
              <a:t>RECURSOS EN LÍNEA PARA LA ENSEÑANZA DE LENGUAS EXTRANJERAS</a:t>
            </a:r>
          </a:p>
          <a:p>
            <a:pPr algn="ctr"/>
            <a:r>
              <a:rPr lang="es-ES" sz="2400" b="1" kern="0" dirty="0">
                <a:solidFill>
                  <a:srgbClr val="0A0AFF"/>
                </a:solidFill>
                <a:cs typeface="Segoe UI"/>
              </a:rPr>
              <a:t> </a:t>
            </a:r>
          </a:p>
          <a:p>
            <a:pPr marL="285750" indent="-285750">
              <a:buFont typeface="Wingdings" panose="05000000000000000000" pitchFamily="2" charset="2"/>
              <a:buChar char="v"/>
            </a:pPr>
            <a:r>
              <a:rPr lang="es-ES" sz="1600" dirty="0"/>
              <a:t>Pueden encontrar materiales adecuados e ideas para la preparación de las clases en el portal </a:t>
            </a:r>
            <a:r>
              <a:rPr lang="es-ES" sz="1600" dirty="0">
                <a:hlinkClick r:id="rId4"/>
              </a:rPr>
              <a:t>https://intef.es/recursos-educativos/</a:t>
            </a:r>
            <a:endParaRPr lang="es-ES" sz="1600" dirty="0"/>
          </a:p>
          <a:p>
            <a:pPr marL="285750" indent="-285750">
              <a:buFont typeface="Wingdings" panose="05000000000000000000" pitchFamily="2" charset="2"/>
              <a:buChar char="v"/>
            </a:pPr>
            <a:endParaRPr lang="es-ES" sz="1600" dirty="0"/>
          </a:p>
          <a:p>
            <a:endParaRPr lang="es-ES" sz="1600" dirty="0"/>
          </a:p>
          <a:p>
            <a:pPr algn="ctr"/>
            <a:r>
              <a:rPr lang="es-ES" sz="1600" b="1" kern="0" dirty="0">
                <a:solidFill>
                  <a:srgbClr val="0A0AFF"/>
                </a:solidFill>
                <a:cs typeface="Segoe UI"/>
              </a:rPr>
              <a:t>DIRECCIONES ÚTILES ESPAÑOL</a:t>
            </a:r>
          </a:p>
          <a:p>
            <a:pPr algn="ctr"/>
            <a:endParaRPr lang="es-ES" sz="1600" b="1" kern="0" dirty="0">
              <a:solidFill>
                <a:srgbClr val="0A0AFF"/>
              </a:solidFill>
              <a:cs typeface="Segoe UI"/>
            </a:endParaRPr>
          </a:p>
          <a:p>
            <a:pPr marL="342900" indent="-342900">
              <a:buFont typeface="Wingdings" panose="05000000000000000000" pitchFamily="2" charset="2"/>
              <a:buChar char="v"/>
            </a:pPr>
            <a:r>
              <a:rPr lang="es-ES" sz="1600" dirty="0"/>
              <a:t>Recursos en línea para la enseñanza-aprendizaje del español </a:t>
            </a:r>
            <a:r>
              <a:rPr lang="es-ES" sz="1600" dirty="0" err="1"/>
              <a:t>RedELE</a:t>
            </a:r>
            <a:r>
              <a:rPr lang="es-ES" sz="1600" dirty="0"/>
              <a:t>     </a:t>
            </a:r>
          </a:p>
          <a:p>
            <a:r>
              <a:rPr lang="es-ES" sz="1600" dirty="0">
                <a:hlinkClick r:id="rId5"/>
              </a:rPr>
              <a:t>https://www.educacionyfp.gob.es/gl/mc/redele/portada.html</a:t>
            </a:r>
            <a:endParaRPr lang="es-ES" sz="1600" dirty="0"/>
          </a:p>
          <a:p>
            <a:pPr marL="342900" indent="-342900">
              <a:buFont typeface="Wingdings" panose="05000000000000000000" pitchFamily="2" charset="2"/>
              <a:buChar char="v"/>
            </a:pPr>
            <a:endParaRPr lang="es-ES" sz="1600" dirty="0"/>
          </a:p>
          <a:p>
            <a:pPr marL="342900" indent="-342900">
              <a:buFont typeface="Wingdings" panose="05000000000000000000" pitchFamily="2" charset="2"/>
              <a:buChar char="v"/>
            </a:pPr>
            <a:endParaRPr lang="es-ES" sz="1600" dirty="0"/>
          </a:p>
          <a:p>
            <a:endParaRPr lang="es-ES" sz="1600" dirty="0"/>
          </a:p>
          <a:p>
            <a:pPr marL="342900" indent="-342900">
              <a:buFont typeface="Wingdings" panose="05000000000000000000" pitchFamily="2" charset="2"/>
              <a:buChar char="v"/>
            </a:pPr>
            <a:r>
              <a:rPr lang="es-ES" sz="1600" dirty="0"/>
              <a:t>Instituto Cervantes -</a:t>
            </a:r>
            <a:r>
              <a:rPr lang="es-ES" sz="1600" dirty="0">
                <a:hlinkClick r:id="rId6"/>
              </a:rPr>
              <a:t>http://www.cervantes.es</a:t>
            </a:r>
            <a:endParaRPr lang="es-ES" sz="1600" dirty="0"/>
          </a:p>
          <a:p>
            <a:pPr marL="342900" indent="-342900">
              <a:buFont typeface="Arial" panose="020B0604020202020204" pitchFamily="34" charset="0"/>
              <a:buChar char="•"/>
            </a:pPr>
            <a:endParaRPr lang="es-ES_tradnl" altLang="es-ES" sz="1400" b="1" dirty="0">
              <a:cs typeface="Times New Roman" charset="0"/>
            </a:endParaRPr>
          </a:p>
          <a:p>
            <a:endParaRPr lang="es-ES_tradnl" altLang="es-ES" sz="1400" b="1" dirty="0">
              <a:cs typeface="Times New Roman" charset="0"/>
            </a:endParaRPr>
          </a:p>
        </p:txBody>
      </p:sp>
      <p:pic>
        <p:nvPicPr>
          <p:cNvPr id="3078" name="Picture 6" descr="Aprender español fotografías e imágenes de alta resolución ...">
            <a:extLst>
              <a:ext uri="{FF2B5EF4-FFF2-40B4-BE49-F238E27FC236}">
                <a16:creationId xmlns:a16="http://schemas.microsoft.com/office/drawing/2014/main" id="{EF372080-914C-42FD-9FBC-7ADF853A7B7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70877" y="3827487"/>
            <a:ext cx="2663111" cy="19585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8073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779160"/>
            <a:ext cx="10515600" cy="4571763"/>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b="1" dirty="0">
              <a:solidFill>
                <a:srgbClr val="0A0AFF"/>
              </a:solidFill>
              <a:cs typeface="Segoe UI"/>
            </a:endParaRPr>
          </a:p>
          <a:p>
            <a:pPr marL="0" indent="0" algn="ctr">
              <a:buNone/>
            </a:pPr>
            <a:r>
              <a:rPr lang="es-ES" b="1" dirty="0">
                <a:solidFill>
                  <a:srgbClr val="0A0AFF"/>
                </a:solidFill>
                <a:cs typeface="Segoe UI"/>
              </a:rPr>
              <a:t> </a:t>
            </a:r>
          </a:p>
          <a:p>
            <a:pPr marL="0" indent="0" algn="ctr">
              <a:buNone/>
            </a:pPr>
            <a:endParaRPr lang="es-ES" altLang="es-ES" dirty="0"/>
          </a:p>
          <a:p>
            <a:pPr marL="0" indent="0" algn="ctr">
              <a:buNone/>
            </a:pPr>
            <a:endParaRPr lang="es-ES" altLang="es-ES" dirty="0"/>
          </a:p>
          <a:p>
            <a:pPr marL="0" indent="0">
              <a:buNone/>
            </a:pPr>
            <a:r>
              <a:rPr lang="es-ES" sz="2400" dirty="0"/>
              <a:t> </a:t>
            </a:r>
            <a:endParaRPr lang="es-ES" altLang="es-ES" sz="2400" dirty="0"/>
          </a:p>
          <a:p>
            <a:pPr marL="0" indent="0" algn="ctr">
              <a:buNone/>
            </a:pPr>
            <a:endParaRPr lang="es-ES" altLang="es-ES" sz="24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1082566" y="377577"/>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996463" y="2594926"/>
            <a:ext cx="10357338" cy="609398"/>
          </a:xfrm>
          <a:prstGeom prst="rect">
            <a:avLst/>
          </a:prstGeom>
        </p:spPr>
        <p:txBody>
          <a:bodyPr wrap="square">
            <a:spAutoFit/>
          </a:bodyPr>
          <a:lstStyle/>
          <a:p>
            <a:pPr>
              <a:lnSpc>
                <a:spcPct val="80000"/>
              </a:lnSpc>
              <a:defRPr/>
            </a:pPr>
            <a:endParaRPr lang="es-ES" altLang="es-ES" sz="2400" dirty="0"/>
          </a:p>
          <a:p>
            <a:pPr marL="285750" indent="-285750">
              <a:lnSpc>
                <a:spcPct val="80000"/>
              </a:lnSpc>
              <a:buFont typeface="Wingdings" panose="05000000000000000000" pitchFamily="2" charset="2"/>
              <a:buChar char="v"/>
              <a:defRPr/>
            </a:pPr>
            <a:endParaRPr lang="es-ES" altLang="es-ES" dirty="0"/>
          </a:p>
        </p:txBody>
      </p:sp>
      <p:sp>
        <p:nvSpPr>
          <p:cNvPr id="2" name="Rectángulo 1"/>
          <p:cNvSpPr/>
          <p:nvPr/>
        </p:nvSpPr>
        <p:spPr>
          <a:xfrm>
            <a:off x="890451" y="1648995"/>
            <a:ext cx="10515600" cy="5573962"/>
          </a:xfrm>
          <a:prstGeom prst="rect">
            <a:avLst/>
          </a:prstGeom>
        </p:spPr>
        <p:txBody>
          <a:bodyPr wrap="square">
            <a:spAutoFit/>
          </a:bodyPr>
          <a:lstStyle/>
          <a:p>
            <a:pPr algn="ctr">
              <a:lnSpc>
                <a:spcPct val="150000"/>
              </a:lnSpc>
              <a:defRPr/>
            </a:pPr>
            <a:r>
              <a:rPr lang="es-ES" b="1" dirty="0"/>
              <a:t>PROGRAMA DE AUXILIARES DE CONVERSACIÓN EXTRANJEROS EN ESPAÑA</a:t>
            </a:r>
          </a:p>
          <a:p>
            <a:pPr algn="ctr">
              <a:lnSpc>
                <a:spcPct val="150000"/>
              </a:lnSpc>
              <a:defRPr/>
            </a:pPr>
            <a:r>
              <a:rPr lang="es-ES" dirty="0">
                <a:hlinkClick r:id="rId4"/>
              </a:rPr>
              <a:t>Auxiliares de conversación extranjeros en España - Acción Educativa Exterior | Ministerio de Educación, Formación Profesional y Deportes</a:t>
            </a:r>
            <a:endParaRPr lang="es-ES" dirty="0"/>
          </a:p>
          <a:p>
            <a:pPr>
              <a:lnSpc>
                <a:spcPct val="150000"/>
              </a:lnSpc>
              <a:defRPr/>
            </a:pPr>
            <a:r>
              <a:rPr lang="es-ES" dirty="0"/>
              <a:t>La organización de este Programa se fundamenta en los Convenios Bilaterales de Cooperación Educativa, Cultural, Científica y Técnica vigentes entre España y los países participantes.</a:t>
            </a:r>
          </a:p>
          <a:p>
            <a:pPr>
              <a:lnSpc>
                <a:spcPct val="150000"/>
              </a:lnSpc>
              <a:defRPr/>
            </a:pPr>
            <a:r>
              <a:rPr lang="es-ES" dirty="0"/>
              <a:t>Dos modalidades:</a:t>
            </a:r>
          </a:p>
          <a:p>
            <a:pPr marL="800100" lvl="1" indent="-342900">
              <a:lnSpc>
                <a:spcPct val="150000"/>
              </a:lnSpc>
              <a:buFont typeface="Arial" panose="020B0604020202020204" pitchFamily="34" charset="0"/>
              <a:buChar char="•"/>
              <a:defRPr/>
            </a:pPr>
            <a:r>
              <a:rPr lang="es-ES" altLang="es-ES" dirty="0"/>
              <a:t>Auxiliares del cupo Ministerio</a:t>
            </a:r>
          </a:p>
          <a:p>
            <a:r>
              <a:rPr lang="es-ES" sz="2000" dirty="0"/>
              <a:t>	</a:t>
            </a:r>
            <a:r>
              <a:rPr lang="es-ES" sz="1400" dirty="0"/>
              <a:t>CONSULTAS:</a:t>
            </a:r>
            <a:r>
              <a:rPr lang="es-ES" sz="2000" dirty="0"/>
              <a:t> </a:t>
            </a:r>
            <a:r>
              <a:rPr lang="es-ES" u="sng" dirty="0">
                <a:solidFill>
                  <a:schemeClr val="accent5"/>
                </a:solidFill>
                <a:hlinkClick r:id="rId5">
                  <a:extLst>
                    <a:ext uri="{A12FA001-AC4F-418D-AE19-62706E023703}">
                      <ahyp:hlinkClr xmlns:ahyp="http://schemas.microsoft.com/office/drawing/2018/hyperlinkcolor" val="tx"/>
                    </a:ext>
                  </a:extLst>
                </a:hlinkClick>
              </a:rPr>
              <a:t>auxiliares.conv@educacion.gob.es</a:t>
            </a:r>
            <a:endParaRPr lang="es-ES" dirty="0">
              <a:solidFill>
                <a:schemeClr val="accent5"/>
              </a:solidFill>
            </a:endParaRPr>
          </a:p>
          <a:p>
            <a:r>
              <a:rPr lang="es-ES" dirty="0"/>
              <a:t>	</a:t>
            </a:r>
            <a:r>
              <a:rPr lang="es-ES" sz="1400" dirty="0"/>
              <a:t>RENUNCIAS:  </a:t>
            </a:r>
            <a:r>
              <a:rPr lang="es-ES" u="sng" dirty="0">
                <a:hlinkClick r:id="rId6"/>
              </a:rPr>
              <a:t>renuncias.auxminis@educacion.gob.es</a:t>
            </a:r>
            <a:endParaRPr lang="es-ES" altLang="es-ES" sz="2400" dirty="0"/>
          </a:p>
          <a:p>
            <a:pPr marL="800100" lvl="1" indent="-342900">
              <a:lnSpc>
                <a:spcPct val="150000"/>
              </a:lnSpc>
              <a:buFont typeface="Arial" panose="020B0604020202020204" pitchFamily="34" charset="0"/>
              <a:buChar char="•"/>
              <a:defRPr/>
            </a:pPr>
            <a:r>
              <a:rPr lang="es-ES" altLang="es-ES" dirty="0"/>
              <a:t>Auxiliares del cupo Castilla-La Mancha</a:t>
            </a:r>
          </a:p>
          <a:p>
            <a:pPr lvl="1">
              <a:lnSpc>
                <a:spcPct val="150000"/>
              </a:lnSpc>
              <a:defRPr/>
            </a:pPr>
            <a:r>
              <a:rPr lang="es-ES" sz="1400" dirty="0"/>
              <a:t>	CONSULTAS y RENUNCIAS: </a:t>
            </a:r>
            <a:r>
              <a:rPr lang="es-ES" altLang="es-ES" u="sng" dirty="0">
                <a:hlinkClick r:id="rId7"/>
              </a:rPr>
              <a:t>auxiliaresdeconversacionclm@jccm.es</a:t>
            </a:r>
            <a:endParaRPr lang="es-ES" altLang="es-ES" u="sng" dirty="0"/>
          </a:p>
          <a:p>
            <a:pPr lvl="1">
              <a:lnSpc>
                <a:spcPct val="150000"/>
              </a:lnSpc>
              <a:defRPr/>
            </a:pPr>
            <a:endParaRPr lang="es-ES" sz="1600" dirty="0"/>
          </a:p>
          <a:p>
            <a:pPr lvl="1">
              <a:lnSpc>
                <a:spcPct val="150000"/>
              </a:lnSpc>
              <a:defRPr/>
            </a:pPr>
            <a:endParaRPr lang="es-ES" altLang="es-ES" u="sng" dirty="0"/>
          </a:p>
          <a:p>
            <a:pPr lvl="1">
              <a:lnSpc>
                <a:spcPct val="150000"/>
              </a:lnSpc>
              <a:defRPr/>
            </a:pPr>
            <a:endParaRPr lang="es-ES" altLang="es-ES" u="sng" dirty="0"/>
          </a:p>
        </p:txBody>
      </p:sp>
    </p:spTree>
    <p:extLst>
      <p:ext uri="{BB962C8B-B14F-4D97-AF65-F5344CB8AC3E}">
        <p14:creationId xmlns:p14="http://schemas.microsoft.com/office/powerpoint/2010/main" val="42335312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386205"/>
            <a:ext cx="10515600" cy="4529501"/>
          </a:xfrm>
        </p:spPr>
        <p:txBody>
          <a:bodyPr>
            <a:normAutofit/>
          </a:bodyPr>
          <a:lstStyle/>
          <a:p>
            <a:pPr marL="0" indent="0" algn="ctr">
              <a:buNone/>
            </a:pPr>
            <a:br>
              <a:rPr lang="es-ES" altLang="es-ES" b="1" dirty="0">
                <a:solidFill>
                  <a:schemeClr val="accent1">
                    <a:lumMod val="75000"/>
                  </a:schemeClr>
                </a:solidFill>
              </a:rPr>
            </a:br>
            <a:endParaRPr lang="es-ES" altLang="es-ES" b="1" dirty="0">
              <a:solidFill>
                <a:schemeClr val="accent1">
                  <a:lumMod val="75000"/>
                </a:schemeClr>
              </a:solidFill>
            </a:endParaRPr>
          </a:p>
          <a:p>
            <a:pPr algn="ctr"/>
            <a:endParaRPr lang="es-ES" sz="20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1020781" y="309630"/>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1020782" y="1724299"/>
            <a:ext cx="10385270" cy="4462760"/>
          </a:xfrm>
          <a:prstGeom prst="rect">
            <a:avLst/>
          </a:prstGeom>
          <a:solidFill>
            <a:schemeClr val="accent1">
              <a:lumMod val="20000"/>
              <a:lumOff val="80000"/>
            </a:schemeClr>
          </a:solidFill>
          <a:ln w="28575">
            <a:solidFill>
              <a:schemeClr val="accent4">
                <a:lumMod val="60000"/>
                <a:lumOff val="40000"/>
              </a:schemeClr>
            </a:solidFill>
          </a:ln>
        </p:spPr>
        <p:txBody>
          <a:bodyPr wrap="square">
            <a:spAutoFit/>
          </a:bodyPr>
          <a:lstStyle/>
          <a:p>
            <a:pPr algn="ctr"/>
            <a:r>
              <a:rPr lang="es-ES_tradnl" altLang="es-ES" sz="2800" b="1" kern="0" dirty="0">
                <a:solidFill>
                  <a:srgbClr val="0A0AFF"/>
                </a:solidFill>
                <a:cs typeface="Segoe UI"/>
              </a:rPr>
              <a:t>ENLACES DE INTERÉS en CASTILLA-LA MANCHA</a:t>
            </a:r>
          </a:p>
          <a:p>
            <a:pPr marL="342900" indent="-342900">
              <a:buFont typeface="Wingdings" panose="05000000000000000000" pitchFamily="2" charset="2"/>
              <a:buChar char="v"/>
            </a:pPr>
            <a:r>
              <a:rPr lang="es-ES_tradnl" altLang="es-ES" sz="1600" b="1" dirty="0">
                <a:cs typeface="Times New Roman" charset="0"/>
              </a:rPr>
              <a:t>Consejería de Educación, Cultura y Deportes de Castilla-La Mancha</a:t>
            </a:r>
          </a:p>
          <a:p>
            <a:r>
              <a:rPr lang="es-ES" sz="1600" dirty="0"/>
              <a:t>Calle Río Alberche, s/n, 45007 Toledo </a:t>
            </a:r>
          </a:p>
          <a:p>
            <a:r>
              <a:rPr lang="es-ES" sz="1600" dirty="0">
                <a:hlinkClick r:id="rId4"/>
              </a:rPr>
              <a:t>auxiliaresdeconversacionclm@jccm.es</a:t>
            </a:r>
            <a:r>
              <a:rPr lang="es-ES" sz="1600" dirty="0"/>
              <a:t> </a:t>
            </a:r>
            <a:endParaRPr lang="es-ES" sz="1600" b="1" dirty="0"/>
          </a:p>
          <a:p>
            <a:endParaRPr lang="es-ES" sz="1600" b="1" dirty="0"/>
          </a:p>
          <a:p>
            <a:pPr algn="ctr"/>
            <a:r>
              <a:rPr lang="es-ES" sz="2400" b="1" kern="0" dirty="0">
                <a:solidFill>
                  <a:srgbClr val="0A0AFF"/>
                </a:solidFill>
                <a:cs typeface="Segoe UI"/>
              </a:rPr>
              <a:t>DELEGACIONES PROVINCIALES DE EDUCACIÓN , CULTURA Y DEPORTES</a:t>
            </a:r>
          </a:p>
          <a:p>
            <a:endParaRPr lang="es-ES" sz="1600" dirty="0"/>
          </a:p>
          <a:p>
            <a:pPr marL="342900" indent="-342900">
              <a:buFont typeface="Wingdings" panose="05000000000000000000" pitchFamily="2" charset="2"/>
              <a:buChar char="v"/>
            </a:pPr>
            <a:r>
              <a:rPr lang="es-ES" sz="1600" dirty="0"/>
              <a:t>Delegación Provincial de Educación, Cultura y Deportes de Ciudad Real</a:t>
            </a:r>
          </a:p>
          <a:p>
            <a:r>
              <a:rPr lang="es-ES" sz="1600" dirty="0"/>
              <a:t>Avda. Alarcos, 21.</a:t>
            </a:r>
            <a:r>
              <a:rPr lang="es-ES" sz="1600" b="1" dirty="0"/>
              <a:t>CP</a:t>
            </a:r>
            <a:r>
              <a:rPr lang="es-ES" sz="1600" dirty="0"/>
              <a:t>:13071</a:t>
            </a:r>
            <a:r>
              <a:rPr lang="es-ES" sz="1600" b="1" dirty="0"/>
              <a:t> </a:t>
            </a:r>
            <a:r>
              <a:rPr lang="es-ES" sz="1600" dirty="0"/>
              <a:t>Ciudad Real</a:t>
            </a:r>
          </a:p>
          <a:p>
            <a:r>
              <a:rPr lang="es-ES" sz="1600" b="1" dirty="0"/>
              <a:t>Asesora de contacto: Tomi Peinado </a:t>
            </a:r>
            <a:r>
              <a:rPr lang="es-ES" sz="1600" b="1" dirty="0">
                <a:hlinkClick r:id="rId5"/>
              </a:rPr>
              <a:t>tpeinado@jccm.es</a:t>
            </a:r>
            <a:endParaRPr lang="es-ES" sz="1600" b="1" dirty="0"/>
          </a:p>
          <a:p>
            <a:endParaRPr lang="es-ES" sz="1600" b="1" dirty="0"/>
          </a:p>
          <a:p>
            <a:pPr marL="342900" indent="-342900">
              <a:buFont typeface="Wingdings" panose="05000000000000000000" pitchFamily="2" charset="2"/>
              <a:buChar char="v"/>
            </a:pPr>
            <a:r>
              <a:rPr lang="es-ES" sz="1600" dirty="0"/>
              <a:t>Delegación Provincial de Educación, Cultura y Deportes de Guadalajara</a:t>
            </a:r>
          </a:p>
          <a:p>
            <a:r>
              <a:rPr lang="es-ES" sz="1600" dirty="0"/>
              <a:t>C/ Juan Bautista Topete 1 y 3 </a:t>
            </a:r>
            <a:r>
              <a:rPr lang="es-ES" sz="1600" b="1" dirty="0"/>
              <a:t>CP</a:t>
            </a:r>
            <a:r>
              <a:rPr lang="es-ES" sz="1600" dirty="0"/>
              <a:t>:19071</a:t>
            </a:r>
            <a:r>
              <a:rPr lang="es-ES" sz="1600" b="1" dirty="0"/>
              <a:t> </a:t>
            </a:r>
            <a:r>
              <a:rPr lang="es-ES" sz="1600" dirty="0"/>
              <a:t>Guadalajara</a:t>
            </a:r>
          </a:p>
          <a:p>
            <a:r>
              <a:rPr lang="es-ES" sz="1600" b="1" dirty="0"/>
              <a:t>Asesora de contacto: Susana Urueña</a:t>
            </a:r>
            <a:r>
              <a:rPr lang="es-ES" sz="1600" b="1" dirty="0">
                <a:hlinkClick r:id="rId6"/>
              </a:rPr>
              <a:t> susana.uruena@jccm.es</a:t>
            </a:r>
            <a:endParaRPr lang="es-ES" sz="1600" b="1" dirty="0"/>
          </a:p>
          <a:p>
            <a:endParaRPr lang="es-ES" sz="2000" dirty="0"/>
          </a:p>
          <a:p>
            <a:endParaRPr lang="es-ES" sz="2000" dirty="0"/>
          </a:p>
        </p:txBody>
      </p:sp>
    </p:spTree>
    <p:extLst>
      <p:ext uri="{BB962C8B-B14F-4D97-AF65-F5344CB8AC3E}">
        <p14:creationId xmlns:p14="http://schemas.microsoft.com/office/powerpoint/2010/main" val="944811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64368"/>
            <a:ext cx="10515600" cy="4351338"/>
          </a:xfrm>
        </p:spPr>
        <p:txBody>
          <a:bodyPr>
            <a:normAutofit/>
          </a:bodyPr>
          <a:lstStyle/>
          <a:p>
            <a:pPr marL="0" indent="0" algn="ctr">
              <a:buNone/>
            </a:pPr>
            <a:br>
              <a:rPr lang="es-ES" altLang="es-ES" b="1" dirty="0">
                <a:solidFill>
                  <a:schemeClr val="accent1">
                    <a:lumMod val="75000"/>
                  </a:schemeClr>
                </a:solidFill>
              </a:rPr>
            </a:br>
            <a:endParaRPr lang="es-ES" altLang="es-ES" b="1" dirty="0">
              <a:solidFill>
                <a:schemeClr val="accent1">
                  <a:lumMod val="75000"/>
                </a:schemeClr>
              </a:solidFill>
            </a:endParaRPr>
          </a:p>
          <a:p>
            <a:pPr algn="ctr"/>
            <a:endParaRPr lang="es-ES" sz="20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890451" y="488530"/>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450389" y="1853055"/>
            <a:ext cx="10463349" cy="4062651"/>
          </a:xfrm>
          <a:prstGeom prst="rect">
            <a:avLst/>
          </a:prstGeom>
          <a:solidFill>
            <a:schemeClr val="accent1">
              <a:lumMod val="20000"/>
              <a:lumOff val="80000"/>
            </a:schemeClr>
          </a:solidFill>
          <a:ln w="28575">
            <a:solidFill>
              <a:schemeClr val="accent4">
                <a:lumMod val="60000"/>
                <a:lumOff val="40000"/>
              </a:schemeClr>
            </a:solidFill>
          </a:ln>
        </p:spPr>
        <p:txBody>
          <a:bodyPr wrap="square">
            <a:spAutoFit/>
          </a:bodyPr>
          <a:lstStyle/>
          <a:p>
            <a:pPr marL="342900" indent="-342900">
              <a:buFont typeface="Wingdings" panose="05000000000000000000" pitchFamily="2" charset="2"/>
              <a:buChar char="v"/>
            </a:pPr>
            <a:endParaRPr lang="es-ES" sz="2000" dirty="0"/>
          </a:p>
          <a:p>
            <a:pPr marL="342900" indent="-342900">
              <a:buFont typeface="Wingdings" panose="05000000000000000000" pitchFamily="2" charset="2"/>
              <a:buChar char="v"/>
            </a:pPr>
            <a:r>
              <a:rPr lang="es-ES" dirty="0"/>
              <a:t>Delegación Provincial de Educación, Cultura y Deportes de Albacete</a:t>
            </a:r>
          </a:p>
          <a:p>
            <a:r>
              <a:rPr lang="es-ES" dirty="0"/>
              <a:t>Avda. de la Estación, 2.CP:02001</a:t>
            </a:r>
            <a:r>
              <a:rPr lang="es-ES" b="1" dirty="0"/>
              <a:t>.</a:t>
            </a:r>
            <a:r>
              <a:rPr lang="es-ES" dirty="0"/>
              <a:t>Albacete</a:t>
            </a:r>
            <a:endParaRPr lang="es-ES" dirty="0">
              <a:solidFill>
                <a:srgbClr val="FF0000"/>
              </a:solidFill>
            </a:endParaRPr>
          </a:p>
          <a:p>
            <a:r>
              <a:rPr lang="es-ES" b="1" dirty="0"/>
              <a:t>Asesora de contacto: María Teresa Jiménez </a:t>
            </a:r>
            <a:r>
              <a:rPr lang="es-ES" b="1" u="sng" dirty="0">
                <a:solidFill>
                  <a:schemeClr val="accent1">
                    <a:lumMod val="75000"/>
                  </a:schemeClr>
                </a:solidFill>
                <a:hlinkClick r:id="rId4"/>
              </a:rPr>
              <a:t>maite.jimenez@jccm.es</a:t>
            </a:r>
            <a:endParaRPr lang="es-ES" b="1" u="sng" dirty="0">
              <a:solidFill>
                <a:schemeClr val="accent1">
                  <a:lumMod val="75000"/>
                </a:schemeClr>
              </a:solidFill>
            </a:endParaRPr>
          </a:p>
          <a:p>
            <a:endParaRPr lang="es-ES" b="1" dirty="0">
              <a:solidFill>
                <a:schemeClr val="accent1">
                  <a:lumMod val="75000"/>
                </a:schemeClr>
              </a:solidFill>
            </a:endParaRPr>
          </a:p>
          <a:p>
            <a:pPr marL="342900" indent="-342900">
              <a:buFont typeface="Wingdings" panose="05000000000000000000" pitchFamily="2" charset="2"/>
              <a:buChar char="v"/>
            </a:pPr>
            <a:r>
              <a:rPr lang="es-ES" dirty="0"/>
              <a:t>Delegación Provincial de Educación, Cultura y Deportes de Cuenca</a:t>
            </a:r>
          </a:p>
          <a:p>
            <a:r>
              <a:rPr lang="es-ES" dirty="0"/>
              <a:t>Glorieta González Palencia, 2.CP:16071</a:t>
            </a:r>
            <a:r>
              <a:rPr lang="es-ES" b="1" dirty="0"/>
              <a:t>.</a:t>
            </a:r>
            <a:r>
              <a:rPr lang="es-ES" dirty="0"/>
              <a:t>Cuenca</a:t>
            </a:r>
            <a:endParaRPr lang="es-ES" dirty="0">
              <a:solidFill>
                <a:srgbClr val="FF0000"/>
              </a:solidFill>
            </a:endParaRPr>
          </a:p>
          <a:p>
            <a:r>
              <a:rPr lang="es-ES" b="1" dirty="0"/>
              <a:t>Asesora de contacto: Inmaculada </a:t>
            </a:r>
            <a:r>
              <a:rPr lang="es-ES" b="1" dirty="0" err="1"/>
              <a:t>Hernansaiz</a:t>
            </a:r>
            <a:r>
              <a:rPr lang="es-ES" b="1" dirty="0"/>
              <a:t> </a:t>
            </a:r>
            <a:r>
              <a:rPr lang="es-ES" b="1" u="sng" dirty="0">
                <a:solidFill>
                  <a:schemeClr val="accent1">
                    <a:lumMod val="75000"/>
                  </a:schemeClr>
                </a:solidFill>
              </a:rPr>
              <a:t>ihernansaiz@jccm.es</a:t>
            </a:r>
          </a:p>
          <a:p>
            <a:endParaRPr lang="es-ES" b="1" dirty="0"/>
          </a:p>
          <a:p>
            <a:pPr marL="342900" indent="-342900">
              <a:buFont typeface="Wingdings" panose="05000000000000000000" pitchFamily="2" charset="2"/>
              <a:buChar char="v"/>
            </a:pPr>
            <a:r>
              <a:rPr lang="es-ES" dirty="0"/>
              <a:t>Delegación Provincial de Educación, Cultura y Deportes de Toledo </a:t>
            </a:r>
          </a:p>
          <a:p>
            <a:r>
              <a:rPr lang="es-ES" dirty="0"/>
              <a:t>Avenida de Europa, 26.CP: 45003. Toledo </a:t>
            </a:r>
          </a:p>
          <a:p>
            <a:r>
              <a:rPr lang="es-ES" b="1" dirty="0"/>
              <a:t>Asesora de contacto: Tatiana Muguruza </a:t>
            </a:r>
            <a:r>
              <a:rPr lang="es-ES" b="1" dirty="0">
                <a:hlinkClick r:id="rId5"/>
              </a:rPr>
              <a:t>tatiana.ruiz@jccm.es</a:t>
            </a:r>
            <a:endParaRPr lang="es-ES" b="1" dirty="0"/>
          </a:p>
          <a:p>
            <a:endParaRPr lang="es-ES" sz="2000" b="1" dirty="0"/>
          </a:p>
          <a:p>
            <a:endParaRPr lang="es-ES" sz="2000" dirty="0"/>
          </a:p>
        </p:txBody>
      </p:sp>
      <p:pic>
        <p:nvPicPr>
          <p:cNvPr id="4098" name="Picture 2" descr="Resultado de imagen de imagenes de trabajo en equipo">
            <a:extLst>
              <a:ext uri="{FF2B5EF4-FFF2-40B4-BE49-F238E27FC236}">
                <a16:creationId xmlns:a16="http://schemas.microsoft.com/office/drawing/2014/main" id="{1BB3ED17-1BEC-42BC-A014-C592698CCE4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30801" y="2827905"/>
            <a:ext cx="2197916" cy="2112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920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64368"/>
            <a:ext cx="10515600" cy="4351338"/>
          </a:xfrm>
        </p:spPr>
        <p:txBody>
          <a:bodyPr>
            <a:normAutofit/>
          </a:bodyPr>
          <a:lstStyle/>
          <a:p>
            <a:pPr marL="0" indent="0" algn="ctr">
              <a:buNone/>
            </a:pPr>
            <a:br>
              <a:rPr lang="es-ES" altLang="es-ES" b="1" dirty="0">
                <a:solidFill>
                  <a:schemeClr val="accent1">
                    <a:lumMod val="75000"/>
                  </a:schemeClr>
                </a:solidFill>
              </a:rPr>
            </a:br>
            <a:endParaRPr lang="es-ES" altLang="es-ES" b="1" dirty="0">
              <a:solidFill>
                <a:schemeClr val="accent1">
                  <a:lumMod val="75000"/>
                </a:schemeClr>
              </a:solidFill>
            </a:endParaRPr>
          </a:p>
          <a:p>
            <a:pPr algn="ctr"/>
            <a:endParaRPr lang="es-ES" sz="20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890451" y="1755309"/>
            <a:ext cx="10463349" cy="4185761"/>
          </a:xfrm>
          <a:prstGeom prst="rect">
            <a:avLst/>
          </a:prstGeom>
          <a:solidFill>
            <a:schemeClr val="accent1">
              <a:lumMod val="20000"/>
              <a:lumOff val="80000"/>
            </a:schemeClr>
          </a:solidFill>
          <a:ln w="28575">
            <a:solidFill>
              <a:schemeClr val="accent4">
                <a:lumMod val="60000"/>
                <a:lumOff val="40000"/>
              </a:schemeClr>
            </a:solidFill>
          </a:ln>
        </p:spPr>
        <p:txBody>
          <a:bodyPr wrap="square">
            <a:spAutoFit/>
          </a:bodyPr>
          <a:lstStyle/>
          <a:p>
            <a:pPr algn="ctr"/>
            <a:r>
              <a:rPr lang="es-ES_tradnl" altLang="es-ES" sz="3200" b="1" kern="0" dirty="0">
                <a:solidFill>
                  <a:srgbClr val="0A0AFF"/>
                </a:solidFill>
                <a:cs typeface="Segoe UI"/>
              </a:rPr>
              <a:t>OTROS ENLACES DE INTERÉS</a:t>
            </a:r>
          </a:p>
          <a:p>
            <a:pPr algn="ctr"/>
            <a:endParaRPr lang="es-ES_tradnl" altLang="es-ES" sz="2000" b="1" dirty="0">
              <a:cs typeface="Times New Roman" charset="0"/>
            </a:endParaRPr>
          </a:p>
          <a:p>
            <a:r>
              <a:rPr lang="es-ES" b="1" dirty="0"/>
              <a:t>Ministerio de Educación, Formación Profesional y Deportes: </a:t>
            </a:r>
            <a:r>
              <a:rPr lang="es-ES" dirty="0"/>
              <a:t>49 Subdirección General de Cooperación Internacional y Promoción Exterior Educativa Paseo del Prado, 28, 3.ª planta 28014 Madrid Tel.: 91 506 55 94 </a:t>
            </a:r>
          </a:p>
          <a:p>
            <a:pPr marL="342900" indent="-342900">
              <a:buFont typeface="Arial" panose="020B0604020202020204" pitchFamily="34" charset="0"/>
              <a:buChar char="•"/>
            </a:pPr>
            <a:r>
              <a:rPr lang="es-ES" sz="2000" dirty="0">
                <a:hlinkClick r:id="rId4"/>
              </a:rPr>
              <a:t>auxiliares.conv@educacion.gob.es</a:t>
            </a:r>
            <a:endParaRPr lang="es-ES" sz="2000" dirty="0"/>
          </a:p>
          <a:p>
            <a:endParaRPr lang="es-ES" sz="2000" dirty="0"/>
          </a:p>
          <a:p>
            <a:pPr marL="342900" indent="-342900">
              <a:buFont typeface="Arial" panose="020B0604020202020204" pitchFamily="34" charset="0"/>
              <a:buChar char="•"/>
            </a:pPr>
            <a:r>
              <a:rPr lang="es-ES" sz="2000" dirty="0">
                <a:hlinkClick r:id="rId5"/>
              </a:rPr>
              <a:t>http://www.educacionyfp.gob.es/contenidos/ba/actividad-internacional</a:t>
            </a:r>
            <a:endParaRPr lang="es-ES" sz="2000" dirty="0"/>
          </a:p>
          <a:p>
            <a:r>
              <a:rPr lang="es-ES" sz="2000" dirty="0"/>
              <a:t> </a:t>
            </a:r>
            <a:endParaRPr lang="es-ES" b="1" dirty="0"/>
          </a:p>
          <a:p>
            <a:r>
              <a:rPr lang="es-ES" b="1" dirty="0"/>
              <a:t>Comisarías de policía y Oficinas de Extranjeros</a:t>
            </a:r>
          </a:p>
          <a:p>
            <a:pPr marL="342900" indent="-342900">
              <a:buFont typeface="Arial" panose="020B0604020202020204" pitchFamily="34" charset="0"/>
              <a:buChar char="•"/>
            </a:pPr>
            <a:r>
              <a:rPr lang="es-ES" sz="2000" dirty="0">
                <a:hlinkClick r:id="rId6"/>
              </a:rPr>
              <a:t>https://www.mptfp.gob.es/portal/delegaciones_gobierno/extranjeria/extranjeria_ddgg.html</a:t>
            </a:r>
            <a:endParaRPr lang="es-ES" sz="2000" dirty="0"/>
          </a:p>
          <a:p>
            <a:endParaRPr lang="es-ES" sz="2000" dirty="0"/>
          </a:p>
          <a:p>
            <a:endParaRPr lang="es-ES" sz="2000" dirty="0"/>
          </a:p>
          <a:p>
            <a:endParaRPr lang="es-ES_tradnl" altLang="es-ES" sz="2000" b="1" dirty="0">
              <a:cs typeface="Times New Roman" charset="0"/>
            </a:endParaRPr>
          </a:p>
        </p:txBody>
      </p:sp>
    </p:spTree>
    <p:extLst>
      <p:ext uri="{BB962C8B-B14F-4D97-AF65-F5344CB8AC3E}">
        <p14:creationId xmlns:p14="http://schemas.microsoft.com/office/powerpoint/2010/main" val="4178380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64368"/>
            <a:ext cx="10515600" cy="4351338"/>
          </a:xfrm>
        </p:spPr>
        <p:txBody>
          <a:bodyPr>
            <a:normAutofit/>
          </a:bodyPr>
          <a:lstStyle/>
          <a:p>
            <a:pPr marL="0" indent="0" algn="ctr">
              <a:buNone/>
            </a:pPr>
            <a:br>
              <a:rPr lang="es-ES" altLang="es-ES" b="1" dirty="0">
                <a:solidFill>
                  <a:schemeClr val="accent1">
                    <a:lumMod val="75000"/>
                  </a:schemeClr>
                </a:solidFill>
              </a:rPr>
            </a:br>
            <a:endParaRPr lang="es-ES" altLang="es-ES" b="1" dirty="0">
              <a:solidFill>
                <a:schemeClr val="accent1">
                  <a:lumMod val="75000"/>
                </a:schemeClr>
              </a:solidFill>
            </a:endParaRPr>
          </a:p>
          <a:p>
            <a:pPr marL="0" indent="0" algn="ctr">
              <a:buNone/>
            </a:pPr>
            <a:endParaRPr lang="es-ES" sz="20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890451" y="1805355"/>
            <a:ext cx="10463350" cy="3100849"/>
          </a:xfrm>
          <a:prstGeom prst="rect">
            <a:avLst/>
          </a:prstGeom>
          <a:solidFill>
            <a:schemeClr val="accent1">
              <a:lumMod val="20000"/>
              <a:lumOff val="80000"/>
            </a:schemeClr>
          </a:solidFill>
          <a:ln w="28575">
            <a:solidFill>
              <a:schemeClr val="accent4">
                <a:lumMod val="60000"/>
                <a:lumOff val="40000"/>
              </a:schemeClr>
            </a:solidFill>
          </a:ln>
        </p:spPr>
        <p:txBody>
          <a:bodyPr wrap="square">
            <a:spAutoFit/>
          </a:bodyPr>
          <a:lstStyle/>
          <a:p>
            <a:pPr algn="ctr"/>
            <a:r>
              <a:rPr lang="es-ES_tradnl" altLang="es-ES" sz="3200" b="1" kern="0" dirty="0">
                <a:solidFill>
                  <a:srgbClr val="0A0AFF"/>
                </a:solidFill>
                <a:cs typeface="Segoe UI"/>
              </a:rPr>
              <a:t> </a:t>
            </a:r>
          </a:p>
          <a:p>
            <a:pPr algn="ctr"/>
            <a:r>
              <a:rPr lang="es-ES_tradnl" altLang="es-ES" sz="3200" b="1" kern="0" dirty="0">
                <a:solidFill>
                  <a:srgbClr val="0A0AFF"/>
                </a:solidFill>
                <a:cs typeface="Segoe UI"/>
              </a:rPr>
              <a:t>FELIZ CURSO</a:t>
            </a:r>
            <a:endParaRPr lang="es-ES_tradnl" altLang="es-ES" sz="2000" dirty="0">
              <a:latin typeface="Verdana" charset="0"/>
              <a:cs typeface="Times New Roman" charset="0"/>
            </a:endParaRPr>
          </a:p>
          <a:p>
            <a:pPr algn="ctr"/>
            <a:endParaRPr lang="es-ES_tradnl" altLang="es-ES" sz="2000" dirty="0">
              <a:cs typeface="Times New Roman" charset="0"/>
            </a:endParaRPr>
          </a:p>
          <a:p>
            <a:pPr algn="ctr"/>
            <a:r>
              <a:rPr lang="es-ES_tradnl" altLang="es-ES" sz="2000" b="1" dirty="0">
                <a:cs typeface="Times New Roman" charset="0"/>
                <a:hlinkClick r:id="rId4"/>
              </a:rPr>
              <a:t>auxiliaresdeconversacionclm@jccm.es</a:t>
            </a:r>
            <a:endParaRPr lang="es-ES_tradnl" altLang="es-ES" sz="2000" b="1" dirty="0">
              <a:cs typeface="Times New Roman" charset="0"/>
            </a:endParaRPr>
          </a:p>
          <a:p>
            <a:pPr algn="ctr"/>
            <a:endParaRPr lang="es-ES_tradnl" altLang="es-ES" sz="2000" b="1" dirty="0">
              <a:cs typeface="Times New Roman" charset="0"/>
            </a:endParaRPr>
          </a:p>
          <a:p>
            <a:pPr marL="457200" indent="-457200">
              <a:lnSpc>
                <a:spcPct val="90000"/>
              </a:lnSpc>
              <a:spcBef>
                <a:spcPts val="700"/>
              </a:spcBef>
              <a:buSzPct val="125000"/>
              <a:buFont typeface="Wingdings" panose="05000000000000000000" pitchFamily="2" charset="2"/>
              <a:buChar char="v"/>
              <a:defRPr sz="1800" b="0" i="0" u="none" strike="noStrike" kern="0" cap="none" spc="0" baseline="0">
                <a:solidFill>
                  <a:srgbClr val="000000"/>
                </a:solidFill>
                <a:uFillTx/>
              </a:defRPr>
            </a:pPr>
            <a:endParaRPr lang="es-ES" sz="2000" dirty="0">
              <a:solidFill>
                <a:srgbClr val="000000"/>
              </a:solidFill>
              <a:cs typeface="Calibri"/>
            </a:endParaRPr>
          </a:p>
          <a:p>
            <a:pPr marL="457200" lvl="0" indent="-457200">
              <a:lnSpc>
                <a:spcPct val="90000"/>
              </a:lnSpc>
              <a:spcBef>
                <a:spcPts val="700"/>
              </a:spcBef>
              <a:buSzPct val="125000"/>
              <a:buFont typeface="Wingdings" panose="05000000000000000000" pitchFamily="2" charset="2"/>
              <a:buChar char="v"/>
              <a:defRPr sz="1800" b="0" i="0" u="none" strike="noStrike" kern="0" cap="none" spc="0" baseline="0">
                <a:solidFill>
                  <a:srgbClr val="000000"/>
                </a:solidFill>
                <a:uFillTx/>
              </a:defRPr>
            </a:pPr>
            <a:endParaRPr lang="es-ES" sz="2000" dirty="0">
              <a:solidFill>
                <a:srgbClr val="FF0000"/>
              </a:solidFill>
              <a:ea typeface="ＭＳ Ｐゴシック"/>
              <a:cs typeface="Calibri"/>
            </a:endParaRPr>
          </a:p>
          <a:p>
            <a:pPr marL="457200" lvl="0" indent="-457200">
              <a:lnSpc>
                <a:spcPct val="90000"/>
              </a:lnSpc>
              <a:spcBef>
                <a:spcPts val="700"/>
              </a:spcBef>
              <a:buSzPct val="125000"/>
              <a:buFont typeface="Wingdings" panose="05000000000000000000" pitchFamily="2" charset="2"/>
              <a:buChar char="v"/>
              <a:defRPr sz="1800" b="0" i="0" u="none" strike="noStrike" kern="0" cap="none" spc="0" baseline="0">
                <a:solidFill>
                  <a:srgbClr val="000000"/>
                </a:solidFill>
                <a:uFillTx/>
              </a:defRPr>
            </a:pPr>
            <a:endParaRPr lang="es-ES" sz="2000" dirty="0">
              <a:solidFill>
                <a:srgbClr val="FF0000"/>
              </a:solidFill>
              <a:ea typeface="ＭＳ Ｐゴシック"/>
              <a:cs typeface="Calibri"/>
            </a:endParaRPr>
          </a:p>
        </p:txBody>
      </p:sp>
    </p:spTree>
    <p:extLst>
      <p:ext uri="{BB962C8B-B14F-4D97-AF65-F5344CB8AC3E}">
        <p14:creationId xmlns:p14="http://schemas.microsoft.com/office/powerpoint/2010/main" val="1149386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779160"/>
            <a:ext cx="10515600" cy="4571763"/>
          </a:xfrm>
          <a:solidFill>
            <a:schemeClr val="accent1">
              <a:lumMod val="20000"/>
              <a:lumOff val="80000"/>
            </a:schemeClr>
          </a:solidFill>
          <a:ln w="28575">
            <a:solidFill>
              <a:schemeClr val="accent4">
                <a:lumMod val="60000"/>
                <a:lumOff val="40000"/>
              </a:schemeClr>
            </a:solidFill>
          </a:ln>
        </p:spPr>
        <p:txBody>
          <a:bodyPr>
            <a:normAutofit fontScale="25000" lnSpcReduction="20000"/>
          </a:bodyPr>
          <a:lstStyle/>
          <a:p>
            <a:pPr marL="0" indent="0" algn="ctr">
              <a:buNone/>
            </a:pPr>
            <a:endParaRPr lang="es-ES" b="1" dirty="0">
              <a:solidFill>
                <a:srgbClr val="0A0AFF"/>
              </a:solidFill>
              <a:cs typeface="Segoe UI"/>
            </a:endParaRPr>
          </a:p>
          <a:p>
            <a:pPr marL="0" indent="0" algn="ctr">
              <a:buNone/>
            </a:pPr>
            <a:r>
              <a:rPr lang="es-ES" sz="8000" b="1" dirty="0">
                <a:solidFill>
                  <a:srgbClr val="0A0AFF"/>
                </a:solidFill>
                <a:cs typeface="Segoe UI"/>
              </a:rPr>
              <a:t>AUXILIARES DE CONVERSACIÓN CUPO CASTILLA-LA MANCHA</a:t>
            </a:r>
          </a:p>
          <a:p>
            <a:pPr>
              <a:lnSpc>
                <a:spcPct val="120000"/>
              </a:lnSpc>
            </a:pPr>
            <a:endParaRPr lang="es-ES" sz="5600" dirty="0"/>
          </a:p>
          <a:p>
            <a:pPr>
              <a:lnSpc>
                <a:spcPct val="120000"/>
              </a:lnSpc>
            </a:pPr>
            <a:r>
              <a:rPr lang="es-ES" sz="7200" dirty="0"/>
              <a:t>Regulado por la Resolución de 26/09/2025 de la Dirección General de Inclusión Educativa y Programas de la Consejería de Educación, Cultura y Deportes.</a:t>
            </a:r>
          </a:p>
          <a:p>
            <a:pPr>
              <a:lnSpc>
                <a:spcPct val="120000"/>
              </a:lnSpc>
            </a:pPr>
            <a:r>
              <a:rPr lang="es-ES" sz="7200" dirty="0"/>
              <a:t>Contamos con 113 auxiliares en los idiomas inglés y francés, para asignar a los centros educativos baremados de acuerdo con el Anexo I de la citada Resolución. </a:t>
            </a:r>
          </a:p>
          <a:p>
            <a:pPr>
              <a:lnSpc>
                <a:spcPct val="120000"/>
              </a:lnSpc>
            </a:pPr>
            <a:r>
              <a:rPr lang="es-ES" sz="7200" dirty="0"/>
              <a:t>Los centros y auxiliares de conversación del cupo Castilla-La Mancha, reciben toda la información relativa al programa, la carta de nombramiento, los tipos de seguros…, por parte de la Consejería de Educación, Cultura y Deportes de CLM, concretamente del Servicio de Plurilingüismo</a:t>
            </a:r>
          </a:p>
          <a:p>
            <a:pPr marL="0" indent="0">
              <a:buNone/>
            </a:pPr>
            <a:endParaRPr lang="es-ES" sz="5500" b="1" dirty="0">
              <a:solidFill>
                <a:srgbClr val="0A0AFF"/>
              </a:solidFill>
              <a:cs typeface="Segoe UI"/>
            </a:endParaRPr>
          </a:p>
          <a:p>
            <a:pPr marL="0" indent="0">
              <a:buNone/>
            </a:pPr>
            <a:r>
              <a:rPr lang="es-ES" sz="5500" b="1" dirty="0">
                <a:solidFill>
                  <a:srgbClr val="0A0AFF"/>
                </a:solidFill>
                <a:cs typeface="Segoe UI"/>
              </a:rPr>
              <a:t> </a:t>
            </a:r>
          </a:p>
          <a:p>
            <a:pPr marL="0" indent="0" algn="ctr">
              <a:buNone/>
            </a:pPr>
            <a:endParaRPr lang="es-ES" altLang="es-ES" dirty="0"/>
          </a:p>
          <a:p>
            <a:pPr marL="0" indent="0" algn="ctr">
              <a:buNone/>
            </a:pPr>
            <a:endParaRPr lang="es-ES" altLang="es-ES" dirty="0"/>
          </a:p>
          <a:p>
            <a:pPr marL="0" indent="0">
              <a:buNone/>
            </a:pPr>
            <a:r>
              <a:rPr lang="es-ES" sz="2400" dirty="0"/>
              <a:t> </a:t>
            </a:r>
            <a:endParaRPr lang="es-ES" altLang="es-ES" sz="2400" dirty="0"/>
          </a:p>
          <a:p>
            <a:pPr marL="0" indent="0" algn="ctr">
              <a:buNone/>
            </a:pPr>
            <a:endParaRPr lang="es-ES" altLang="es-ES" sz="2400" dirty="0"/>
          </a:p>
        </p:txBody>
      </p:sp>
      <p:pic>
        <p:nvPicPr>
          <p:cNvPr id="7" name="Imagen 6"/>
          <p:cNvPicPr/>
          <p:nvPr/>
        </p:nvPicPr>
        <p:blipFill>
          <a:blip r:embed="rId2" cstate="print">
            <a:extLst>
              <a:ext uri="{28A0092B-C50C-407E-A947-70E740481C1C}">
                <a14:useLocalDpi xmlns:a14="http://schemas.microsoft.com/office/drawing/2010/main" val="0"/>
              </a:ext>
            </a:extLst>
          </a:blip>
          <a:stretch>
            <a:fillRect/>
          </a:stretch>
        </p:blipFill>
        <p:spPr>
          <a:xfrm>
            <a:off x="1376181" y="377577"/>
            <a:ext cx="1522096" cy="907528"/>
          </a:xfrm>
          <a:prstGeom prst="rect">
            <a:avLst/>
          </a:prstGeom>
        </p:spPr>
      </p:pic>
      <p:pic>
        <p:nvPicPr>
          <p:cNvPr id="8"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sp>
        <p:nvSpPr>
          <p:cNvPr id="3" name="2 Rectángulo"/>
          <p:cNvSpPr/>
          <p:nvPr/>
        </p:nvSpPr>
        <p:spPr>
          <a:xfrm>
            <a:off x="1182848" y="2298583"/>
            <a:ext cx="10170952" cy="873444"/>
          </a:xfrm>
          <a:prstGeom prst="rect">
            <a:avLst/>
          </a:prstGeom>
        </p:spPr>
        <p:txBody>
          <a:bodyPr wrap="square">
            <a:spAutoFit/>
          </a:bodyPr>
          <a:lstStyle/>
          <a:p>
            <a:pPr>
              <a:lnSpc>
                <a:spcPct val="150000"/>
              </a:lnSpc>
              <a:defRPr/>
            </a:pPr>
            <a:endParaRPr lang="es-ES" altLang="es-ES" sz="2400" dirty="0"/>
          </a:p>
          <a:p>
            <a:pPr marL="285750" indent="-285750">
              <a:lnSpc>
                <a:spcPct val="80000"/>
              </a:lnSpc>
              <a:buFont typeface="Wingdings" panose="05000000000000000000" pitchFamily="2" charset="2"/>
              <a:buChar char="v"/>
              <a:defRPr/>
            </a:pPr>
            <a:endParaRPr lang="es-ES" altLang="es-ES" dirty="0"/>
          </a:p>
        </p:txBody>
      </p:sp>
    </p:spTree>
    <p:extLst>
      <p:ext uri="{BB962C8B-B14F-4D97-AF65-F5344CB8AC3E}">
        <p14:creationId xmlns:p14="http://schemas.microsoft.com/office/powerpoint/2010/main" val="3079062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r>
              <a:rPr lang="es-ES" altLang="es-ES" b="1" dirty="0">
                <a:solidFill>
                  <a:srgbClr val="0A0AFF"/>
                </a:solidFill>
                <a:cs typeface="Segoe UI"/>
              </a:rPr>
              <a:t>1. INCORPORACIÓN y CESE</a:t>
            </a:r>
          </a:p>
          <a:p>
            <a:pPr marL="0" indent="0" algn="ctr">
              <a:buNone/>
            </a:pPr>
            <a:endParaRPr lang="es-ES" altLang="es-ES" sz="2400" b="1" dirty="0">
              <a:solidFill>
                <a:schemeClr val="accent1">
                  <a:lumMod val="75000"/>
                </a:schemeClr>
              </a:solidFill>
            </a:endParaRPr>
          </a:p>
          <a:p>
            <a:pPr marL="0" indent="0" algn="ctr">
              <a:buNone/>
            </a:pPr>
            <a:r>
              <a:rPr lang="es-ES" sz="1800" dirty="0"/>
              <a:t>La incorporación de la persona auxiliar al centro tendrá lugar a partir del 1 de octubre de 2025  </a:t>
            </a:r>
          </a:p>
          <a:p>
            <a:pPr marL="0" indent="0" algn="ctr">
              <a:buNone/>
            </a:pPr>
            <a:r>
              <a:rPr lang="es-ES" sz="1800" dirty="0"/>
              <a:t>y cesará de sus funciones el 31 de mayo de 2026.</a:t>
            </a:r>
          </a:p>
          <a:p>
            <a:pPr marL="0" indent="0" algn="ctr">
              <a:buNone/>
            </a:pPr>
            <a:r>
              <a:rPr lang="es-ES" altLang="es-ES" sz="2000" b="1" dirty="0">
                <a:solidFill>
                  <a:srgbClr val="0A0AFF"/>
                </a:solidFill>
                <a:cs typeface="Segoe UI"/>
              </a:rPr>
              <a:t>FLEXIBILIDAD Y COMPRENSIÓN EN LA INCORPORACIÓN</a:t>
            </a:r>
            <a:endParaRPr lang="es-ES" altLang="es-ES" sz="1800" dirty="0"/>
          </a:p>
          <a:p>
            <a:pPr>
              <a:lnSpc>
                <a:spcPct val="100000"/>
              </a:lnSpc>
            </a:pPr>
            <a:r>
              <a:rPr lang="es-ES" sz="1600" dirty="0"/>
              <a:t>La dirección del centro deberá comunicar su incorporación en la fecha en la que ésta tenga lugar, mediante la cumplimentación y el envío de la Hoja de Incorporación publicada en el Portal de Educación, a la dirección </a:t>
            </a:r>
            <a:r>
              <a:rPr lang="es-ES" sz="1600" b="1" dirty="0">
                <a:hlinkClick r:id="rId2"/>
              </a:rPr>
              <a:t>auxiliaresdeconversacionclm@jccm.es</a:t>
            </a:r>
            <a:r>
              <a:rPr lang="es-ES" sz="1600" b="1" dirty="0"/>
              <a:t>.</a:t>
            </a:r>
          </a:p>
          <a:p>
            <a:pPr>
              <a:lnSpc>
                <a:spcPct val="100000"/>
              </a:lnSpc>
            </a:pPr>
            <a:r>
              <a:rPr lang="es-ES" sz="1600" dirty="0"/>
              <a:t>Debido a la gestión de visados y circunstancias diversas, podrán incorporarse al centro de manera progresiva hasta  enero, por lo que es aconsejable estar en contacto con la persona auxiliar y saber aproximadamente la fecha de llegada. </a:t>
            </a:r>
          </a:p>
          <a:p>
            <a:pPr>
              <a:lnSpc>
                <a:spcPct val="100000"/>
              </a:lnSpc>
            </a:pPr>
            <a:r>
              <a:rPr lang="es-ES" sz="1600" dirty="0"/>
              <a:t>La persona auxiliar de conversación será dada de alta en la Seguridad Social y será informada vía email del día en que puede incorporarse al centro</a:t>
            </a:r>
            <a:r>
              <a:rPr lang="es-ES" sz="1400" dirty="0"/>
              <a:t>.</a:t>
            </a:r>
          </a:p>
          <a:p>
            <a:pPr>
              <a:lnSpc>
                <a:spcPct val="100000"/>
              </a:lnSpc>
            </a:pPr>
            <a:endParaRPr lang="es-ES" sz="1400" dirty="0"/>
          </a:p>
        </p:txBody>
      </p:sp>
      <p:pic>
        <p:nvPicPr>
          <p:cNvPr id="10"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4"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spTree>
    <p:extLst>
      <p:ext uri="{BB962C8B-B14F-4D97-AF65-F5344CB8AC3E}">
        <p14:creationId xmlns:p14="http://schemas.microsoft.com/office/powerpoint/2010/main" val="3472820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altLang="es-ES" b="1" dirty="0">
              <a:solidFill>
                <a:srgbClr val="0A0AFF"/>
              </a:solidFill>
              <a:cs typeface="Segoe UI"/>
            </a:endParaRPr>
          </a:p>
          <a:p>
            <a:pPr marL="0" indent="0" algn="ctr">
              <a:buNone/>
            </a:pPr>
            <a:r>
              <a:rPr lang="es-ES" altLang="es-ES" b="1" dirty="0">
                <a:solidFill>
                  <a:srgbClr val="0A0AFF"/>
                </a:solidFill>
                <a:cs typeface="Segoe UI"/>
              </a:rPr>
              <a:t>2. HORARIO</a:t>
            </a:r>
          </a:p>
          <a:p>
            <a:pPr marL="0" indent="0">
              <a:buNone/>
            </a:pPr>
            <a:endParaRPr lang="es-ES" sz="1800" dirty="0"/>
          </a:p>
          <a:p>
            <a:r>
              <a:rPr lang="es-ES" sz="1800" dirty="0"/>
              <a:t>14 horas semanales presenciales.</a:t>
            </a:r>
          </a:p>
          <a:p>
            <a:r>
              <a:rPr lang="es-ES" sz="1800" dirty="0"/>
              <a:t>Durante tres o cuatro días consecutivos por semana. </a:t>
            </a:r>
          </a:p>
          <a:p>
            <a:r>
              <a:rPr lang="es-ES" sz="1800" dirty="0"/>
              <a:t>Sin asignar carga horaria los lunes o los viernes, a ser posible, siempre que no perjudique el funcionamiento y horario del centro. </a:t>
            </a:r>
          </a:p>
          <a:p>
            <a:endParaRPr lang="es-ES" sz="1800" dirty="0"/>
          </a:p>
          <a:p>
            <a:pPr algn="ctr"/>
            <a:endParaRPr lang="es-ES" altLang="es-ES" sz="2400" b="1" dirty="0">
              <a:solidFill>
                <a:schemeClr val="accent1">
                  <a:lumMod val="75000"/>
                </a:schemeClr>
              </a:solidFill>
            </a:endParaRPr>
          </a:p>
        </p:txBody>
      </p:sp>
      <p:pic>
        <p:nvPicPr>
          <p:cNvPr id="10" name="Imagen 7"/>
          <p:cNvPicPr/>
          <p:nvPr/>
        </p:nvPicPr>
        <p:blipFill>
          <a:blip r:embed="rId2"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3"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pic>
        <p:nvPicPr>
          <p:cNvPr id="2" name="Imagen 1" descr="Ventajas de los libros de papel y de los ebook | Area Libro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867955" y="4622227"/>
            <a:ext cx="1877332" cy="117774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02251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altLang="es-ES" b="1" dirty="0">
              <a:solidFill>
                <a:srgbClr val="0A0AFF"/>
              </a:solidFill>
              <a:cs typeface="Segoe UI"/>
            </a:endParaRPr>
          </a:p>
          <a:p>
            <a:pPr marL="0" indent="0" algn="ctr">
              <a:buNone/>
            </a:pPr>
            <a:r>
              <a:rPr lang="es-ES" altLang="es-ES" b="1" dirty="0">
                <a:solidFill>
                  <a:srgbClr val="0A0AFF"/>
                </a:solidFill>
                <a:cs typeface="Segoe UI"/>
              </a:rPr>
              <a:t>3. PAGO DE LA AYUDA</a:t>
            </a:r>
            <a:endParaRPr lang="es-ES" altLang="es-ES" sz="1800" b="1" dirty="0">
              <a:solidFill>
                <a:srgbClr val="0A0AFF"/>
              </a:solidFill>
              <a:cs typeface="Segoe UI"/>
            </a:endParaRPr>
          </a:p>
          <a:p>
            <a:r>
              <a:rPr lang="es-ES" sz="1400" dirty="0"/>
              <a:t>En concepto de manutención y alojamiento- 800 € mensuales a cuenta bancaria española preferiblemente, para evitar retrasos y problemas en el abono de las ayudas mensuales.</a:t>
            </a:r>
          </a:p>
          <a:p>
            <a:r>
              <a:rPr lang="es-ES" sz="1400" dirty="0"/>
              <a:t>La entidad bancaria tiene que completar y sellar  “La ficha de terceros” para enviarla a </a:t>
            </a:r>
            <a:r>
              <a:rPr lang="es-ES" sz="1400" u="sng" dirty="0">
                <a:hlinkClick r:id="rId2"/>
              </a:rPr>
              <a:t>auxiliaresdeconversacionclm@jccm.es</a:t>
            </a:r>
            <a:endParaRPr lang="es-ES" sz="1400" dirty="0"/>
          </a:p>
          <a:p>
            <a:r>
              <a:rPr lang="es-ES" sz="1400" dirty="0"/>
              <a:t>En caso de producirse un retraso extraordinario en la gestión de “La ficha de terceros” , se ruega que el centro lo comunique cuanto antes y preste al auxiliar el apoyo necesario.</a:t>
            </a:r>
          </a:p>
          <a:p>
            <a:r>
              <a:rPr lang="es-ES" sz="1400" dirty="0"/>
              <a:t>Si en algún momento durante el curso cambiara de entidad o de número de cuenta bancaria deberá comunicarlo cuanto antes y enviar de nuevo la Ficha de Terceros.</a:t>
            </a:r>
          </a:p>
          <a:p>
            <a:pPr marL="0" indent="0">
              <a:buNone/>
            </a:pPr>
            <a:endParaRPr lang="es-ES" sz="1200" dirty="0"/>
          </a:p>
          <a:p>
            <a:pPr marL="0" indent="0">
              <a:buNone/>
            </a:pPr>
            <a:endParaRPr lang="es-ES" sz="1800" dirty="0"/>
          </a:p>
          <a:p>
            <a:pPr marL="0" indent="0" algn="ctr">
              <a:buNone/>
            </a:pPr>
            <a:endParaRPr lang="es-ES" altLang="es-ES" sz="2400" b="1" dirty="0">
              <a:solidFill>
                <a:schemeClr val="accent1">
                  <a:lumMod val="75000"/>
                </a:schemeClr>
              </a:solidFill>
            </a:endParaRPr>
          </a:p>
        </p:txBody>
      </p:sp>
      <p:pic>
        <p:nvPicPr>
          <p:cNvPr id="10"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4"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pic>
        <p:nvPicPr>
          <p:cNvPr id="2" name="Imagen 1" descr="Imagen gratis: Dinero, denominación, papel, moneda de ..."/>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61820" y="4497265"/>
            <a:ext cx="2533475" cy="147569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2920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a:bodyPr>
          <a:lstStyle/>
          <a:p>
            <a:pPr marL="0" indent="0" algn="ctr">
              <a:buNone/>
            </a:pPr>
            <a:endParaRPr lang="es-ES" altLang="es-ES" b="1" dirty="0">
              <a:solidFill>
                <a:srgbClr val="0A0AFF"/>
              </a:solidFill>
              <a:cs typeface="Segoe UI"/>
            </a:endParaRPr>
          </a:p>
          <a:p>
            <a:pPr marL="0" indent="0" algn="ctr">
              <a:buNone/>
            </a:pPr>
            <a:r>
              <a:rPr lang="es-ES" altLang="es-ES" b="1" dirty="0">
                <a:solidFill>
                  <a:srgbClr val="0A0AFF"/>
                </a:solidFill>
                <a:cs typeface="Segoe UI"/>
              </a:rPr>
              <a:t>4. RENUNCIA</a:t>
            </a:r>
          </a:p>
          <a:p>
            <a:pPr marL="0" indent="0">
              <a:lnSpc>
                <a:spcPct val="100000"/>
              </a:lnSpc>
              <a:buNone/>
            </a:pPr>
            <a:endParaRPr lang="es-ES" altLang="es-ES" sz="1400" b="1" dirty="0">
              <a:solidFill>
                <a:srgbClr val="0A0AFF"/>
              </a:solidFill>
              <a:cs typeface="Segoe UI"/>
            </a:endParaRPr>
          </a:p>
          <a:p>
            <a:pPr>
              <a:lnSpc>
                <a:spcPct val="100000"/>
              </a:lnSpc>
            </a:pPr>
            <a:r>
              <a:rPr lang="es-ES" sz="1600" dirty="0"/>
              <a:t>Si la persona auxiliar renunciara a su puesto antes de finalizar su adscripción, rogamos que sea comunicado inmediatamente por el centro	a </a:t>
            </a:r>
            <a:r>
              <a:rPr lang="es-ES" sz="1600" dirty="0">
                <a:hlinkClick r:id="rId2"/>
              </a:rPr>
              <a:t>auxiliaresdeconversacionclm@jccm.es,</a:t>
            </a:r>
            <a:r>
              <a:rPr lang="es-ES" sz="1600" dirty="0"/>
              <a:t> con copia a la asesora de Plurilingüismo de su Delegación Provincial de Educación, Cultura y Deportes, con indicación de la fecha exacta de la renuncia para evitar pagos improcedentes.</a:t>
            </a:r>
          </a:p>
          <a:p>
            <a:pPr>
              <a:lnSpc>
                <a:spcPct val="100000"/>
              </a:lnSpc>
            </a:pPr>
            <a:r>
              <a:rPr lang="es-ES" sz="1600" dirty="0"/>
              <a:t>No podemos asegurar que el centro contará con otro auxiliar en caso de renuncia.  </a:t>
            </a:r>
          </a:p>
          <a:p>
            <a:pPr marL="0" indent="0" algn="ctr">
              <a:buNone/>
            </a:pPr>
            <a:endParaRPr lang="es-ES" altLang="es-ES" sz="2400" b="1" dirty="0">
              <a:solidFill>
                <a:schemeClr val="accent1">
                  <a:lumMod val="75000"/>
                </a:schemeClr>
              </a:solidFill>
            </a:endParaRPr>
          </a:p>
        </p:txBody>
      </p:sp>
      <p:pic>
        <p:nvPicPr>
          <p:cNvPr id="10"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4"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pic>
        <p:nvPicPr>
          <p:cNvPr id="2" name="Imagen 1" descr="¿Cómo viajar en avión con niños? | Donde Viaja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36634" y="3953859"/>
            <a:ext cx="2758441" cy="190851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76250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fontScale="92500" lnSpcReduction="20000"/>
          </a:bodyPr>
          <a:lstStyle/>
          <a:p>
            <a:pPr marL="0" indent="0" algn="ctr">
              <a:buNone/>
            </a:pPr>
            <a:endParaRPr lang="es-ES" altLang="es-ES" sz="1300" b="1" dirty="0">
              <a:solidFill>
                <a:srgbClr val="0A0AFF"/>
              </a:solidFill>
              <a:cs typeface="Segoe UI"/>
            </a:endParaRPr>
          </a:p>
          <a:p>
            <a:pPr marL="0" indent="0" algn="ctr">
              <a:buNone/>
            </a:pPr>
            <a:r>
              <a:rPr lang="es-ES" altLang="es-ES" sz="2600" b="1" dirty="0">
                <a:solidFill>
                  <a:srgbClr val="0A0AFF"/>
                </a:solidFill>
                <a:cs typeface="Segoe UI"/>
              </a:rPr>
              <a:t>5. OBLIGACIONES DE LOS CENTROS</a:t>
            </a:r>
          </a:p>
          <a:p>
            <a:pPr marL="0" indent="0">
              <a:buNone/>
            </a:pPr>
            <a:endParaRPr lang="es-ES" sz="1300" dirty="0"/>
          </a:p>
          <a:p>
            <a:pPr marL="0" indent="0">
              <a:buNone/>
            </a:pPr>
            <a:r>
              <a:rPr lang="es-ES" sz="1800" dirty="0"/>
              <a:t>a. Comunicar la incorporación del personal auxiliar de conversación mediante la cumplimentación y el envío de la hoja de incorporación a la dirección de correo electrónico </a:t>
            </a:r>
            <a:r>
              <a:rPr lang="es-ES" sz="1800" dirty="0">
                <a:hlinkClick r:id="rId2"/>
              </a:rPr>
              <a:t>auxiliaresdeconversacionclm@jccm.es</a:t>
            </a:r>
            <a:r>
              <a:rPr lang="es-ES" sz="1800" dirty="0"/>
              <a:t>,  a la mayor brevedad posible desde su incorporación.</a:t>
            </a:r>
          </a:p>
          <a:p>
            <a:pPr marL="0" indent="0">
              <a:buNone/>
            </a:pPr>
            <a:r>
              <a:rPr lang="es-ES" sz="1800" dirty="0"/>
              <a:t>b. Designar a un tutor o tutora como persona de referencia, quien se coordinará con el personal auxiliar de conversación y le ayudará en casos de incidencias o problemas que puedan surgir durante su adscripción al centro.</a:t>
            </a:r>
          </a:p>
          <a:p>
            <a:pPr marL="0" indent="0">
              <a:buNone/>
            </a:pPr>
            <a:r>
              <a:rPr lang="es-ES" sz="1800" dirty="0"/>
              <a:t>c. Organizar un horario detallado para el personal auxiliar de conversación que incluya su dedicación horaria semanal, profesorado y cursos a los que apoyará.</a:t>
            </a:r>
          </a:p>
          <a:p>
            <a:pPr marL="0" indent="0">
              <a:buNone/>
            </a:pPr>
            <a:r>
              <a:rPr lang="es-ES" sz="1800" b="1" dirty="0">
                <a:highlight>
                  <a:srgbClr val="FFFF00"/>
                </a:highlight>
              </a:rPr>
              <a:t>d. Registrar puntualmente las ausencias del personal auxiliar de conversación en el perfil específico creado para el mismo en la aplicación </a:t>
            </a:r>
            <a:r>
              <a:rPr lang="es-ES" sz="1800" b="1" dirty="0" err="1">
                <a:highlight>
                  <a:srgbClr val="FFFF00"/>
                </a:highlight>
              </a:rPr>
              <a:t>Delphos</a:t>
            </a:r>
            <a:r>
              <a:rPr lang="es-ES" sz="1800" b="1" dirty="0">
                <a:highlight>
                  <a:srgbClr val="FFFF00"/>
                </a:highlight>
              </a:rPr>
              <a:t>.</a:t>
            </a:r>
          </a:p>
          <a:p>
            <a:pPr marL="0" indent="0">
              <a:buNone/>
            </a:pPr>
            <a:r>
              <a:rPr lang="es-ES" sz="1800" dirty="0"/>
              <a:t>e. Comunicar al Servicio de Plurilingüismo la renuncia, las ausencias prolongadas y cualquier otro problema o incidencia grave, especialmente las relativas a la salud del personal auxiliar de conversación.</a:t>
            </a:r>
          </a:p>
          <a:p>
            <a:pPr marL="0" indent="0">
              <a:buNone/>
            </a:pPr>
            <a:r>
              <a:rPr lang="es-ES" sz="1800" dirty="0"/>
              <a:t>f. Entregar al personal auxiliar de conversación un certificado firmado por la dirección del centro al terminar el curso escolar, que acredite los servicios prestados con indicación del número de horas semanales, fechas de inicio y cese.</a:t>
            </a:r>
          </a:p>
          <a:p>
            <a:pPr marL="0" indent="0">
              <a:buNone/>
            </a:pPr>
            <a:r>
              <a:rPr lang="es-ES" sz="1800" dirty="0"/>
              <a:t>g. Difundir el impacto de la presencia del personal auxiliar de conversación en el centro y compartir buenas prácticas en la página web y en las redes del centro educativo.</a:t>
            </a:r>
            <a:endParaRPr lang="es-ES" altLang="es-ES" sz="2400" b="1" dirty="0">
              <a:solidFill>
                <a:schemeClr val="accent1">
                  <a:lumMod val="75000"/>
                </a:schemeClr>
              </a:solidFill>
            </a:endParaRPr>
          </a:p>
        </p:txBody>
      </p:sp>
      <p:pic>
        <p:nvPicPr>
          <p:cNvPr id="10"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4"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spTree>
    <p:extLst>
      <p:ext uri="{BB962C8B-B14F-4D97-AF65-F5344CB8AC3E}">
        <p14:creationId xmlns:p14="http://schemas.microsoft.com/office/powerpoint/2010/main" val="2078395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890451" y="1570892"/>
            <a:ext cx="10515600" cy="4583054"/>
          </a:xfrm>
          <a:solidFill>
            <a:schemeClr val="accent1">
              <a:lumMod val="20000"/>
              <a:lumOff val="80000"/>
            </a:schemeClr>
          </a:solidFill>
          <a:ln w="28575">
            <a:solidFill>
              <a:schemeClr val="accent4">
                <a:lumMod val="60000"/>
                <a:lumOff val="40000"/>
              </a:schemeClr>
            </a:solidFill>
          </a:ln>
        </p:spPr>
        <p:txBody>
          <a:bodyPr>
            <a:normAutofit fontScale="47500" lnSpcReduction="20000"/>
          </a:bodyPr>
          <a:lstStyle/>
          <a:p>
            <a:pPr marL="0" indent="0" algn="ctr">
              <a:buNone/>
            </a:pPr>
            <a:endParaRPr lang="es-ES" altLang="es-ES" sz="2300" b="1" dirty="0">
              <a:solidFill>
                <a:srgbClr val="0A0AFF"/>
              </a:solidFill>
              <a:cs typeface="Segoe UI"/>
            </a:endParaRPr>
          </a:p>
          <a:p>
            <a:pPr marL="0" indent="0" algn="ctr">
              <a:buNone/>
            </a:pPr>
            <a:r>
              <a:rPr lang="es-ES" altLang="es-ES" sz="5100" b="1" dirty="0">
                <a:solidFill>
                  <a:srgbClr val="0A0AFF"/>
                </a:solidFill>
                <a:cs typeface="Segoe UI"/>
              </a:rPr>
              <a:t>6. FUNCIONES DEL TUTOR/A</a:t>
            </a:r>
          </a:p>
          <a:p>
            <a:pPr marL="0" indent="0">
              <a:buNone/>
            </a:pPr>
            <a:r>
              <a:rPr lang="es-ES" sz="2900" dirty="0"/>
              <a:t>a. Ofrecer asistencia profesional y personal al personal auxiliar de conversación en la búsqueda de alojamiento y gestión de trámites tales como solicitud de NIE, apertura de cuenta bancaria, información sobre el centro educativo, etc.</a:t>
            </a:r>
          </a:p>
          <a:p>
            <a:pPr marL="0" indent="0">
              <a:buNone/>
            </a:pPr>
            <a:r>
              <a:rPr lang="es-ES" sz="2900" dirty="0"/>
              <a:t>b. Enviar la ficha de terceros del personal auxiliar de conversación cumplimentada por ordenador, firmada y sellada por el banco, a la dirección de correo electrónico </a:t>
            </a:r>
            <a:r>
              <a:rPr lang="es-ES" sz="2900" dirty="0">
                <a:hlinkClick r:id="rId2"/>
              </a:rPr>
              <a:t>auxiliaresdeconversacionclm@jccm.es</a:t>
            </a:r>
            <a:r>
              <a:rPr lang="es-ES" sz="2900" dirty="0"/>
              <a:t>, a la mayor brevedad posible para poder gestionar la ayuda mensual.</a:t>
            </a:r>
          </a:p>
          <a:p>
            <a:pPr marL="0" indent="0">
              <a:buNone/>
            </a:pPr>
            <a:r>
              <a:rPr lang="es-ES" sz="2900" dirty="0"/>
              <a:t>c. Informar al personal auxiliar de conversación acerca de la utilización de espacios, instalaciones, materiales y equipamiento.</a:t>
            </a:r>
          </a:p>
          <a:p>
            <a:pPr marL="0" indent="0">
              <a:buNone/>
            </a:pPr>
            <a:r>
              <a:rPr lang="es-ES" sz="2900" dirty="0"/>
              <a:t>d. Asegurar la coordinación entre el personal auxiliar de conversación y el profesorado con quien vaya a colaborar y facilitarle la información relativa a la programación, los objetivos y los mínimos exigibles en cada curso.</a:t>
            </a:r>
          </a:p>
          <a:p>
            <a:pPr marL="0" indent="0">
              <a:buNone/>
            </a:pPr>
            <a:r>
              <a:rPr lang="es-ES" sz="2900" dirty="0"/>
              <a:t>e. Impulsar y facilitar la asistencia del personal auxiliar de conversación a jornadas, reuniones informativas o sesiones formativas de las que reciban convocatoria.</a:t>
            </a:r>
          </a:p>
          <a:p>
            <a:pPr marL="0" indent="0">
              <a:buNone/>
            </a:pPr>
            <a:r>
              <a:rPr lang="es-ES" sz="2900" dirty="0"/>
              <a:t>f. Propiciar un periodo de observación al personal auxiliar de conversación, preferiblemente durante las dos primeras semanas tras su incorporación, que favorezcan su familiarización con el funcionamiento del centro, el alumnado y el sistema educativo.</a:t>
            </a:r>
          </a:p>
          <a:p>
            <a:pPr marL="0" indent="0">
              <a:buNone/>
            </a:pPr>
            <a:r>
              <a:rPr lang="es-ES" sz="2900" dirty="0"/>
              <a:t>g. Controlar la asistencia y el cumplimiento del horario del personal auxiliar de conversación. </a:t>
            </a:r>
          </a:p>
          <a:p>
            <a:pPr marL="0" indent="0">
              <a:buNone/>
            </a:pPr>
            <a:r>
              <a:rPr lang="es-ES" sz="2900" dirty="0"/>
              <a:t>h. Supervisar que el personal auxiliar de conversación desarrolle sus funciones en el centro.</a:t>
            </a:r>
          </a:p>
          <a:p>
            <a:pPr marL="0" indent="0">
              <a:buNone/>
            </a:pPr>
            <a:r>
              <a:rPr lang="es-ES" sz="2900" dirty="0"/>
              <a:t>i. Al finalizar el programa, y antes del 10/06/2026, cumplimentar a través del correspondiente formulario electrónico, que será facilitado por el Servicio de Plurilingüismo, el informe valorativo donde se refleje el grado de cumplimiento de los objetivos del programa y de satisfacción por el desarrollo del mismo.</a:t>
            </a:r>
          </a:p>
          <a:p>
            <a:pPr marL="0" indent="0">
              <a:buNone/>
            </a:pPr>
            <a:r>
              <a:rPr lang="es-ES" sz="2900" dirty="0"/>
              <a:t>j. Cumplimentar cualquier informe, cuestionario, o documento, que desde el Servicio de Plurilingüismo se pueda solicitar en relación con el programa.</a:t>
            </a:r>
          </a:p>
          <a:p>
            <a:endParaRPr lang="es-ES" sz="1800" dirty="0"/>
          </a:p>
          <a:p>
            <a:endParaRPr lang="es-ES" altLang="es-ES" sz="2400" b="1" dirty="0">
              <a:solidFill>
                <a:schemeClr val="accent1">
                  <a:lumMod val="75000"/>
                </a:schemeClr>
              </a:solidFill>
            </a:endParaRPr>
          </a:p>
        </p:txBody>
      </p:sp>
      <p:pic>
        <p:nvPicPr>
          <p:cNvPr id="10" name="Imagen 7"/>
          <p:cNvPicPr/>
          <p:nvPr/>
        </p:nvPicPr>
        <p:blipFill>
          <a:blip r:embed="rId3" cstate="print">
            <a:extLst>
              <a:ext uri="{28A0092B-C50C-407E-A947-70E740481C1C}">
                <a14:useLocalDpi xmlns:a14="http://schemas.microsoft.com/office/drawing/2010/main" val="0"/>
              </a:ext>
            </a:extLst>
          </a:blip>
          <a:stretch>
            <a:fillRect/>
          </a:stretch>
        </p:blipFill>
        <p:spPr>
          <a:xfrm>
            <a:off x="7877909" y="377577"/>
            <a:ext cx="3475892" cy="1008628"/>
          </a:xfrm>
          <a:prstGeom prst="rect">
            <a:avLst/>
          </a:prstGeom>
        </p:spPr>
      </p:pic>
      <p:pic>
        <p:nvPicPr>
          <p:cNvPr id="12" name="Imagen 6"/>
          <p:cNvPicPr/>
          <p:nvPr/>
        </p:nvPicPr>
        <p:blipFill>
          <a:blip r:embed="rId4" cstate="print">
            <a:extLst>
              <a:ext uri="{28A0092B-C50C-407E-A947-70E740481C1C}">
                <a14:useLocalDpi xmlns:a14="http://schemas.microsoft.com/office/drawing/2010/main" val="0"/>
              </a:ext>
            </a:extLst>
          </a:blip>
          <a:stretch>
            <a:fillRect/>
          </a:stretch>
        </p:blipFill>
        <p:spPr>
          <a:xfrm>
            <a:off x="890451" y="377577"/>
            <a:ext cx="1522096" cy="907528"/>
          </a:xfrm>
          <a:prstGeom prst="rect">
            <a:avLst/>
          </a:prstGeom>
        </p:spPr>
      </p:pic>
    </p:spTree>
    <p:extLst>
      <p:ext uri="{BB962C8B-B14F-4D97-AF65-F5344CB8AC3E}">
        <p14:creationId xmlns:p14="http://schemas.microsoft.com/office/powerpoint/2010/main" val="219060697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1186</TotalTime>
  <Words>2656</Words>
  <Application>Microsoft Office PowerPoint</Application>
  <PresentationFormat>Panorámica</PresentationFormat>
  <Paragraphs>216</Paragraphs>
  <Slides>23</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23</vt:i4>
      </vt:variant>
    </vt:vector>
  </HeadingPairs>
  <TitlesOfParts>
    <vt:vector size="32" baseType="lpstr">
      <vt:lpstr>ＭＳ Ｐゴシック</vt:lpstr>
      <vt:lpstr>Arial</vt:lpstr>
      <vt:lpstr>Calibri</vt:lpstr>
      <vt:lpstr>Calibri Light</vt:lpstr>
      <vt:lpstr>Segoe UI</vt:lpstr>
      <vt:lpstr>Times New Roman</vt:lpstr>
      <vt:lpstr>Verdana</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Junta Comunidades Castilla la Mancha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Palmira Jerez Plaza</dc:creator>
  <cp:lastModifiedBy>Maria Palmira Jerez Plaza</cp:lastModifiedBy>
  <cp:revision>147</cp:revision>
  <dcterms:created xsi:type="dcterms:W3CDTF">2020-09-25T12:06:00Z</dcterms:created>
  <dcterms:modified xsi:type="dcterms:W3CDTF">2025-10-06T11:26:15Z</dcterms:modified>
</cp:coreProperties>
</file>