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D_C25FFDA5.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7" r:id="rId5"/>
  </p:sldMasterIdLst>
  <p:notesMasterIdLst>
    <p:notesMasterId r:id="rId39"/>
  </p:notesMasterIdLst>
  <p:sldIdLst>
    <p:sldId id="285" r:id="rId6"/>
    <p:sldId id="286" r:id="rId7"/>
    <p:sldId id="287" r:id="rId8"/>
    <p:sldId id="288" r:id="rId9"/>
    <p:sldId id="256" r:id="rId10"/>
    <p:sldId id="257" r:id="rId11"/>
    <p:sldId id="258" r:id="rId12"/>
    <p:sldId id="259" r:id="rId13"/>
    <p:sldId id="261" r:id="rId14"/>
    <p:sldId id="262" r:id="rId15"/>
    <p:sldId id="263" r:id="rId16"/>
    <p:sldId id="264" r:id="rId17"/>
    <p:sldId id="265" r:id="rId18"/>
    <p:sldId id="266" r:id="rId19"/>
    <p:sldId id="267" r:id="rId20"/>
    <p:sldId id="268" r:id="rId21"/>
    <p:sldId id="269" r:id="rId22"/>
    <p:sldId id="270" r:id="rId23"/>
    <p:sldId id="271" r:id="rId24"/>
    <p:sldId id="273" r:id="rId25"/>
    <p:sldId id="272" r:id="rId26"/>
    <p:sldId id="274" r:id="rId27"/>
    <p:sldId id="275" r:id="rId28"/>
    <p:sldId id="279" r:id="rId29"/>
    <p:sldId id="276" r:id="rId30"/>
    <p:sldId id="277" r:id="rId31"/>
    <p:sldId id="278" r:id="rId32"/>
    <p:sldId id="280" r:id="rId33"/>
    <p:sldId id="281" r:id="rId34"/>
    <p:sldId id="282" r:id="rId35"/>
    <p:sldId id="283" r:id="rId36"/>
    <p:sldId id="284" r:id="rId37"/>
    <p:sldId id="260" r:id="rId38"/>
  </p:sldIdLst>
  <p:sldSz cx="12192000" cy="6858000"/>
  <p:notesSz cx="6858000" cy="9144000"/>
  <p:embeddedFontLst>
    <p:embeddedFont>
      <p:font typeface="Roboto" panose="02000000000000000000" pitchFamily="2" charset="0"/>
      <p:regular r:id="rId40"/>
      <p:bold r:id="rId41"/>
      <p:italic r:id="rId42"/>
      <p:boldItalic r:id="rId43"/>
    </p:embeddedFont>
    <p:embeddedFont>
      <p:font typeface="Roboto Light" panose="02000000000000000000" pitchFamily="2" charset="0"/>
      <p:regular r:id="rId44"/>
      <p:italic r:id="rId4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3F5A4-CD2C-5DFD-52C8-E35848EF4DF0}" name="Maria Pilar Rodriguez Almuzara" initials="MA" userId="S::mralmuzara@jccm.es::cdcd1bdf-b432-4715-aaf1-38e6825f3a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2032E-C22F-D994-22C8-C29878C4831E}" v="38" dt="2026-04-10T06:57:06.880"/>
    <p1510:client id="{596EF158-0119-8964-595E-8CC5795816C0}" v="36" dt="2026-04-10T06:19:32.090"/>
    <p1510:client id="{E2E109AF-B164-1074-0CE0-06FF9BCAFC68}" v="29" dt="2026-04-09T15:19:11.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s>
</file>

<file path=ppt/comments/modernComment_10D_C25FFDA5.xml><?xml version="1.0" encoding="utf-8"?>
<p188:cmLst xmlns:a="http://schemas.openxmlformats.org/drawingml/2006/main" xmlns:r="http://schemas.openxmlformats.org/officeDocument/2006/relationships" xmlns:p188="http://schemas.microsoft.com/office/powerpoint/2018/8/main">
  <p188:cm id="{AAB0AB78-D2B6-413D-ACA8-2BE2A5DBA1FB}" authorId="{DA93F5A4-CD2C-5DFD-52C8-E35848EF4DF0}" created="2026-03-30T08:21:58.563">
    <ac:txMkLst xmlns:ac="http://schemas.microsoft.com/office/drawing/2013/main/command">
      <pc:docMk xmlns:pc="http://schemas.microsoft.com/office/powerpoint/2013/main/command"/>
      <pc:sldMk xmlns:pc="http://schemas.microsoft.com/office/powerpoint/2013/main/command" cId="3261070757" sldId="269"/>
      <ac:spMk id="92" creationId="{9A7B635D-5D03-9E33-4426-052002D9938E}"/>
      <ac:txMk cp="373">
        <ac:context len="389" hash="1443011008"/>
      </ac:txMk>
    </ac:txMkLst>
    <p188:pos x="3201680" y="3406588"/>
    <p188:txBody>
      <a:bodyPr/>
      <a:lstStyle/>
      <a:p>
        <a:r>
          <a:rPr lang="es-ES"/>
          <a:t>Pendiente de que se haga</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E58E4-14D0-4A78-856E-64A8798049F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E9579F4-6AC6-4E96-8061-FAF4F516EAE7}">
      <dgm:prSet/>
      <dgm:spPr/>
      <dgm:t>
        <a:bodyPr/>
        <a:lstStyle/>
        <a:p>
          <a:r>
            <a:rPr lang="es-ES"/>
            <a:t>Presentar el funcionamiento del nuevo módulo de matriculación en EducamosCLM. </a:t>
          </a:r>
          <a:endParaRPr lang="en-US"/>
        </a:p>
      </dgm:t>
    </dgm:pt>
    <dgm:pt modelId="{EF829975-F59A-480B-B96C-D110B2DAA492}" type="parTrans" cxnId="{5F404A97-9DBB-4704-ABCA-418F2C25C869}">
      <dgm:prSet/>
      <dgm:spPr/>
      <dgm:t>
        <a:bodyPr/>
        <a:lstStyle/>
        <a:p>
          <a:endParaRPr lang="en-US"/>
        </a:p>
      </dgm:t>
    </dgm:pt>
    <dgm:pt modelId="{6D3D3319-8173-45F1-9793-E7A2EF18ADA4}" type="sibTrans" cxnId="{5F404A97-9DBB-4704-ABCA-418F2C25C869}">
      <dgm:prSet/>
      <dgm:spPr/>
      <dgm:t>
        <a:bodyPr/>
        <a:lstStyle/>
        <a:p>
          <a:endParaRPr lang="en-US"/>
        </a:p>
      </dgm:t>
    </dgm:pt>
    <dgm:pt modelId="{4E063EB4-9051-48A4-B205-C2AE1AD77224}">
      <dgm:prSet/>
      <dgm:spPr/>
      <dgm:t>
        <a:bodyPr/>
        <a:lstStyle/>
        <a:p>
          <a:r>
            <a:rPr lang="es-ES"/>
            <a:t>Explicar el procedimiento que deberán seguir los centros (perfil Dirección) para matricular al alumnado a través de la plataforma. </a:t>
          </a:r>
          <a:endParaRPr lang="en-US"/>
        </a:p>
      </dgm:t>
    </dgm:pt>
    <dgm:pt modelId="{D0ED2347-34E9-4D3F-85BB-FD8CF4DD3D97}" type="parTrans" cxnId="{E66B686D-3CB6-4EF4-B6F0-3464FDA4CD89}">
      <dgm:prSet/>
      <dgm:spPr/>
      <dgm:t>
        <a:bodyPr/>
        <a:lstStyle/>
        <a:p>
          <a:endParaRPr lang="en-US"/>
        </a:p>
      </dgm:t>
    </dgm:pt>
    <dgm:pt modelId="{4ED23940-D5FC-43EA-B5E3-4B7BFF761E46}" type="sibTrans" cxnId="{E66B686D-3CB6-4EF4-B6F0-3464FDA4CD89}">
      <dgm:prSet/>
      <dgm:spPr/>
      <dgm:t>
        <a:bodyPr/>
        <a:lstStyle/>
        <a:p>
          <a:endParaRPr lang="en-US"/>
        </a:p>
      </dgm:t>
    </dgm:pt>
    <dgm:pt modelId="{814E740C-23E9-41E2-B396-5B9F3152DFF8}">
      <dgm:prSet/>
      <dgm:spPr/>
      <dgm:t>
        <a:bodyPr/>
        <a:lstStyle/>
        <a:p>
          <a:r>
            <a:rPr lang="es-ES"/>
            <a:t>Resolver dudas y recoger propuestas de mejora iniciales. </a:t>
          </a:r>
          <a:endParaRPr lang="en-US"/>
        </a:p>
      </dgm:t>
    </dgm:pt>
    <dgm:pt modelId="{47024B40-D743-4563-894E-006A39C9BA41}" type="parTrans" cxnId="{7885E3EF-DFD5-4CD7-A9ED-7B415C4B4476}">
      <dgm:prSet/>
      <dgm:spPr/>
      <dgm:t>
        <a:bodyPr/>
        <a:lstStyle/>
        <a:p>
          <a:endParaRPr lang="en-US"/>
        </a:p>
      </dgm:t>
    </dgm:pt>
    <dgm:pt modelId="{F2380B51-652B-4C82-8F0F-869814A866EB}" type="sibTrans" cxnId="{7885E3EF-DFD5-4CD7-A9ED-7B415C4B4476}">
      <dgm:prSet/>
      <dgm:spPr/>
      <dgm:t>
        <a:bodyPr/>
        <a:lstStyle/>
        <a:p>
          <a:endParaRPr lang="en-US"/>
        </a:p>
      </dgm:t>
    </dgm:pt>
    <dgm:pt modelId="{89870A8D-DBB6-4361-9C6B-514E51EE1490}" type="pres">
      <dgm:prSet presAssocID="{A73E58E4-14D0-4A78-856E-64A8798049F0}" presName="linear" presStyleCnt="0">
        <dgm:presLayoutVars>
          <dgm:animLvl val="lvl"/>
          <dgm:resizeHandles val="exact"/>
        </dgm:presLayoutVars>
      </dgm:prSet>
      <dgm:spPr/>
    </dgm:pt>
    <dgm:pt modelId="{6D901CC5-25C1-43FA-8DE7-C9B15BF29C93}" type="pres">
      <dgm:prSet presAssocID="{AE9579F4-6AC6-4E96-8061-FAF4F516EAE7}" presName="parentText" presStyleLbl="node1" presStyleIdx="0" presStyleCnt="3">
        <dgm:presLayoutVars>
          <dgm:chMax val="0"/>
          <dgm:bulletEnabled val="1"/>
        </dgm:presLayoutVars>
      </dgm:prSet>
      <dgm:spPr/>
    </dgm:pt>
    <dgm:pt modelId="{799939CD-F3B0-47DF-8881-B6F48BD5557B}" type="pres">
      <dgm:prSet presAssocID="{6D3D3319-8173-45F1-9793-E7A2EF18ADA4}" presName="spacer" presStyleCnt="0"/>
      <dgm:spPr/>
    </dgm:pt>
    <dgm:pt modelId="{912F9658-D8EC-4137-BD67-F940907C5803}" type="pres">
      <dgm:prSet presAssocID="{4E063EB4-9051-48A4-B205-C2AE1AD77224}" presName="parentText" presStyleLbl="node1" presStyleIdx="1" presStyleCnt="3">
        <dgm:presLayoutVars>
          <dgm:chMax val="0"/>
          <dgm:bulletEnabled val="1"/>
        </dgm:presLayoutVars>
      </dgm:prSet>
      <dgm:spPr/>
    </dgm:pt>
    <dgm:pt modelId="{D15764FE-094A-41AE-A14F-A7ABF12D39B1}" type="pres">
      <dgm:prSet presAssocID="{4ED23940-D5FC-43EA-B5E3-4B7BFF761E46}" presName="spacer" presStyleCnt="0"/>
      <dgm:spPr/>
    </dgm:pt>
    <dgm:pt modelId="{EDC13E66-1E89-45B1-AFFF-928129477E50}" type="pres">
      <dgm:prSet presAssocID="{814E740C-23E9-41E2-B396-5B9F3152DFF8}" presName="parentText" presStyleLbl="node1" presStyleIdx="2" presStyleCnt="3">
        <dgm:presLayoutVars>
          <dgm:chMax val="0"/>
          <dgm:bulletEnabled val="1"/>
        </dgm:presLayoutVars>
      </dgm:prSet>
      <dgm:spPr/>
    </dgm:pt>
  </dgm:ptLst>
  <dgm:cxnLst>
    <dgm:cxn modelId="{49D7B100-C4F9-4596-847B-39241D9444D3}" type="presOf" srcId="{A73E58E4-14D0-4A78-856E-64A8798049F0}" destId="{89870A8D-DBB6-4361-9C6B-514E51EE1490}" srcOrd="0" destOrd="0" presId="urn:microsoft.com/office/officeart/2005/8/layout/vList2"/>
    <dgm:cxn modelId="{8D169360-C027-4D4F-8963-840524D905DD}" type="presOf" srcId="{4E063EB4-9051-48A4-B205-C2AE1AD77224}" destId="{912F9658-D8EC-4137-BD67-F940907C5803}" srcOrd="0" destOrd="0" presId="urn:microsoft.com/office/officeart/2005/8/layout/vList2"/>
    <dgm:cxn modelId="{F99F8B69-D450-44DE-8A78-D427D7741AA3}" type="presOf" srcId="{814E740C-23E9-41E2-B396-5B9F3152DFF8}" destId="{EDC13E66-1E89-45B1-AFFF-928129477E50}" srcOrd="0" destOrd="0" presId="urn:microsoft.com/office/officeart/2005/8/layout/vList2"/>
    <dgm:cxn modelId="{E66B686D-3CB6-4EF4-B6F0-3464FDA4CD89}" srcId="{A73E58E4-14D0-4A78-856E-64A8798049F0}" destId="{4E063EB4-9051-48A4-B205-C2AE1AD77224}" srcOrd="1" destOrd="0" parTransId="{D0ED2347-34E9-4D3F-85BB-FD8CF4DD3D97}" sibTransId="{4ED23940-D5FC-43EA-B5E3-4B7BFF761E46}"/>
    <dgm:cxn modelId="{5F404A97-9DBB-4704-ABCA-418F2C25C869}" srcId="{A73E58E4-14D0-4A78-856E-64A8798049F0}" destId="{AE9579F4-6AC6-4E96-8061-FAF4F516EAE7}" srcOrd="0" destOrd="0" parTransId="{EF829975-F59A-480B-B96C-D110B2DAA492}" sibTransId="{6D3D3319-8173-45F1-9793-E7A2EF18ADA4}"/>
    <dgm:cxn modelId="{4ADCF3C4-A3B9-4A0A-A9C2-AF0328AA7A27}" type="presOf" srcId="{AE9579F4-6AC6-4E96-8061-FAF4F516EAE7}" destId="{6D901CC5-25C1-43FA-8DE7-C9B15BF29C93}" srcOrd="0" destOrd="0" presId="urn:microsoft.com/office/officeart/2005/8/layout/vList2"/>
    <dgm:cxn modelId="{7885E3EF-DFD5-4CD7-A9ED-7B415C4B4476}" srcId="{A73E58E4-14D0-4A78-856E-64A8798049F0}" destId="{814E740C-23E9-41E2-B396-5B9F3152DFF8}" srcOrd="2" destOrd="0" parTransId="{47024B40-D743-4563-894E-006A39C9BA41}" sibTransId="{F2380B51-652B-4C82-8F0F-869814A866EB}"/>
    <dgm:cxn modelId="{4F2605E0-C390-43F4-8512-53E474691FBD}" type="presParOf" srcId="{89870A8D-DBB6-4361-9C6B-514E51EE1490}" destId="{6D901CC5-25C1-43FA-8DE7-C9B15BF29C93}" srcOrd="0" destOrd="0" presId="urn:microsoft.com/office/officeart/2005/8/layout/vList2"/>
    <dgm:cxn modelId="{506412E5-D967-450F-867B-0188251D94D6}" type="presParOf" srcId="{89870A8D-DBB6-4361-9C6B-514E51EE1490}" destId="{799939CD-F3B0-47DF-8881-B6F48BD5557B}" srcOrd="1" destOrd="0" presId="urn:microsoft.com/office/officeart/2005/8/layout/vList2"/>
    <dgm:cxn modelId="{588ADC83-686C-4016-BC84-F20ECF910CB0}" type="presParOf" srcId="{89870A8D-DBB6-4361-9C6B-514E51EE1490}" destId="{912F9658-D8EC-4137-BD67-F940907C5803}" srcOrd="2" destOrd="0" presId="urn:microsoft.com/office/officeart/2005/8/layout/vList2"/>
    <dgm:cxn modelId="{20ACAF23-BC54-493A-8112-9704611C17C9}" type="presParOf" srcId="{89870A8D-DBB6-4361-9C6B-514E51EE1490}" destId="{D15764FE-094A-41AE-A14F-A7ABF12D39B1}" srcOrd="3" destOrd="0" presId="urn:microsoft.com/office/officeart/2005/8/layout/vList2"/>
    <dgm:cxn modelId="{322EB897-396D-419E-BC8C-16345F04B133}" type="presParOf" srcId="{89870A8D-DBB6-4361-9C6B-514E51EE1490}" destId="{EDC13E66-1E89-45B1-AFFF-928129477E5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83CC6-45C5-4AB8-BC8F-1399306D48AE}"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A0D4B7CC-C756-4C68-A955-9CA043BC408A}">
      <dgm:prSet/>
      <dgm:spPr/>
      <dgm:t>
        <a:bodyPr/>
        <a:lstStyle/>
        <a:p>
          <a:pPr>
            <a:lnSpc>
              <a:spcPct val="100000"/>
            </a:lnSpc>
          </a:pPr>
          <a:r>
            <a:rPr lang="es-ES"/>
            <a:t>El nuevo módulo de matrícula se habilita a partir del lunes </a:t>
          </a:r>
          <a:r>
            <a:rPr lang="es-ES" b="1"/>
            <a:t>13 de abril.</a:t>
          </a:r>
          <a:endParaRPr lang="en-US"/>
        </a:p>
      </dgm:t>
    </dgm:pt>
    <dgm:pt modelId="{2FEE0AB3-FC1C-459E-80BF-DFDEF6074BB3}" type="parTrans" cxnId="{BF1A7742-4B4B-460C-A176-B563F8F5A7F9}">
      <dgm:prSet/>
      <dgm:spPr/>
      <dgm:t>
        <a:bodyPr/>
        <a:lstStyle/>
        <a:p>
          <a:endParaRPr lang="en-US"/>
        </a:p>
      </dgm:t>
    </dgm:pt>
    <dgm:pt modelId="{3A3A59D6-4B23-43DD-9D5C-ED8D17DAF53F}" type="sibTrans" cxnId="{BF1A7742-4B4B-460C-A176-B563F8F5A7F9}">
      <dgm:prSet/>
      <dgm:spPr/>
      <dgm:t>
        <a:bodyPr/>
        <a:lstStyle/>
        <a:p>
          <a:endParaRPr lang="en-US"/>
        </a:p>
      </dgm:t>
    </dgm:pt>
    <dgm:pt modelId="{6608DB23-32FB-419D-B2BA-481BD2D229E0}">
      <dgm:prSet/>
      <dgm:spPr/>
      <dgm:t>
        <a:bodyPr/>
        <a:lstStyle/>
        <a:p>
          <a:pPr>
            <a:lnSpc>
              <a:spcPct val="100000"/>
            </a:lnSpc>
          </a:pPr>
          <a:r>
            <a:rPr lang="es-ES"/>
            <a:t>El nuevo módulo de matrícula irá evolucionando e irá contemplando mejoras.</a:t>
          </a:r>
        </a:p>
        <a:p>
          <a:pPr>
            <a:lnSpc>
              <a:spcPct val="100000"/>
            </a:lnSpc>
          </a:pPr>
          <a:r>
            <a:rPr lang="es-ES"/>
            <a:t>Se prevé en un futuro que se elimine el módulo en Delphos.</a:t>
          </a:r>
          <a:endParaRPr lang="en-US"/>
        </a:p>
      </dgm:t>
    </dgm:pt>
    <dgm:pt modelId="{AAF57B16-3190-4FD1-988C-6E7AE1D882A4}" type="parTrans" cxnId="{BFAE25F5-AF83-4EBC-AA8D-641A74A4BD65}">
      <dgm:prSet/>
      <dgm:spPr/>
      <dgm:t>
        <a:bodyPr/>
        <a:lstStyle/>
        <a:p>
          <a:endParaRPr lang="en-US"/>
        </a:p>
      </dgm:t>
    </dgm:pt>
    <dgm:pt modelId="{A26DB591-7C91-4C11-B7F2-46D1303275FD}" type="sibTrans" cxnId="{BFAE25F5-AF83-4EBC-AA8D-641A74A4BD65}">
      <dgm:prSet/>
      <dgm:spPr/>
      <dgm:t>
        <a:bodyPr/>
        <a:lstStyle/>
        <a:p>
          <a:endParaRPr lang="en-US"/>
        </a:p>
      </dgm:t>
    </dgm:pt>
    <dgm:pt modelId="{7A480EE6-A7E5-4BA9-9A1F-EE3D6FD6EB36}">
      <dgm:prSet/>
      <dgm:spPr/>
      <dgm:t>
        <a:bodyPr/>
        <a:lstStyle/>
        <a:p>
          <a:pPr>
            <a:lnSpc>
              <a:spcPct val="100000"/>
            </a:lnSpc>
          </a:pPr>
          <a:r>
            <a:rPr lang="es-ES"/>
            <a:t>Se mantiene por el momento el funcionamiento del módulo de matrícula en Delphos, siendo posible la matriculación por las dos vías. </a:t>
          </a:r>
          <a:endParaRPr lang="en-US"/>
        </a:p>
      </dgm:t>
    </dgm:pt>
    <dgm:pt modelId="{3A8A444B-6C70-4CEF-8C2C-3994460AC50F}" type="parTrans" cxnId="{F0E380E5-B45E-4ED3-BFC3-3B9AD498BE21}">
      <dgm:prSet/>
      <dgm:spPr/>
      <dgm:t>
        <a:bodyPr/>
        <a:lstStyle/>
        <a:p>
          <a:endParaRPr lang="en-US"/>
        </a:p>
      </dgm:t>
    </dgm:pt>
    <dgm:pt modelId="{AFC6D962-B6BC-47D6-9874-F02B29E0D452}" type="sibTrans" cxnId="{F0E380E5-B45E-4ED3-BFC3-3B9AD498BE21}">
      <dgm:prSet/>
      <dgm:spPr/>
      <dgm:t>
        <a:bodyPr/>
        <a:lstStyle/>
        <a:p>
          <a:endParaRPr lang="en-US"/>
        </a:p>
      </dgm:t>
    </dgm:pt>
    <dgm:pt modelId="{46ECDC08-EDA9-405A-8770-033C1953C3A4}">
      <dgm:prSet/>
      <dgm:spPr/>
      <dgm:t>
        <a:bodyPr/>
        <a:lstStyle/>
        <a:p>
          <a:pPr>
            <a:lnSpc>
              <a:spcPct val="100000"/>
            </a:lnSpc>
          </a:pPr>
          <a:r>
            <a:rPr lang="es-ES"/>
            <a:t>Desde el nuevo módulo de matrícula aún están pendientes algunas funcionalidades (por ejemplo, la asignación del alumnado a la unidad). </a:t>
          </a:r>
          <a:endParaRPr lang="en-US"/>
        </a:p>
      </dgm:t>
    </dgm:pt>
    <dgm:pt modelId="{C1E642F2-71F2-445F-BFD3-EC16B0569DB1}" type="parTrans" cxnId="{17809B7C-ECDF-4EF4-A956-681C340C6C2A}">
      <dgm:prSet/>
      <dgm:spPr/>
      <dgm:t>
        <a:bodyPr/>
        <a:lstStyle/>
        <a:p>
          <a:endParaRPr lang="en-US"/>
        </a:p>
      </dgm:t>
    </dgm:pt>
    <dgm:pt modelId="{FD544BB4-B154-4431-B4F9-4F608C5339D7}" type="sibTrans" cxnId="{17809B7C-ECDF-4EF4-A956-681C340C6C2A}">
      <dgm:prSet/>
      <dgm:spPr/>
      <dgm:t>
        <a:bodyPr/>
        <a:lstStyle/>
        <a:p>
          <a:endParaRPr lang="en-US"/>
        </a:p>
      </dgm:t>
    </dgm:pt>
    <dgm:pt modelId="{426833E3-0721-475C-83A5-FFF6353E1373}" type="pres">
      <dgm:prSet presAssocID="{2CB83CC6-45C5-4AB8-BC8F-1399306D48AE}" presName="root" presStyleCnt="0">
        <dgm:presLayoutVars>
          <dgm:dir/>
          <dgm:resizeHandles val="exact"/>
        </dgm:presLayoutVars>
      </dgm:prSet>
      <dgm:spPr/>
    </dgm:pt>
    <dgm:pt modelId="{D7780EF3-B056-42EB-8BA6-ECD704DEF4A6}" type="pres">
      <dgm:prSet presAssocID="{A0D4B7CC-C756-4C68-A955-9CA043BC408A}" presName="compNode" presStyleCnt="0"/>
      <dgm:spPr/>
    </dgm:pt>
    <dgm:pt modelId="{AD3EDA32-AB7C-47E1-93DF-604833F6E1BA}" type="pres">
      <dgm:prSet presAssocID="{A0D4B7CC-C756-4C68-A955-9CA043BC408A}" presName="bgRect" presStyleLbl="bgShp" presStyleIdx="0" presStyleCnt="4"/>
      <dgm:spPr/>
    </dgm:pt>
    <dgm:pt modelId="{39FF3BF1-760C-477D-AD3C-DC3966362BD6}" type="pres">
      <dgm:prSet presAssocID="{A0D4B7CC-C756-4C68-A955-9CA043BC40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loj"/>
        </a:ext>
      </dgm:extLst>
    </dgm:pt>
    <dgm:pt modelId="{87906E5F-9172-405C-83BC-F2FA972EFB64}" type="pres">
      <dgm:prSet presAssocID="{A0D4B7CC-C756-4C68-A955-9CA043BC408A}" presName="spaceRect" presStyleCnt="0"/>
      <dgm:spPr/>
    </dgm:pt>
    <dgm:pt modelId="{BF9A373D-8D99-465E-964D-4C8AEAEE2AC3}" type="pres">
      <dgm:prSet presAssocID="{A0D4B7CC-C756-4C68-A955-9CA043BC408A}" presName="parTx" presStyleLbl="revTx" presStyleIdx="0" presStyleCnt="4">
        <dgm:presLayoutVars>
          <dgm:chMax val="0"/>
          <dgm:chPref val="0"/>
        </dgm:presLayoutVars>
      </dgm:prSet>
      <dgm:spPr/>
    </dgm:pt>
    <dgm:pt modelId="{7DED7F7C-B780-4282-99C1-A29CE306BEB3}" type="pres">
      <dgm:prSet presAssocID="{3A3A59D6-4B23-43DD-9D5C-ED8D17DAF53F}" presName="sibTrans" presStyleCnt="0"/>
      <dgm:spPr/>
    </dgm:pt>
    <dgm:pt modelId="{24AACAAA-0668-44A6-AE65-722A4F87A4A7}" type="pres">
      <dgm:prSet presAssocID="{6608DB23-32FB-419D-B2BA-481BD2D229E0}" presName="compNode" presStyleCnt="0"/>
      <dgm:spPr/>
    </dgm:pt>
    <dgm:pt modelId="{E9952958-E358-49D0-A0FD-A442E1C940E5}" type="pres">
      <dgm:prSet presAssocID="{6608DB23-32FB-419D-B2BA-481BD2D229E0}" presName="bgRect" presStyleLbl="bgShp" presStyleIdx="1" presStyleCnt="4"/>
      <dgm:spPr/>
    </dgm:pt>
    <dgm:pt modelId="{457EB9AB-A63D-4F70-A986-F37E2FB48797}" type="pres">
      <dgm:prSet presAssocID="{6608DB23-32FB-419D-B2BA-481BD2D229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20594432-8D3C-4BFE-89FB-22C9DDD14FA8}" type="pres">
      <dgm:prSet presAssocID="{6608DB23-32FB-419D-B2BA-481BD2D229E0}" presName="spaceRect" presStyleCnt="0"/>
      <dgm:spPr/>
    </dgm:pt>
    <dgm:pt modelId="{312DE494-35DA-4DD8-8B35-A876D40E317C}" type="pres">
      <dgm:prSet presAssocID="{6608DB23-32FB-419D-B2BA-481BD2D229E0}" presName="parTx" presStyleLbl="revTx" presStyleIdx="1" presStyleCnt="4">
        <dgm:presLayoutVars>
          <dgm:chMax val="0"/>
          <dgm:chPref val="0"/>
        </dgm:presLayoutVars>
      </dgm:prSet>
      <dgm:spPr/>
    </dgm:pt>
    <dgm:pt modelId="{3195CD78-56F1-453E-B8AF-39C0648E1FF8}" type="pres">
      <dgm:prSet presAssocID="{A26DB591-7C91-4C11-B7F2-46D1303275FD}" presName="sibTrans" presStyleCnt="0"/>
      <dgm:spPr/>
    </dgm:pt>
    <dgm:pt modelId="{3327069C-B488-4A09-AED1-B32E71234CFC}" type="pres">
      <dgm:prSet presAssocID="{7A480EE6-A7E5-4BA9-9A1F-EE3D6FD6EB36}" presName="compNode" presStyleCnt="0"/>
      <dgm:spPr/>
    </dgm:pt>
    <dgm:pt modelId="{551A566A-0FDC-475A-8900-4BDC5A760124}" type="pres">
      <dgm:prSet presAssocID="{7A480EE6-A7E5-4BA9-9A1F-EE3D6FD6EB36}" presName="bgRect" presStyleLbl="bgShp" presStyleIdx="2" presStyleCnt="4"/>
      <dgm:spPr/>
    </dgm:pt>
    <dgm:pt modelId="{E7E44C4B-52AB-46FE-B147-6994530DC006}" type="pres">
      <dgm:prSet presAssocID="{7A480EE6-A7E5-4BA9-9A1F-EE3D6FD6EB3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ought bubble"/>
        </a:ext>
      </dgm:extLst>
    </dgm:pt>
    <dgm:pt modelId="{B10A0C9B-9003-4DE8-9F7F-48CCF71DEC07}" type="pres">
      <dgm:prSet presAssocID="{7A480EE6-A7E5-4BA9-9A1F-EE3D6FD6EB36}" presName="spaceRect" presStyleCnt="0"/>
      <dgm:spPr/>
    </dgm:pt>
    <dgm:pt modelId="{7986924E-FCCF-48EE-933C-71723D307CED}" type="pres">
      <dgm:prSet presAssocID="{7A480EE6-A7E5-4BA9-9A1F-EE3D6FD6EB36}" presName="parTx" presStyleLbl="revTx" presStyleIdx="2" presStyleCnt="4">
        <dgm:presLayoutVars>
          <dgm:chMax val="0"/>
          <dgm:chPref val="0"/>
        </dgm:presLayoutVars>
      </dgm:prSet>
      <dgm:spPr/>
    </dgm:pt>
    <dgm:pt modelId="{EED70C39-E12B-49E6-9322-63B253B68DA1}" type="pres">
      <dgm:prSet presAssocID="{AFC6D962-B6BC-47D6-9874-F02B29E0D452}" presName="sibTrans" presStyleCnt="0"/>
      <dgm:spPr/>
    </dgm:pt>
    <dgm:pt modelId="{76B2AB3A-B64A-42BD-BE61-337FA4795562}" type="pres">
      <dgm:prSet presAssocID="{46ECDC08-EDA9-405A-8770-033C1953C3A4}" presName="compNode" presStyleCnt="0"/>
      <dgm:spPr/>
    </dgm:pt>
    <dgm:pt modelId="{F0F99323-7B4D-4A8D-859F-8CF0DA026951}" type="pres">
      <dgm:prSet presAssocID="{46ECDC08-EDA9-405A-8770-033C1953C3A4}" presName="bgRect" presStyleLbl="bgShp" presStyleIdx="3" presStyleCnt="4"/>
      <dgm:spPr/>
    </dgm:pt>
    <dgm:pt modelId="{0546E758-04B8-4531-AF0B-3C32C2D0D6F4}" type="pres">
      <dgm:prSet presAssocID="{46ECDC08-EDA9-405A-8770-033C1953C3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bros"/>
        </a:ext>
      </dgm:extLst>
    </dgm:pt>
    <dgm:pt modelId="{A69C0125-27C8-4080-8FB8-6F45E2BB5055}" type="pres">
      <dgm:prSet presAssocID="{46ECDC08-EDA9-405A-8770-033C1953C3A4}" presName="spaceRect" presStyleCnt="0"/>
      <dgm:spPr/>
    </dgm:pt>
    <dgm:pt modelId="{65B77B0A-75BC-4BD0-AC17-697390D64E2F}" type="pres">
      <dgm:prSet presAssocID="{46ECDC08-EDA9-405A-8770-033C1953C3A4}" presName="parTx" presStyleLbl="revTx" presStyleIdx="3" presStyleCnt="4">
        <dgm:presLayoutVars>
          <dgm:chMax val="0"/>
          <dgm:chPref val="0"/>
        </dgm:presLayoutVars>
      </dgm:prSet>
      <dgm:spPr/>
    </dgm:pt>
  </dgm:ptLst>
  <dgm:cxnLst>
    <dgm:cxn modelId="{3B9CC816-47B0-42D0-80D7-1D0021F6106D}" type="presOf" srcId="{2CB83CC6-45C5-4AB8-BC8F-1399306D48AE}" destId="{426833E3-0721-475C-83A5-FFF6353E1373}" srcOrd="0" destOrd="0" presId="urn:microsoft.com/office/officeart/2018/2/layout/IconVerticalSolidList"/>
    <dgm:cxn modelId="{0446432C-C158-4962-8DE8-CD788B9B40BA}" type="presOf" srcId="{46ECDC08-EDA9-405A-8770-033C1953C3A4}" destId="{65B77B0A-75BC-4BD0-AC17-697390D64E2F}" srcOrd="0" destOrd="0" presId="urn:microsoft.com/office/officeart/2018/2/layout/IconVerticalSolidList"/>
    <dgm:cxn modelId="{CDD8285E-A66D-4AEB-8534-19FA1612D17B}" type="presOf" srcId="{7A480EE6-A7E5-4BA9-9A1F-EE3D6FD6EB36}" destId="{7986924E-FCCF-48EE-933C-71723D307CED}" srcOrd="0" destOrd="0" presId="urn:microsoft.com/office/officeart/2018/2/layout/IconVerticalSolidList"/>
    <dgm:cxn modelId="{BF1A7742-4B4B-460C-A176-B563F8F5A7F9}" srcId="{2CB83CC6-45C5-4AB8-BC8F-1399306D48AE}" destId="{A0D4B7CC-C756-4C68-A955-9CA043BC408A}" srcOrd="0" destOrd="0" parTransId="{2FEE0AB3-FC1C-459E-80BF-DFDEF6074BB3}" sibTransId="{3A3A59D6-4B23-43DD-9D5C-ED8D17DAF53F}"/>
    <dgm:cxn modelId="{6EABF971-4B0F-45AE-AFDC-29192902EA7D}" type="presOf" srcId="{6608DB23-32FB-419D-B2BA-481BD2D229E0}" destId="{312DE494-35DA-4DD8-8B35-A876D40E317C}" srcOrd="0" destOrd="0" presId="urn:microsoft.com/office/officeart/2018/2/layout/IconVerticalSolidList"/>
    <dgm:cxn modelId="{17809B7C-ECDF-4EF4-A956-681C340C6C2A}" srcId="{2CB83CC6-45C5-4AB8-BC8F-1399306D48AE}" destId="{46ECDC08-EDA9-405A-8770-033C1953C3A4}" srcOrd="3" destOrd="0" parTransId="{C1E642F2-71F2-445F-BFD3-EC16B0569DB1}" sibTransId="{FD544BB4-B154-4431-B4F9-4F608C5339D7}"/>
    <dgm:cxn modelId="{198CF68F-7268-4EAB-8289-7602ACF72892}" type="presOf" srcId="{A0D4B7CC-C756-4C68-A955-9CA043BC408A}" destId="{BF9A373D-8D99-465E-964D-4C8AEAEE2AC3}" srcOrd="0" destOrd="0" presId="urn:microsoft.com/office/officeart/2018/2/layout/IconVerticalSolidList"/>
    <dgm:cxn modelId="{F0E380E5-B45E-4ED3-BFC3-3B9AD498BE21}" srcId="{2CB83CC6-45C5-4AB8-BC8F-1399306D48AE}" destId="{7A480EE6-A7E5-4BA9-9A1F-EE3D6FD6EB36}" srcOrd="2" destOrd="0" parTransId="{3A8A444B-6C70-4CEF-8C2C-3994460AC50F}" sibTransId="{AFC6D962-B6BC-47D6-9874-F02B29E0D452}"/>
    <dgm:cxn modelId="{BFAE25F5-AF83-4EBC-AA8D-641A74A4BD65}" srcId="{2CB83CC6-45C5-4AB8-BC8F-1399306D48AE}" destId="{6608DB23-32FB-419D-B2BA-481BD2D229E0}" srcOrd="1" destOrd="0" parTransId="{AAF57B16-3190-4FD1-988C-6E7AE1D882A4}" sibTransId="{A26DB591-7C91-4C11-B7F2-46D1303275FD}"/>
    <dgm:cxn modelId="{7683541D-F75F-4991-97D8-D6A1EEEF63D8}" type="presParOf" srcId="{426833E3-0721-475C-83A5-FFF6353E1373}" destId="{D7780EF3-B056-42EB-8BA6-ECD704DEF4A6}" srcOrd="0" destOrd="0" presId="urn:microsoft.com/office/officeart/2018/2/layout/IconVerticalSolidList"/>
    <dgm:cxn modelId="{1695954B-CC55-4395-BCCD-1AAC9A45AB55}" type="presParOf" srcId="{D7780EF3-B056-42EB-8BA6-ECD704DEF4A6}" destId="{AD3EDA32-AB7C-47E1-93DF-604833F6E1BA}" srcOrd="0" destOrd="0" presId="urn:microsoft.com/office/officeart/2018/2/layout/IconVerticalSolidList"/>
    <dgm:cxn modelId="{91AA9C18-E1FA-4F89-9CC8-33D291703749}" type="presParOf" srcId="{D7780EF3-B056-42EB-8BA6-ECD704DEF4A6}" destId="{39FF3BF1-760C-477D-AD3C-DC3966362BD6}" srcOrd="1" destOrd="0" presId="urn:microsoft.com/office/officeart/2018/2/layout/IconVerticalSolidList"/>
    <dgm:cxn modelId="{3E073804-D546-47DF-890A-C08227C33F9F}" type="presParOf" srcId="{D7780EF3-B056-42EB-8BA6-ECD704DEF4A6}" destId="{87906E5F-9172-405C-83BC-F2FA972EFB64}" srcOrd="2" destOrd="0" presId="urn:microsoft.com/office/officeart/2018/2/layout/IconVerticalSolidList"/>
    <dgm:cxn modelId="{7FF052DA-900A-4FD4-B616-E98860386432}" type="presParOf" srcId="{D7780EF3-B056-42EB-8BA6-ECD704DEF4A6}" destId="{BF9A373D-8D99-465E-964D-4C8AEAEE2AC3}" srcOrd="3" destOrd="0" presId="urn:microsoft.com/office/officeart/2018/2/layout/IconVerticalSolidList"/>
    <dgm:cxn modelId="{4E500DFA-3352-45E2-A45F-8491F1F8EC37}" type="presParOf" srcId="{426833E3-0721-475C-83A5-FFF6353E1373}" destId="{7DED7F7C-B780-4282-99C1-A29CE306BEB3}" srcOrd="1" destOrd="0" presId="urn:microsoft.com/office/officeart/2018/2/layout/IconVerticalSolidList"/>
    <dgm:cxn modelId="{CA3520D4-9317-4631-AB09-DD6E7B588F20}" type="presParOf" srcId="{426833E3-0721-475C-83A5-FFF6353E1373}" destId="{24AACAAA-0668-44A6-AE65-722A4F87A4A7}" srcOrd="2" destOrd="0" presId="urn:microsoft.com/office/officeart/2018/2/layout/IconVerticalSolidList"/>
    <dgm:cxn modelId="{D67F6DED-7296-43E6-B070-2436FBC29457}" type="presParOf" srcId="{24AACAAA-0668-44A6-AE65-722A4F87A4A7}" destId="{E9952958-E358-49D0-A0FD-A442E1C940E5}" srcOrd="0" destOrd="0" presId="urn:microsoft.com/office/officeart/2018/2/layout/IconVerticalSolidList"/>
    <dgm:cxn modelId="{96A77598-26D3-4CFC-B31C-FC646E0A0D17}" type="presParOf" srcId="{24AACAAA-0668-44A6-AE65-722A4F87A4A7}" destId="{457EB9AB-A63D-4F70-A986-F37E2FB48797}" srcOrd="1" destOrd="0" presId="urn:microsoft.com/office/officeart/2018/2/layout/IconVerticalSolidList"/>
    <dgm:cxn modelId="{41A7C31B-DF5C-429B-8D49-85F0EB98EF34}" type="presParOf" srcId="{24AACAAA-0668-44A6-AE65-722A4F87A4A7}" destId="{20594432-8D3C-4BFE-89FB-22C9DDD14FA8}" srcOrd="2" destOrd="0" presId="urn:microsoft.com/office/officeart/2018/2/layout/IconVerticalSolidList"/>
    <dgm:cxn modelId="{437EFF28-505C-4528-916F-23239CE30CCC}" type="presParOf" srcId="{24AACAAA-0668-44A6-AE65-722A4F87A4A7}" destId="{312DE494-35DA-4DD8-8B35-A876D40E317C}" srcOrd="3" destOrd="0" presId="urn:microsoft.com/office/officeart/2018/2/layout/IconVerticalSolidList"/>
    <dgm:cxn modelId="{3C234290-51DA-4B5B-B2D5-1B4FCABF21DF}" type="presParOf" srcId="{426833E3-0721-475C-83A5-FFF6353E1373}" destId="{3195CD78-56F1-453E-B8AF-39C0648E1FF8}" srcOrd="3" destOrd="0" presId="urn:microsoft.com/office/officeart/2018/2/layout/IconVerticalSolidList"/>
    <dgm:cxn modelId="{61F2A7FC-E991-458F-BDF8-2D5F54AF8F81}" type="presParOf" srcId="{426833E3-0721-475C-83A5-FFF6353E1373}" destId="{3327069C-B488-4A09-AED1-B32E71234CFC}" srcOrd="4" destOrd="0" presId="urn:microsoft.com/office/officeart/2018/2/layout/IconVerticalSolidList"/>
    <dgm:cxn modelId="{BB5AC6B6-C65E-4706-9A68-DA64EC9E6D5F}" type="presParOf" srcId="{3327069C-B488-4A09-AED1-B32E71234CFC}" destId="{551A566A-0FDC-475A-8900-4BDC5A760124}" srcOrd="0" destOrd="0" presId="urn:microsoft.com/office/officeart/2018/2/layout/IconVerticalSolidList"/>
    <dgm:cxn modelId="{FD8E41B9-D1F9-4170-A1EA-69B1F1EB5E29}" type="presParOf" srcId="{3327069C-B488-4A09-AED1-B32E71234CFC}" destId="{E7E44C4B-52AB-46FE-B147-6994530DC006}" srcOrd="1" destOrd="0" presId="urn:microsoft.com/office/officeart/2018/2/layout/IconVerticalSolidList"/>
    <dgm:cxn modelId="{DB790254-4189-4C74-9F8A-9D3CF43DA0BA}" type="presParOf" srcId="{3327069C-B488-4A09-AED1-B32E71234CFC}" destId="{B10A0C9B-9003-4DE8-9F7F-48CCF71DEC07}" srcOrd="2" destOrd="0" presId="urn:microsoft.com/office/officeart/2018/2/layout/IconVerticalSolidList"/>
    <dgm:cxn modelId="{997A8419-4874-40DF-9EC2-FD05B1CD0FB0}" type="presParOf" srcId="{3327069C-B488-4A09-AED1-B32E71234CFC}" destId="{7986924E-FCCF-48EE-933C-71723D307CED}" srcOrd="3" destOrd="0" presId="urn:microsoft.com/office/officeart/2018/2/layout/IconVerticalSolidList"/>
    <dgm:cxn modelId="{E853615E-5136-4721-91B1-848B28D8E492}" type="presParOf" srcId="{426833E3-0721-475C-83A5-FFF6353E1373}" destId="{EED70C39-E12B-49E6-9322-63B253B68DA1}" srcOrd="5" destOrd="0" presId="urn:microsoft.com/office/officeart/2018/2/layout/IconVerticalSolidList"/>
    <dgm:cxn modelId="{2FB5327A-72D9-4BD7-8E31-289BCA04B92B}" type="presParOf" srcId="{426833E3-0721-475C-83A5-FFF6353E1373}" destId="{76B2AB3A-B64A-42BD-BE61-337FA4795562}" srcOrd="6" destOrd="0" presId="urn:microsoft.com/office/officeart/2018/2/layout/IconVerticalSolidList"/>
    <dgm:cxn modelId="{1DD50BCC-839C-4D80-8FD6-890791F0E75A}" type="presParOf" srcId="{76B2AB3A-B64A-42BD-BE61-337FA4795562}" destId="{F0F99323-7B4D-4A8D-859F-8CF0DA026951}" srcOrd="0" destOrd="0" presId="urn:microsoft.com/office/officeart/2018/2/layout/IconVerticalSolidList"/>
    <dgm:cxn modelId="{40A854A8-55A7-4F6D-B11E-969A3F77F785}" type="presParOf" srcId="{76B2AB3A-B64A-42BD-BE61-337FA4795562}" destId="{0546E758-04B8-4531-AF0B-3C32C2D0D6F4}" srcOrd="1" destOrd="0" presId="urn:microsoft.com/office/officeart/2018/2/layout/IconVerticalSolidList"/>
    <dgm:cxn modelId="{DF35493D-E30A-45FB-8501-900E2088FDA6}" type="presParOf" srcId="{76B2AB3A-B64A-42BD-BE61-337FA4795562}" destId="{A69C0125-27C8-4080-8FB8-6F45E2BB5055}" srcOrd="2" destOrd="0" presId="urn:microsoft.com/office/officeart/2018/2/layout/IconVerticalSolidList"/>
    <dgm:cxn modelId="{77B4C7B1-45FF-425F-BA43-BF2130A8E62F}" type="presParOf" srcId="{76B2AB3A-B64A-42BD-BE61-337FA4795562}" destId="{65B77B0A-75BC-4BD0-AC17-697390D64E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01CC5-25C1-43FA-8DE7-C9B15BF29C93}">
      <dsp:nvSpPr>
        <dsp:cNvPr id="0" name=""/>
        <dsp:cNvSpPr/>
      </dsp:nvSpPr>
      <dsp:spPr>
        <a:xfrm>
          <a:off x="0" y="557186"/>
          <a:ext cx="6666833" cy="13985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a:t>Presentar el funcionamiento del nuevo módulo de matriculación en EducamosCLM. </a:t>
          </a:r>
          <a:endParaRPr lang="en-US" sz="2500" kern="1200"/>
        </a:p>
      </dsp:txBody>
      <dsp:txXfrm>
        <a:off x="68270" y="625456"/>
        <a:ext cx="6530293" cy="1261975"/>
      </dsp:txXfrm>
    </dsp:sp>
    <dsp:sp modelId="{912F9658-D8EC-4137-BD67-F940907C5803}">
      <dsp:nvSpPr>
        <dsp:cNvPr id="0" name=""/>
        <dsp:cNvSpPr/>
      </dsp:nvSpPr>
      <dsp:spPr>
        <a:xfrm>
          <a:off x="0" y="2027702"/>
          <a:ext cx="6666833" cy="1398515"/>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a:t>Explicar el procedimiento que deberán seguir los centros (perfil Dirección) para matricular al alumnado a través de la plataforma. </a:t>
          </a:r>
          <a:endParaRPr lang="en-US" sz="2500" kern="1200"/>
        </a:p>
      </dsp:txBody>
      <dsp:txXfrm>
        <a:off x="68270" y="2095972"/>
        <a:ext cx="6530293" cy="1261975"/>
      </dsp:txXfrm>
    </dsp:sp>
    <dsp:sp modelId="{EDC13E66-1E89-45B1-AFFF-928129477E50}">
      <dsp:nvSpPr>
        <dsp:cNvPr id="0" name=""/>
        <dsp:cNvSpPr/>
      </dsp:nvSpPr>
      <dsp:spPr>
        <a:xfrm>
          <a:off x="0" y="3498217"/>
          <a:ext cx="6666833" cy="1398515"/>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a:t>Resolver dudas y recoger propuestas de mejora iniciales. </a:t>
          </a:r>
          <a:endParaRPr lang="en-US" sz="2500" kern="1200"/>
        </a:p>
      </dsp:txBody>
      <dsp:txXfrm>
        <a:off x="68270" y="3566487"/>
        <a:ext cx="6530293" cy="1261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EDA32-AB7C-47E1-93DF-604833F6E1BA}">
      <dsp:nvSpPr>
        <dsp:cNvPr id="0" name=""/>
        <dsp:cNvSpPr/>
      </dsp:nvSpPr>
      <dsp:spPr>
        <a:xfrm>
          <a:off x="0" y="2297"/>
          <a:ext cx="6900512" cy="11645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F3BF1-760C-477D-AD3C-DC3966362BD6}">
      <dsp:nvSpPr>
        <dsp:cNvPr id="0" name=""/>
        <dsp:cNvSpPr/>
      </dsp:nvSpPr>
      <dsp:spPr>
        <a:xfrm>
          <a:off x="352272" y="264318"/>
          <a:ext cx="640494" cy="640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A373D-8D99-465E-964D-4C8AEAEE2AC3}">
      <dsp:nvSpPr>
        <dsp:cNvPr id="0" name=""/>
        <dsp:cNvSpPr/>
      </dsp:nvSpPr>
      <dsp:spPr>
        <a:xfrm>
          <a:off x="1345038" y="229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100000"/>
            </a:lnSpc>
            <a:spcBef>
              <a:spcPct val="0"/>
            </a:spcBef>
            <a:spcAft>
              <a:spcPct val="35000"/>
            </a:spcAft>
            <a:buNone/>
          </a:pPr>
          <a:r>
            <a:rPr lang="es-ES" sz="1600" kern="1200"/>
            <a:t>El nuevo módulo de matrícula se habilita a partir del lunes </a:t>
          </a:r>
          <a:r>
            <a:rPr lang="es-ES" sz="1600" b="1" kern="1200"/>
            <a:t>13 de abril.</a:t>
          </a:r>
          <a:endParaRPr lang="en-US" sz="1600" kern="1200"/>
        </a:p>
      </dsp:txBody>
      <dsp:txXfrm>
        <a:off x="1345038" y="2297"/>
        <a:ext cx="5555473" cy="1164535"/>
      </dsp:txXfrm>
    </dsp:sp>
    <dsp:sp modelId="{E9952958-E358-49D0-A0FD-A442E1C940E5}">
      <dsp:nvSpPr>
        <dsp:cNvPr id="0" name=""/>
        <dsp:cNvSpPr/>
      </dsp:nvSpPr>
      <dsp:spPr>
        <a:xfrm>
          <a:off x="0" y="1457967"/>
          <a:ext cx="6900512" cy="11645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EB9AB-A63D-4F70-A986-F37E2FB48797}">
      <dsp:nvSpPr>
        <dsp:cNvPr id="0" name=""/>
        <dsp:cNvSpPr/>
      </dsp:nvSpPr>
      <dsp:spPr>
        <a:xfrm>
          <a:off x="352272" y="1719988"/>
          <a:ext cx="640494" cy="640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DE494-35DA-4DD8-8B35-A876D40E317C}">
      <dsp:nvSpPr>
        <dsp:cNvPr id="0" name=""/>
        <dsp:cNvSpPr/>
      </dsp:nvSpPr>
      <dsp:spPr>
        <a:xfrm>
          <a:off x="1345038" y="145796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100000"/>
            </a:lnSpc>
            <a:spcBef>
              <a:spcPct val="0"/>
            </a:spcBef>
            <a:spcAft>
              <a:spcPct val="35000"/>
            </a:spcAft>
            <a:buNone/>
          </a:pPr>
          <a:r>
            <a:rPr lang="es-ES" sz="1600" kern="1200"/>
            <a:t>El nuevo módulo de matrícula irá evolucionando e irá contemplando mejoras.</a:t>
          </a:r>
        </a:p>
        <a:p>
          <a:pPr marL="0" lvl="0" indent="0" algn="l" defTabSz="711200">
            <a:lnSpc>
              <a:spcPct val="100000"/>
            </a:lnSpc>
            <a:spcBef>
              <a:spcPct val="0"/>
            </a:spcBef>
            <a:spcAft>
              <a:spcPct val="35000"/>
            </a:spcAft>
            <a:buNone/>
          </a:pPr>
          <a:r>
            <a:rPr lang="es-ES" sz="1600" kern="1200"/>
            <a:t>Se prevé en un futuro que se elimine el módulo en Delphos.</a:t>
          </a:r>
          <a:endParaRPr lang="en-US" sz="1600" kern="1200"/>
        </a:p>
      </dsp:txBody>
      <dsp:txXfrm>
        <a:off x="1345038" y="1457967"/>
        <a:ext cx="5555473" cy="1164535"/>
      </dsp:txXfrm>
    </dsp:sp>
    <dsp:sp modelId="{551A566A-0FDC-475A-8900-4BDC5A760124}">
      <dsp:nvSpPr>
        <dsp:cNvPr id="0" name=""/>
        <dsp:cNvSpPr/>
      </dsp:nvSpPr>
      <dsp:spPr>
        <a:xfrm>
          <a:off x="0" y="2913637"/>
          <a:ext cx="6900512" cy="11645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44C4B-52AB-46FE-B147-6994530DC006}">
      <dsp:nvSpPr>
        <dsp:cNvPr id="0" name=""/>
        <dsp:cNvSpPr/>
      </dsp:nvSpPr>
      <dsp:spPr>
        <a:xfrm>
          <a:off x="352272" y="3175658"/>
          <a:ext cx="640494" cy="640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6924E-FCCF-48EE-933C-71723D307CED}">
      <dsp:nvSpPr>
        <dsp:cNvPr id="0" name=""/>
        <dsp:cNvSpPr/>
      </dsp:nvSpPr>
      <dsp:spPr>
        <a:xfrm>
          <a:off x="1345038" y="291363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100000"/>
            </a:lnSpc>
            <a:spcBef>
              <a:spcPct val="0"/>
            </a:spcBef>
            <a:spcAft>
              <a:spcPct val="35000"/>
            </a:spcAft>
            <a:buNone/>
          </a:pPr>
          <a:r>
            <a:rPr lang="es-ES" sz="1600" kern="1200"/>
            <a:t>Se mantiene por el momento el funcionamiento del módulo de matrícula en Delphos, siendo posible la matriculación por las dos vías. </a:t>
          </a:r>
          <a:endParaRPr lang="en-US" sz="1600" kern="1200"/>
        </a:p>
      </dsp:txBody>
      <dsp:txXfrm>
        <a:off x="1345038" y="2913637"/>
        <a:ext cx="5555473" cy="1164535"/>
      </dsp:txXfrm>
    </dsp:sp>
    <dsp:sp modelId="{F0F99323-7B4D-4A8D-859F-8CF0DA026951}">
      <dsp:nvSpPr>
        <dsp:cNvPr id="0" name=""/>
        <dsp:cNvSpPr/>
      </dsp:nvSpPr>
      <dsp:spPr>
        <a:xfrm>
          <a:off x="0" y="4369307"/>
          <a:ext cx="6900512" cy="11645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6E758-04B8-4531-AF0B-3C32C2D0D6F4}">
      <dsp:nvSpPr>
        <dsp:cNvPr id="0" name=""/>
        <dsp:cNvSpPr/>
      </dsp:nvSpPr>
      <dsp:spPr>
        <a:xfrm>
          <a:off x="352272" y="4631327"/>
          <a:ext cx="640494" cy="640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77B0A-75BC-4BD0-AC17-697390D64E2F}">
      <dsp:nvSpPr>
        <dsp:cNvPr id="0" name=""/>
        <dsp:cNvSpPr/>
      </dsp:nvSpPr>
      <dsp:spPr>
        <a:xfrm>
          <a:off x="1345038" y="436930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711200">
            <a:lnSpc>
              <a:spcPct val="100000"/>
            </a:lnSpc>
            <a:spcBef>
              <a:spcPct val="0"/>
            </a:spcBef>
            <a:spcAft>
              <a:spcPct val="35000"/>
            </a:spcAft>
            <a:buNone/>
          </a:pPr>
          <a:r>
            <a:rPr lang="es-ES" sz="1600" kern="1200"/>
            <a:t>Desde el nuevo módulo de matrícula aún están pendientes algunas funcionalidades (por ejemplo, la asignación del alumnado a la unidad). </a:t>
          </a:r>
          <a:endParaRPr lang="en-US" sz="1600" kern="1200"/>
        </a:p>
      </dsp:txBody>
      <dsp:txXfrm>
        <a:off x="1345038" y="4369307"/>
        <a:ext cx="5555473" cy="11645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CB380-7110-4F81-9192-9657CA35D848}" type="datetimeFigureOut">
              <a:t>13/04/2026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04C34-7ACC-4872-BBCF-168F2D62132C}" type="slidenum">
              <a:t>‹Nº›</a:t>
            </a:fld>
            <a:endParaRPr lang="es-ES"/>
          </a:p>
        </p:txBody>
      </p:sp>
    </p:spTree>
    <p:extLst>
      <p:ext uri="{BB962C8B-B14F-4D97-AF65-F5344CB8AC3E}">
        <p14:creationId xmlns:p14="http://schemas.microsoft.com/office/powerpoint/2010/main" val="413567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dirty="0">
                <a:ea typeface="Calibri"/>
                <a:cs typeface="Calibri"/>
              </a:rPr>
              <a:t>En la pantalla se muestra el índice de esta presentación.</a:t>
            </a:r>
          </a:p>
        </p:txBody>
      </p:sp>
      <p:sp>
        <p:nvSpPr>
          <p:cNvPr id="4" name="Marcador de número de diapositiva 3"/>
          <p:cNvSpPr>
            <a:spLocks noGrp="1"/>
          </p:cNvSpPr>
          <p:nvPr>
            <p:ph type="sldNum" sz="quarter" idx="5"/>
          </p:nvPr>
        </p:nvSpPr>
        <p:spPr/>
        <p:txBody>
          <a:bodyPr/>
          <a:lstStyle/>
          <a:p>
            <a:fld id="{F0604C34-7ACC-4872-BBCF-168F2D62132C}" type="slidenum">
              <a:t>6</a:t>
            </a:fld>
            <a:endParaRPr lang="es-ES" dirty="0"/>
          </a:p>
        </p:txBody>
      </p:sp>
    </p:spTree>
    <p:extLst>
      <p:ext uri="{BB962C8B-B14F-4D97-AF65-F5344CB8AC3E}">
        <p14:creationId xmlns:p14="http://schemas.microsoft.com/office/powerpoint/2010/main" val="212873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3BAF-AEB3-EC1F-0F4B-4E2F658285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A6B35D-784B-20F4-5144-005F09C31CE9}"/>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B72D8A1C-9151-3D34-0DAB-D03BC8C01FF2}"/>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opción</a:t>
            </a:r>
            <a:r>
              <a:rPr lang="en-US" dirty="0">
                <a:ea typeface="Calibri"/>
                <a:cs typeface="Calibri"/>
              </a:rPr>
              <a:t> </a:t>
            </a:r>
            <a:r>
              <a:rPr lang="en-US" dirty="0" err="1">
                <a:ea typeface="Calibri"/>
                <a:cs typeface="Calibri"/>
              </a:rPr>
              <a:t>Matrícula</a:t>
            </a:r>
            <a:r>
              <a:rPr lang="en-US" dirty="0">
                <a:ea typeface="Calibri"/>
                <a:cs typeface="Calibri"/>
              </a:rPr>
              <a:t> - </a:t>
            </a:r>
            <a:r>
              <a:rPr lang="en-US" dirty="0" err="1">
                <a:ea typeface="Calibri"/>
                <a:cs typeface="Calibri"/>
              </a:rPr>
              <a:t>Relación</a:t>
            </a:r>
            <a:r>
              <a:rPr lang="en-US" dirty="0">
                <a:ea typeface="Calibri"/>
                <a:cs typeface="Calibri"/>
              </a:rPr>
              <a:t> de </a:t>
            </a:r>
            <a:r>
              <a:rPr lang="en-US" dirty="0" err="1">
                <a:ea typeface="Calibri"/>
                <a:cs typeface="Calibri"/>
              </a:rPr>
              <a:t>matrículas</a:t>
            </a:r>
            <a:r>
              <a:rPr lang="en-US" dirty="0">
                <a:ea typeface="Calibri"/>
                <a:cs typeface="Calibri"/>
              </a:rPr>
              <a:t> </a:t>
            </a:r>
            <a:r>
              <a:rPr lang="en-US" dirty="0" err="1">
                <a:ea typeface="Calibri"/>
                <a:cs typeface="Calibri"/>
              </a:rPr>
              <a:t>presenta</a:t>
            </a:r>
            <a:r>
              <a:rPr lang="en-US" dirty="0">
                <a:ea typeface="Calibri"/>
                <a:cs typeface="Calibri"/>
              </a:rPr>
              <a:t> la pantalla que se </a:t>
            </a:r>
            <a:r>
              <a:rPr lang="en-US" dirty="0" err="1">
                <a:ea typeface="Calibri"/>
                <a:cs typeface="Calibri"/>
              </a:rPr>
              <a:t>ven</a:t>
            </a:r>
            <a:r>
              <a:rPr lang="en-US" dirty="0">
                <a:ea typeface="Calibri"/>
                <a:cs typeface="Calibri"/>
              </a:rPr>
              <a:t> </a:t>
            </a:r>
            <a:r>
              <a:rPr lang="en-US" dirty="0" err="1">
                <a:ea typeface="Calibri"/>
                <a:cs typeface="Calibri"/>
              </a:rPr>
              <a:t>en</a:t>
            </a:r>
            <a:r>
              <a:rPr lang="en-US" dirty="0">
                <a:ea typeface="Calibri"/>
                <a:cs typeface="Calibri"/>
              </a:rPr>
              <a:t> la imagen </a:t>
            </a:r>
            <a:r>
              <a:rPr lang="en-US" dirty="0" err="1">
                <a:ea typeface="Calibri"/>
                <a:cs typeface="Calibri"/>
              </a:rPr>
              <a:t>donde</a:t>
            </a:r>
            <a:r>
              <a:rPr lang="en-US" dirty="0">
                <a:ea typeface="Calibri"/>
                <a:cs typeface="Calibri"/>
              </a:rPr>
              <a:t> es </a:t>
            </a:r>
            <a:r>
              <a:rPr lang="en-US" dirty="0" err="1">
                <a:ea typeface="Calibri"/>
                <a:cs typeface="Calibri"/>
              </a:rPr>
              <a:t>posible</a:t>
            </a:r>
            <a:r>
              <a:rPr lang="en-US" dirty="0">
                <a:ea typeface="Calibri"/>
                <a:cs typeface="Calibri"/>
              </a:rPr>
              <a:t> </a:t>
            </a:r>
            <a:r>
              <a:rPr lang="en-US" dirty="0" err="1">
                <a:ea typeface="Calibri"/>
                <a:cs typeface="Calibri"/>
              </a:rPr>
              <a:t>filtrar</a:t>
            </a:r>
            <a:r>
              <a:rPr lang="en-US" dirty="0">
                <a:ea typeface="Calibri"/>
                <a:cs typeface="Calibri"/>
              </a:rPr>
              <a:t> </a:t>
            </a:r>
            <a:r>
              <a:rPr lang="en-US" dirty="0" err="1">
                <a:ea typeface="Calibri"/>
                <a:cs typeface="Calibri"/>
              </a:rPr>
              <a:t>por</a:t>
            </a:r>
            <a:r>
              <a:rPr lang="en-US" dirty="0">
                <a:ea typeface="Calibri"/>
                <a:cs typeface="Calibri"/>
              </a:rPr>
              <a:t> el </a:t>
            </a:r>
            <a:r>
              <a:rPr lang="en-US" dirty="0" err="1">
                <a:ea typeface="Calibri"/>
                <a:cs typeface="Calibri"/>
              </a:rPr>
              <a:t>año</a:t>
            </a:r>
            <a:r>
              <a:rPr lang="en-US" dirty="0">
                <a:ea typeface="Calibri"/>
                <a:cs typeface="Calibri"/>
              </a:rPr>
              <a:t> </a:t>
            </a:r>
            <a:r>
              <a:rPr lang="en-US" dirty="0" err="1">
                <a:ea typeface="Calibri"/>
                <a:cs typeface="Calibri"/>
              </a:rPr>
              <a:t>académico</a:t>
            </a:r>
            <a:r>
              <a:rPr lang="en-US" dirty="0">
                <a:ea typeface="Calibri"/>
                <a:cs typeface="Calibri"/>
              </a:rPr>
              <a:t>, el </a:t>
            </a:r>
            <a:r>
              <a:rPr lang="en-US" dirty="0" err="1">
                <a:ea typeface="Calibri"/>
                <a:cs typeface="Calibri"/>
              </a:rPr>
              <a:t>curso</a:t>
            </a:r>
            <a:r>
              <a:rPr lang="en-US" dirty="0">
                <a:ea typeface="Calibri"/>
                <a:cs typeface="Calibri"/>
              </a:rPr>
              <a:t> y la </a:t>
            </a:r>
            <a:r>
              <a:rPr lang="en-US" dirty="0" err="1">
                <a:ea typeface="Calibri"/>
                <a:cs typeface="Calibri"/>
              </a:rPr>
              <a:t>unidad</a:t>
            </a:r>
            <a:r>
              <a:rPr lang="en-US" dirty="0">
                <a:ea typeface="Calibri"/>
                <a:cs typeface="Calibri"/>
              </a:rPr>
              <a:t>. También es </a:t>
            </a:r>
            <a:r>
              <a:rPr lang="en-US" dirty="0" err="1">
                <a:ea typeface="Calibri"/>
                <a:cs typeface="Calibri"/>
              </a:rPr>
              <a:t>posible</a:t>
            </a:r>
            <a:r>
              <a:rPr lang="en-US" dirty="0">
                <a:ea typeface="Calibri"/>
                <a:cs typeface="Calibri"/>
              </a:rPr>
              <a:t> </a:t>
            </a:r>
            <a:r>
              <a:rPr lang="en-US" dirty="0" err="1">
                <a:ea typeface="Calibri"/>
                <a:cs typeface="Calibri"/>
              </a:rPr>
              <a:t>buscar</a:t>
            </a:r>
            <a:r>
              <a:rPr lang="en-US" dirty="0">
                <a:ea typeface="Calibri"/>
                <a:cs typeface="Calibri"/>
              </a:rPr>
              <a:t> al </a:t>
            </a:r>
            <a:r>
              <a:rPr lang="en-US" dirty="0" err="1">
                <a:ea typeface="Calibri"/>
                <a:cs typeface="Calibri"/>
              </a:rPr>
              <a:t>alumnado</a:t>
            </a:r>
            <a:r>
              <a:rPr lang="en-US" dirty="0">
                <a:ea typeface="Calibri"/>
                <a:cs typeface="Calibri"/>
              </a:rPr>
              <a:t> </a:t>
            </a:r>
            <a:r>
              <a:rPr lang="en-US" dirty="0" err="1">
                <a:ea typeface="Calibri"/>
                <a:cs typeface="Calibri"/>
              </a:rPr>
              <a:t>por</a:t>
            </a:r>
            <a:r>
              <a:rPr lang="en-US" dirty="0">
                <a:ea typeface="Calibri"/>
                <a:cs typeface="Calibri"/>
              </a:rPr>
              <a:t> </a:t>
            </a:r>
            <a:r>
              <a:rPr lang="en-US" dirty="0" err="1">
                <a:ea typeface="Calibri"/>
                <a:cs typeface="Calibri"/>
              </a:rPr>
              <a:t>nombre</a:t>
            </a:r>
            <a:r>
              <a:rPr lang="en-US" dirty="0">
                <a:ea typeface="Calibri"/>
                <a:cs typeface="Calibri"/>
              </a:rPr>
              <a:t> y </a:t>
            </a:r>
            <a:r>
              <a:rPr lang="en-US" dirty="0" err="1">
                <a:ea typeface="Calibri"/>
                <a:cs typeface="Calibri"/>
              </a:rPr>
              <a:t>apellidos</a:t>
            </a:r>
            <a:r>
              <a:rPr lang="en-US" dirty="0">
                <a:ea typeface="Calibri"/>
                <a:cs typeface="Calibri"/>
              </a:rPr>
              <a:t>.</a:t>
            </a:r>
          </a:p>
          <a:p>
            <a:endParaRPr lang="en-US" dirty="0">
              <a:ea typeface="Calibri"/>
              <a:cs typeface="Calibri"/>
            </a:endParaRPr>
          </a:p>
          <a:p>
            <a:r>
              <a:rPr lang="en-US" dirty="0">
                <a:ea typeface="Calibri"/>
                <a:cs typeface="Calibri"/>
              </a:rPr>
              <a:t>Entre las </a:t>
            </a:r>
            <a:r>
              <a:rPr lang="en-US" dirty="0" err="1">
                <a:ea typeface="Calibri"/>
                <a:cs typeface="Calibri"/>
              </a:rPr>
              <a:t>acciones</a:t>
            </a:r>
            <a:r>
              <a:rPr lang="en-US" dirty="0">
                <a:ea typeface="Calibri"/>
                <a:cs typeface="Calibri"/>
              </a:rPr>
              <a:t> </a:t>
            </a:r>
            <a:r>
              <a:rPr lang="en-US" dirty="0" err="1">
                <a:ea typeface="Calibri"/>
                <a:cs typeface="Calibri"/>
              </a:rPr>
              <a:t>generales</a:t>
            </a:r>
            <a:r>
              <a:rPr lang="en-US" dirty="0">
                <a:ea typeface="Calibri"/>
                <a:cs typeface="Calibri"/>
              </a:rPr>
              <a:t> de la pantalla (</a:t>
            </a:r>
            <a:r>
              <a:rPr lang="en-US" dirty="0" err="1">
                <a:ea typeface="Calibri"/>
                <a:cs typeface="Calibri"/>
              </a:rPr>
              <a:t>tres</a:t>
            </a:r>
            <a:r>
              <a:rPr lang="en-US" dirty="0">
                <a:ea typeface="Calibri"/>
                <a:cs typeface="Calibri"/>
              </a:rPr>
              <a:t> </a:t>
            </a:r>
            <a:r>
              <a:rPr lang="en-US" dirty="0" err="1">
                <a:ea typeface="Calibri"/>
                <a:cs typeface="Calibri"/>
              </a:rPr>
              <a:t>puntitos</a:t>
            </a:r>
            <a:r>
              <a:rPr lang="en-US" dirty="0">
                <a:ea typeface="Calibri"/>
                <a:cs typeface="Calibri"/>
              </a:rPr>
              <a:t> a la </a:t>
            </a:r>
            <a:r>
              <a:rPr lang="en-US" dirty="0" err="1">
                <a:ea typeface="Calibri"/>
                <a:cs typeface="Calibri"/>
              </a:rPr>
              <a:t>derecha</a:t>
            </a:r>
            <a:r>
              <a:rPr lang="en-US" dirty="0">
                <a:ea typeface="Calibri"/>
                <a:cs typeface="Calibri"/>
              </a:rPr>
              <a:t> de "</a:t>
            </a:r>
            <a:r>
              <a:rPr lang="en-US" dirty="0" err="1">
                <a:ea typeface="Calibri"/>
                <a:cs typeface="Calibri"/>
              </a:rPr>
              <a:t>Relación</a:t>
            </a:r>
            <a:r>
              <a:rPr lang="en-US" dirty="0">
                <a:ea typeface="Calibri"/>
                <a:cs typeface="Calibri"/>
              </a:rPr>
              <a:t> de </a:t>
            </a:r>
            <a:r>
              <a:rPr lang="en-US" dirty="0" err="1">
                <a:ea typeface="Calibri"/>
                <a:cs typeface="Calibri"/>
              </a:rPr>
              <a:t>matrículas</a:t>
            </a:r>
            <a:r>
              <a:rPr lang="en-US" dirty="0">
                <a:ea typeface="Calibri"/>
                <a:cs typeface="Calibri"/>
              </a:rPr>
              <a:t>") se </a:t>
            </a:r>
            <a:r>
              <a:rPr lang="en-US" dirty="0" err="1">
                <a:ea typeface="Calibri"/>
                <a:cs typeface="Calibri"/>
              </a:rPr>
              <a:t>tienen</a:t>
            </a:r>
            <a:r>
              <a:rPr lang="en-US" dirty="0">
                <a:ea typeface="Calibri"/>
                <a:cs typeface="Calibri"/>
              </a:rPr>
              <a:t> :</a:t>
            </a:r>
          </a:p>
          <a:p>
            <a:r>
              <a:rPr lang="en-US" dirty="0">
                <a:ea typeface="Calibri"/>
                <a:cs typeface="Calibri"/>
              </a:rPr>
              <a:t>   - </a:t>
            </a:r>
            <a:r>
              <a:rPr lang="en-US" dirty="0" err="1">
                <a:ea typeface="Calibri"/>
                <a:cs typeface="Calibri"/>
              </a:rPr>
              <a:t>Materias</a:t>
            </a:r>
            <a:r>
              <a:rPr lang="en-US" dirty="0">
                <a:ea typeface="Calibri"/>
                <a:cs typeface="Calibri"/>
              </a:rPr>
              <a:t> del </a:t>
            </a:r>
            <a:r>
              <a:rPr lang="en-US" dirty="0" err="1">
                <a:ea typeface="Calibri"/>
                <a:cs typeface="Calibri"/>
              </a:rPr>
              <a:t>alumnado</a:t>
            </a:r>
            <a:r>
              <a:rPr lang="en-US" dirty="0">
                <a:ea typeface="Calibri"/>
                <a:cs typeface="Calibri"/>
              </a:rPr>
              <a:t>: </a:t>
            </a:r>
            <a:r>
              <a:rPr lang="en-US" dirty="0" err="1">
                <a:ea typeface="Calibri"/>
                <a:cs typeface="Calibri"/>
              </a:rPr>
              <a:t>donde</a:t>
            </a:r>
            <a:r>
              <a:rPr lang="en-US" dirty="0">
                <a:ea typeface="Calibri"/>
                <a:cs typeface="Calibri"/>
              </a:rPr>
              <a:t> se </a:t>
            </a:r>
            <a:r>
              <a:rPr lang="en-US" dirty="0" err="1">
                <a:ea typeface="Calibri"/>
                <a:cs typeface="Calibri"/>
              </a:rPr>
              <a:t>presenta</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tabla</a:t>
            </a:r>
            <a:r>
              <a:rPr lang="en-US" dirty="0">
                <a:ea typeface="Calibri"/>
                <a:cs typeface="Calibri"/>
              </a:rPr>
              <a:t> con la </a:t>
            </a:r>
            <a:r>
              <a:rPr lang="en-US" dirty="0" err="1">
                <a:ea typeface="Calibri"/>
                <a:cs typeface="Calibri"/>
              </a:rPr>
              <a:t>relación</a:t>
            </a:r>
            <a:r>
              <a:rPr lang="en-US" dirty="0">
                <a:ea typeface="Calibri"/>
                <a:cs typeface="Calibri"/>
              </a:rPr>
              <a:t> del </a:t>
            </a:r>
            <a:r>
              <a:rPr lang="en-US" dirty="0" err="1">
                <a:ea typeface="Calibri"/>
                <a:cs typeface="Calibri"/>
              </a:rPr>
              <a:t>alumnado</a:t>
            </a:r>
            <a:r>
              <a:rPr lang="en-US" dirty="0">
                <a:ea typeface="Calibri"/>
                <a:cs typeface="Calibri"/>
              </a:rPr>
              <a:t> del </a:t>
            </a:r>
            <a:r>
              <a:rPr lang="en-US" dirty="0" err="1">
                <a:ea typeface="Calibri"/>
                <a:cs typeface="Calibri"/>
              </a:rPr>
              <a:t>curso</a:t>
            </a:r>
            <a:r>
              <a:rPr lang="en-US" dirty="0">
                <a:ea typeface="Calibri"/>
                <a:cs typeface="Calibri"/>
              </a:rPr>
              <a:t> </a:t>
            </a:r>
            <a:r>
              <a:rPr lang="en-US" dirty="0" err="1">
                <a:ea typeface="Calibri"/>
                <a:cs typeface="Calibri"/>
              </a:rPr>
              <a:t>seleccionado</a:t>
            </a:r>
            <a:r>
              <a:rPr lang="en-US" dirty="0">
                <a:ea typeface="Calibri"/>
                <a:cs typeface="Calibri"/>
              </a:rPr>
              <a:t> con sus </a:t>
            </a:r>
            <a:r>
              <a:rPr lang="en-US" dirty="0" err="1">
                <a:ea typeface="Calibri"/>
                <a:cs typeface="Calibri"/>
              </a:rPr>
              <a:t>materias</a:t>
            </a:r>
            <a:r>
              <a:rPr lang="en-US" dirty="0">
                <a:ea typeface="Calibri"/>
                <a:cs typeface="Calibri"/>
              </a:rPr>
              <a:t> y el </a:t>
            </a:r>
            <a:r>
              <a:rPr lang="en-US" dirty="0" err="1">
                <a:ea typeface="Calibri"/>
                <a:cs typeface="Calibri"/>
              </a:rPr>
              <a:t>estado</a:t>
            </a:r>
            <a:r>
              <a:rPr lang="en-US" dirty="0">
                <a:ea typeface="Calibri"/>
                <a:cs typeface="Calibri"/>
              </a:rPr>
              <a:t> de </a:t>
            </a:r>
            <a:r>
              <a:rPr lang="en-US" dirty="0" err="1">
                <a:ea typeface="Calibri"/>
                <a:cs typeface="Calibri"/>
              </a:rPr>
              <a:t>cada</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así</a:t>
            </a:r>
            <a:r>
              <a:rPr lang="en-US" dirty="0">
                <a:ea typeface="Calibri"/>
                <a:cs typeface="Calibri"/>
              </a:rPr>
              <a:t> </a:t>
            </a:r>
            <a:r>
              <a:rPr lang="en-US" dirty="0" err="1">
                <a:ea typeface="Calibri"/>
                <a:cs typeface="Calibri"/>
              </a:rPr>
              <a:t>como</a:t>
            </a:r>
            <a:r>
              <a:rPr lang="en-US" dirty="0">
                <a:ea typeface="Calibri"/>
                <a:cs typeface="Calibri"/>
              </a:rPr>
              <a:t>  un </a:t>
            </a:r>
            <a:r>
              <a:rPr lang="en-US" dirty="0" err="1">
                <a:ea typeface="Calibri"/>
                <a:cs typeface="Calibri"/>
              </a:rPr>
              <a:t>recuento</a:t>
            </a:r>
            <a:r>
              <a:rPr lang="en-US" dirty="0">
                <a:ea typeface="Calibri"/>
                <a:cs typeface="Calibri"/>
              </a:rPr>
              <a:t> del </a:t>
            </a:r>
            <a:r>
              <a:rPr lang="en-US" dirty="0" err="1">
                <a:ea typeface="Calibri"/>
                <a:cs typeface="Calibri"/>
              </a:rPr>
              <a:t>número</a:t>
            </a:r>
            <a:r>
              <a:rPr lang="en-US" dirty="0">
                <a:ea typeface="Calibri"/>
                <a:cs typeface="Calibri"/>
              </a:rPr>
              <a:t> de personas </a:t>
            </a:r>
            <a:r>
              <a:rPr lang="en-US" dirty="0" err="1">
                <a:ea typeface="Calibri"/>
                <a:cs typeface="Calibri"/>
              </a:rPr>
              <a:t>por</a:t>
            </a:r>
            <a:r>
              <a:rPr lang="en-US" dirty="0">
                <a:ea typeface="Calibri"/>
                <a:cs typeface="Calibri"/>
              </a:rPr>
              <a:t> </a:t>
            </a:r>
            <a:r>
              <a:rPr lang="en-US" dirty="0" err="1">
                <a:ea typeface="Calibri"/>
                <a:cs typeface="Calibri"/>
              </a:rPr>
              <a:t>cada</a:t>
            </a:r>
            <a:r>
              <a:rPr lang="en-US" dirty="0">
                <a:ea typeface="Calibri"/>
                <a:cs typeface="Calibri"/>
              </a:rPr>
              <a:t> </a:t>
            </a:r>
            <a:r>
              <a:rPr lang="en-US" dirty="0" err="1">
                <a:ea typeface="Calibri"/>
                <a:cs typeface="Calibri"/>
              </a:rPr>
              <a:t>materia</a:t>
            </a:r>
            <a:r>
              <a:rPr lang="en-US" dirty="0">
                <a:ea typeface="Calibri"/>
                <a:cs typeface="Calibri"/>
              </a:rPr>
              <a:t>.</a:t>
            </a:r>
          </a:p>
          <a:p>
            <a:endParaRPr lang="en-US" dirty="0">
              <a:ea typeface="Calibri"/>
              <a:cs typeface="Calibri"/>
            </a:endParaRPr>
          </a:p>
          <a:p>
            <a:r>
              <a:rPr lang="en-US" dirty="0">
                <a:ea typeface="Calibri"/>
                <a:cs typeface="Calibri"/>
              </a:rPr>
              <a:t>   - </a:t>
            </a:r>
            <a:r>
              <a:rPr lang="en-US" dirty="0" err="1">
                <a:ea typeface="Calibri"/>
                <a:cs typeface="Calibri"/>
              </a:rPr>
              <a:t>Publicar</a:t>
            </a:r>
            <a:r>
              <a:rPr lang="en-US" dirty="0">
                <a:ea typeface="Calibri"/>
                <a:cs typeface="Calibri"/>
              </a:rPr>
              <a:t> </a:t>
            </a:r>
            <a:r>
              <a:rPr lang="en-US" dirty="0" err="1">
                <a:ea typeface="Calibri"/>
                <a:cs typeface="Calibri"/>
              </a:rPr>
              <a:t>matrículas</a:t>
            </a:r>
            <a:r>
              <a:rPr lang="en-US" dirty="0">
                <a:ea typeface="Calibri"/>
                <a:cs typeface="Calibri"/>
              </a:rPr>
              <a:t> de </a:t>
            </a:r>
            <a:r>
              <a:rPr lang="en-US" dirty="0" err="1">
                <a:ea typeface="Calibri"/>
                <a:cs typeface="Calibri"/>
              </a:rPr>
              <a:t>todos</a:t>
            </a:r>
            <a:r>
              <a:rPr lang="en-US" dirty="0">
                <a:ea typeface="Calibri"/>
                <a:cs typeface="Calibri"/>
              </a:rPr>
              <a:t> </a:t>
            </a:r>
            <a:r>
              <a:rPr lang="en-US" dirty="0" err="1">
                <a:ea typeface="Calibri"/>
                <a:cs typeface="Calibri"/>
              </a:rPr>
              <a:t>los</a:t>
            </a:r>
            <a:r>
              <a:rPr lang="en-US" dirty="0">
                <a:ea typeface="Calibri"/>
                <a:cs typeface="Calibri"/>
              </a:rPr>
              <a:t> </a:t>
            </a:r>
            <a:r>
              <a:rPr lang="en-US" dirty="0" err="1">
                <a:ea typeface="Calibri"/>
                <a:cs typeface="Calibri"/>
              </a:rPr>
              <a:t>cursos</a:t>
            </a:r>
            <a:r>
              <a:rPr lang="en-US" dirty="0">
                <a:ea typeface="Calibri"/>
                <a:cs typeface="Calibri"/>
              </a:rPr>
              <a:t> del </a:t>
            </a:r>
            <a:r>
              <a:rPr lang="en-US" dirty="0" err="1">
                <a:ea typeface="Calibri"/>
                <a:cs typeface="Calibri"/>
              </a:rPr>
              <a:t>centro</a:t>
            </a:r>
            <a:r>
              <a:rPr lang="en-US" dirty="0">
                <a:ea typeface="Calibri"/>
                <a:cs typeface="Calibri"/>
              </a:rPr>
              <a:t>: es para </a:t>
            </a:r>
            <a:r>
              <a:rPr lang="en-US" dirty="0" err="1">
                <a:ea typeface="Calibri"/>
                <a:cs typeface="Calibri"/>
              </a:rPr>
              <a:t>hacer</a:t>
            </a:r>
            <a:r>
              <a:rPr lang="en-US" dirty="0">
                <a:ea typeface="Calibri"/>
                <a:cs typeface="Calibri"/>
              </a:rPr>
              <a:t> </a:t>
            </a:r>
            <a:r>
              <a:rPr lang="en-US" dirty="0" err="1">
                <a:ea typeface="Calibri"/>
                <a:cs typeface="Calibri"/>
              </a:rPr>
              <a:t>visibles</a:t>
            </a:r>
            <a:r>
              <a:rPr lang="en-US" dirty="0">
                <a:ea typeface="Calibri"/>
                <a:cs typeface="Calibri"/>
              </a:rPr>
              <a:t>, </a:t>
            </a:r>
            <a:r>
              <a:rPr lang="en-US" dirty="0" err="1">
                <a:ea typeface="Calibri"/>
                <a:cs typeface="Calibri"/>
              </a:rPr>
              <a:t>aquellas</a:t>
            </a:r>
            <a:r>
              <a:rPr lang="en-US" dirty="0">
                <a:ea typeface="Calibri"/>
                <a:cs typeface="Calibri"/>
              </a:rPr>
              <a:t> </a:t>
            </a:r>
            <a:r>
              <a:rPr lang="en-US" dirty="0" err="1">
                <a:ea typeface="Calibri"/>
                <a:cs typeface="Calibri"/>
              </a:rPr>
              <a:t>matrículas</a:t>
            </a:r>
            <a:r>
              <a:rPr lang="en-US" dirty="0">
                <a:ea typeface="Calibri"/>
                <a:cs typeface="Calibri"/>
              </a:rPr>
              <a:t> que </a:t>
            </a:r>
            <a:r>
              <a:rPr lang="en-US" dirty="0" err="1">
                <a:ea typeface="Calibri"/>
                <a:cs typeface="Calibri"/>
              </a:rPr>
              <a:t>haya</a:t>
            </a:r>
            <a:r>
              <a:rPr lang="en-US" dirty="0">
                <a:ea typeface="Calibri"/>
                <a:cs typeface="Calibri"/>
              </a:rPr>
              <a:t> </a:t>
            </a:r>
            <a:r>
              <a:rPr lang="en-US" dirty="0" err="1">
                <a:ea typeface="Calibri"/>
                <a:cs typeface="Calibri"/>
              </a:rPr>
              <a:t>realizado</a:t>
            </a:r>
            <a:r>
              <a:rPr lang="en-US" dirty="0">
                <a:ea typeface="Calibri"/>
                <a:cs typeface="Calibri"/>
              </a:rPr>
              <a:t> el </a:t>
            </a:r>
            <a:r>
              <a:rPr lang="en-US" dirty="0" err="1">
                <a:ea typeface="Calibri"/>
                <a:cs typeface="Calibri"/>
              </a:rPr>
              <a:t>centro</a:t>
            </a:r>
            <a:r>
              <a:rPr lang="en-US" dirty="0">
                <a:ea typeface="Calibri"/>
                <a:cs typeface="Calibri"/>
              </a:rPr>
              <a:t>, para el </a:t>
            </a:r>
            <a:r>
              <a:rPr lang="en-US" dirty="0" err="1">
                <a:ea typeface="Calibri"/>
                <a:cs typeface="Calibri"/>
              </a:rPr>
              <a:t>asistente</a:t>
            </a:r>
            <a:r>
              <a:rPr lang="en-US" dirty="0">
                <a:ea typeface="Calibri"/>
                <a:cs typeface="Calibri"/>
              </a:rPr>
              <a:t> de </a:t>
            </a:r>
            <a:r>
              <a:rPr lang="en-US" dirty="0" err="1">
                <a:ea typeface="Calibri"/>
                <a:cs typeface="Calibri"/>
              </a:rPr>
              <a:t>matrícula</a:t>
            </a:r>
            <a:r>
              <a:rPr lang="en-US" dirty="0">
                <a:ea typeface="Calibri"/>
                <a:cs typeface="Calibri"/>
              </a:rPr>
              <a:t> de las vistas </a:t>
            </a:r>
            <a:r>
              <a:rPr lang="en-US" dirty="0" err="1">
                <a:ea typeface="Calibri"/>
                <a:cs typeface="Calibri"/>
              </a:rPr>
              <a:t>Familias</a:t>
            </a:r>
            <a:r>
              <a:rPr lang="en-US" dirty="0">
                <a:ea typeface="Calibri"/>
                <a:cs typeface="Calibri"/>
              </a:rPr>
              <a:t> y </a:t>
            </a:r>
            <a:r>
              <a:rPr lang="en-US" dirty="0" err="1">
                <a:ea typeface="Calibri"/>
                <a:cs typeface="Calibri"/>
              </a:rPr>
              <a:t>Alumnado</a:t>
            </a:r>
            <a:r>
              <a:rPr lang="en-US" dirty="0">
                <a:ea typeface="Calibri"/>
                <a:cs typeface="Calibri"/>
              </a:rPr>
              <a:t>, y que se </a:t>
            </a:r>
            <a:r>
              <a:rPr lang="en-US" dirty="0" err="1">
                <a:ea typeface="Calibri"/>
                <a:cs typeface="Calibri"/>
              </a:rPr>
              <a:t>pueda</a:t>
            </a:r>
            <a:r>
              <a:rPr lang="en-US" dirty="0">
                <a:ea typeface="Calibri"/>
                <a:cs typeface="Calibri"/>
              </a:rPr>
              <a:t> </a:t>
            </a:r>
            <a:r>
              <a:rPr lang="en-US" dirty="0" err="1">
                <a:ea typeface="Calibri"/>
                <a:cs typeface="Calibri"/>
              </a:rPr>
              <a:t>consultar</a:t>
            </a:r>
            <a:r>
              <a:rPr lang="en-US" dirty="0">
                <a:ea typeface="Calibri"/>
                <a:cs typeface="Calibri"/>
              </a:rPr>
              <a:t> </a:t>
            </a:r>
            <a:r>
              <a:rPr lang="en-US" dirty="0" err="1">
                <a:ea typeface="Calibri"/>
                <a:cs typeface="Calibri"/>
              </a:rPr>
              <a:t>los</a:t>
            </a:r>
            <a:r>
              <a:rPr lang="en-US" dirty="0">
                <a:ea typeface="Calibri"/>
                <a:cs typeface="Calibri"/>
              </a:rPr>
              <a:t> </a:t>
            </a:r>
            <a:r>
              <a:rPr lang="en-US" dirty="0" err="1">
                <a:ea typeface="Calibri"/>
                <a:cs typeface="Calibri"/>
              </a:rPr>
              <a:t>datos</a:t>
            </a:r>
            <a:r>
              <a:rPr lang="en-US" dirty="0">
                <a:ea typeface="Calibri"/>
                <a:cs typeface="Calibri"/>
              </a:rPr>
              <a:t> de la </a:t>
            </a:r>
            <a:r>
              <a:rPr lang="en-US" dirty="0" err="1">
                <a:ea typeface="Calibri"/>
                <a:cs typeface="Calibri"/>
              </a:rPr>
              <a:t>misma</a:t>
            </a:r>
            <a:r>
              <a:rPr lang="en-US" dirty="0">
                <a:ea typeface="Calibri"/>
                <a:cs typeface="Calibri"/>
              </a:rPr>
              <a:t>.</a:t>
            </a:r>
          </a:p>
          <a:p>
            <a:endParaRPr lang="en-US" dirty="0">
              <a:ea typeface="Calibri"/>
              <a:cs typeface="Calibri"/>
            </a:endParaRPr>
          </a:p>
        </p:txBody>
      </p:sp>
      <p:sp>
        <p:nvSpPr>
          <p:cNvPr id="4" name="Marcador de número de diapositiva 3">
            <a:extLst>
              <a:ext uri="{FF2B5EF4-FFF2-40B4-BE49-F238E27FC236}">
                <a16:creationId xmlns:a16="http://schemas.microsoft.com/office/drawing/2014/main" id="{5D6E3BE9-CC0D-1FE7-DE9C-DB653D385BE6}"/>
              </a:ext>
            </a:extLst>
          </p:cNvPr>
          <p:cNvSpPr>
            <a:spLocks noGrp="1"/>
          </p:cNvSpPr>
          <p:nvPr>
            <p:ph type="sldNum" sz="quarter" idx="5"/>
          </p:nvPr>
        </p:nvSpPr>
        <p:spPr/>
        <p:txBody>
          <a:bodyPr/>
          <a:lstStyle/>
          <a:p>
            <a:fld id="{F0604C34-7ACC-4872-BBCF-168F2D62132C}" type="slidenum">
              <a:t>15</a:t>
            </a:fld>
            <a:endParaRPr lang="es-ES"/>
          </a:p>
        </p:txBody>
      </p:sp>
    </p:spTree>
    <p:extLst>
      <p:ext uri="{BB962C8B-B14F-4D97-AF65-F5344CB8AC3E}">
        <p14:creationId xmlns:p14="http://schemas.microsoft.com/office/powerpoint/2010/main" val="130125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B99E6-6CBA-1F71-B783-0BD4986D4D5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E0FB023-B1E7-FEE9-B76E-A949C045DEEA}"/>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063742D1-C307-C86A-4E13-8799985E2F26}"/>
              </a:ext>
            </a:extLst>
          </p:cNvPr>
          <p:cNvSpPr>
            <a:spLocks noGrp="1"/>
          </p:cNvSpPr>
          <p:nvPr>
            <p:ph type="body" idx="1"/>
          </p:nvPr>
        </p:nvSpPr>
        <p:spPr/>
        <p:txBody>
          <a:bodyPr/>
          <a:lstStyle/>
          <a:p>
            <a:r>
              <a:rPr lang="en-US" dirty="0">
                <a:ea typeface="Calibri"/>
                <a:cs typeface="Calibri"/>
              </a:rPr>
              <a:t>Las columnas que </a:t>
            </a:r>
            <a:r>
              <a:rPr lang="en-US" dirty="0" err="1">
                <a:ea typeface="Calibri"/>
                <a:cs typeface="Calibri"/>
              </a:rPr>
              <a:t>aparecen</a:t>
            </a:r>
            <a:r>
              <a:rPr lang="en-US" dirty="0">
                <a:ea typeface="Calibri"/>
                <a:cs typeface="Calibri"/>
              </a:rPr>
              <a:t> son </a:t>
            </a:r>
            <a:r>
              <a:rPr lang="en-US" dirty="0" err="1">
                <a:ea typeface="Calibri"/>
                <a:cs typeface="Calibri"/>
              </a:rPr>
              <a:t>comunes</a:t>
            </a:r>
            <a:r>
              <a:rPr lang="en-US" dirty="0">
                <a:ea typeface="Calibri"/>
                <a:cs typeface="Calibri"/>
              </a:rPr>
              <a:t> </a:t>
            </a:r>
            <a:r>
              <a:rPr lang="en-US" dirty="0" err="1">
                <a:ea typeface="Calibri"/>
                <a:cs typeface="Calibri"/>
              </a:rPr>
              <a:t>en</a:t>
            </a:r>
            <a:r>
              <a:rPr lang="en-US" dirty="0">
                <a:ea typeface="Calibri"/>
                <a:cs typeface="Calibri"/>
              </a:rPr>
              <a:t> la </a:t>
            </a:r>
            <a:r>
              <a:rPr lang="en-US" dirty="0" err="1">
                <a:ea typeface="Calibri"/>
                <a:cs typeface="Calibri"/>
              </a:rPr>
              <a:t>mayoría</a:t>
            </a:r>
            <a:r>
              <a:rPr lang="en-US" dirty="0">
                <a:ea typeface="Calibri"/>
                <a:cs typeface="Calibri"/>
              </a:rPr>
              <a:t> de las </a:t>
            </a:r>
            <a:r>
              <a:rPr lang="en-US" dirty="0" err="1">
                <a:ea typeface="Calibri"/>
                <a:cs typeface="Calibri"/>
              </a:rPr>
              <a:t>enseñanzas</a:t>
            </a:r>
            <a:r>
              <a:rPr lang="en-US" dirty="0">
                <a:ea typeface="Calibri"/>
                <a:cs typeface="Calibri"/>
              </a:rPr>
              <a:t>, </a:t>
            </a:r>
            <a:r>
              <a:rPr lang="en-US" dirty="0" err="1">
                <a:ea typeface="Calibri"/>
                <a:cs typeface="Calibri"/>
              </a:rPr>
              <a:t>pero</a:t>
            </a:r>
            <a:r>
              <a:rPr lang="en-US" dirty="0">
                <a:ea typeface="Calibri"/>
                <a:cs typeface="Calibri"/>
              </a:rPr>
              <a:t> hay </a:t>
            </a:r>
            <a:r>
              <a:rPr lang="en-US" dirty="0" err="1">
                <a:ea typeface="Calibri"/>
                <a:cs typeface="Calibri"/>
              </a:rPr>
              <a:t>particularidades</a:t>
            </a:r>
            <a:r>
              <a:rPr lang="en-US" dirty="0">
                <a:ea typeface="Calibri"/>
                <a:cs typeface="Calibri"/>
              </a:rPr>
              <a:t> para </a:t>
            </a:r>
            <a:r>
              <a:rPr lang="en-US" dirty="0" err="1">
                <a:ea typeface="Calibri"/>
                <a:cs typeface="Calibri"/>
              </a:rPr>
              <a:t>algunos</a:t>
            </a:r>
            <a:r>
              <a:rPr lang="en-US" dirty="0">
                <a:ea typeface="Calibri"/>
                <a:cs typeface="Calibri"/>
              </a:rPr>
              <a:t> </a:t>
            </a:r>
            <a:r>
              <a:rPr lang="en-US" dirty="0" err="1">
                <a:ea typeface="Calibri"/>
                <a:cs typeface="Calibri"/>
              </a:rPr>
              <a:t>casos</a:t>
            </a:r>
            <a:r>
              <a:rPr lang="en-US" dirty="0">
                <a:ea typeface="Calibri"/>
                <a:cs typeface="Calibri"/>
              </a:rPr>
              <a:t>:</a:t>
            </a:r>
          </a:p>
          <a:p>
            <a:endParaRPr lang="en-US" dirty="0">
              <a:ea typeface="Calibri"/>
              <a:cs typeface="Calibri"/>
            </a:endParaRPr>
          </a:p>
          <a:p>
            <a:r>
              <a:rPr lang="en-US" dirty="0">
                <a:ea typeface="Calibri"/>
                <a:cs typeface="Calibri"/>
              </a:rPr>
              <a:t> -  En </a:t>
            </a:r>
            <a:r>
              <a:rPr lang="en-US" dirty="0" err="1">
                <a:ea typeface="Calibri"/>
                <a:cs typeface="Calibri"/>
              </a:rPr>
              <a:t>cusos</a:t>
            </a:r>
            <a:r>
              <a:rPr lang="en-US" dirty="0">
                <a:ea typeface="Calibri"/>
                <a:cs typeface="Calibri"/>
              </a:rPr>
              <a:t> 3º y 4º de ESO </a:t>
            </a:r>
            <a:r>
              <a:rPr lang="en-US" dirty="0" err="1">
                <a:ea typeface="Calibri"/>
                <a:cs typeface="Calibri"/>
              </a:rPr>
              <a:t>aparce</a:t>
            </a:r>
            <a:r>
              <a:rPr lang="en-US" dirty="0">
                <a:ea typeface="Calibri"/>
                <a:cs typeface="Calibri"/>
              </a:rPr>
              <a:t> la columna DIVER</a:t>
            </a:r>
          </a:p>
          <a:p>
            <a:pPr marL="171450" indent="-171450">
              <a:buFont typeface="Calibri"/>
              <a:buChar char="-"/>
            </a:pPr>
            <a:r>
              <a:rPr lang="en-US" dirty="0">
                <a:ea typeface="Calibri"/>
                <a:cs typeface="Calibri"/>
              </a:rPr>
              <a:t>En </a:t>
            </a:r>
            <a:r>
              <a:rPr lang="en-US" dirty="0" err="1">
                <a:ea typeface="Calibri"/>
                <a:cs typeface="Calibri"/>
              </a:rPr>
              <a:t>centros</a:t>
            </a:r>
            <a:r>
              <a:rPr lang="en-US" dirty="0">
                <a:ea typeface="Calibri"/>
                <a:cs typeface="Calibri"/>
              </a:rPr>
              <a:t> con </a:t>
            </a:r>
            <a:r>
              <a:rPr lang="en-US" dirty="0" err="1">
                <a:ea typeface="Calibri"/>
                <a:cs typeface="Calibri"/>
              </a:rPr>
              <a:t>más</a:t>
            </a:r>
            <a:r>
              <a:rPr lang="en-US" dirty="0">
                <a:ea typeface="Calibri"/>
                <a:cs typeface="Calibri"/>
              </a:rPr>
              <a:t> de un </a:t>
            </a:r>
            <a:r>
              <a:rPr lang="en-US" dirty="0" err="1">
                <a:ea typeface="Calibri"/>
                <a:cs typeface="Calibri"/>
              </a:rPr>
              <a:t>turno</a:t>
            </a:r>
            <a:r>
              <a:rPr lang="en-US" dirty="0">
                <a:ea typeface="Calibri"/>
                <a:cs typeface="Calibri"/>
              </a:rPr>
              <a:t> </a:t>
            </a:r>
            <a:r>
              <a:rPr lang="en-US" dirty="0" err="1">
                <a:ea typeface="Calibri"/>
                <a:cs typeface="Calibri"/>
              </a:rPr>
              <a:t>aparece</a:t>
            </a:r>
            <a:r>
              <a:rPr lang="en-US" dirty="0">
                <a:ea typeface="Calibri"/>
                <a:cs typeface="Calibri"/>
              </a:rPr>
              <a:t> la columna </a:t>
            </a:r>
            <a:r>
              <a:rPr lang="en-US" dirty="0" err="1">
                <a:ea typeface="Calibri"/>
                <a:cs typeface="Calibri"/>
              </a:rPr>
              <a:t>Turno</a:t>
            </a:r>
            <a:r>
              <a:rPr lang="en-US" dirty="0">
                <a:ea typeface="Calibri"/>
                <a:cs typeface="Calibri"/>
              </a:rPr>
              <a:t> </a:t>
            </a:r>
            <a:r>
              <a:rPr lang="en-US" dirty="0" err="1">
                <a:ea typeface="Calibri"/>
                <a:cs typeface="Calibri"/>
              </a:rPr>
              <a:t>tiene</a:t>
            </a:r>
            <a:r>
              <a:rPr lang="en-US" dirty="0">
                <a:ea typeface="Calibri"/>
                <a:cs typeface="Calibri"/>
              </a:rPr>
              <a:t> el </a:t>
            </a:r>
            <a:r>
              <a:rPr lang="en-US" dirty="0" err="1">
                <a:ea typeface="Calibri"/>
                <a:cs typeface="Calibri"/>
              </a:rPr>
              <a:t>dato</a:t>
            </a:r>
            <a:r>
              <a:rPr lang="en-US" dirty="0">
                <a:ea typeface="Calibri"/>
                <a:cs typeface="Calibri"/>
              </a:rPr>
              <a:t>, </a:t>
            </a:r>
            <a:r>
              <a:rPr lang="en-US" dirty="0" err="1">
                <a:ea typeface="Calibri"/>
                <a:cs typeface="Calibri"/>
              </a:rPr>
              <a:t>pero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centros</a:t>
            </a:r>
            <a:r>
              <a:rPr lang="en-US" dirty="0">
                <a:ea typeface="Calibri"/>
                <a:cs typeface="Calibri"/>
              </a:rPr>
              <a:t> solo con el </a:t>
            </a:r>
            <a:r>
              <a:rPr lang="en-US" dirty="0" err="1">
                <a:ea typeface="Calibri"/>
                <a:cs typeface="Calibri"/>
              </a:rPr>
              <a:t>turno</a:t>
            </a:r>
            <a:r>
              <a:rPr lang="en-US" dirty="0">
                <a:ea typeface="Calibri"/>
                <a:cs typeface="Calibri"/>
              </a:rPr>
              <a:t> </a:t>
            </a:r>
            <a:r>
              <a:rPr lang="en-US" dirty="0" err="1">
                <a:ea typeface="Calibri"/>
                <a:cs typeface="Calibri"/>
              </a:rPr>
              <a:t>diurno</a:t>
            </a:r>
            <a:r>
              <a:rPr lang="en-US" dirty="0">
                <a:ea typeface="Calibri"/>
                <a:cs typeface="Calibri"/>
              </a:rPr>
              <a:t> (CEIP, </a:t>
            </a:r>
            <a:r>
              <a:rPr lang="en-US" dirty="0" err="1">
                <a:ea typeface="Calibri"/>
                <a:cs typeface="Calibri"/>
              </a:rPr>
              <a:t>algunos</a:t>
            </a:r>
            <a:r>
              <a:rPr lang="en-US" dirty="0">
                <a:ea typeface="Calibri"/>
                <a:cs typeface="Calibri"/>
              </a:rPr>
              <a:t> IES) </a:t>
            </a:r>
            <a:r>
              <a:rPr lang="en-US" dirty="0" err="1">
                <a:ea typeface="Calibri"/>
                <a:cs typeface="Calibri"/>
              </a:rPr>
              <a:t>esa</a:t>
            </a:r>
            <a:r>
              <a:rPr lang="en-US" dirty="0">
                <a:ea typeface="Calibri"/>
                <a:cs typeface="Calibri"/>
              </a:rPr>
              <a:t> columna está </a:t>
            </a:r>
            <a:r>
              <a:rPr lang="en-US" dirty="0" err="1">
                <a:ea typeface="Calibri"/>
                <a:cs typeface="Calibri"/>
              </a:rPr>
              <a:t>vacía</a:t>
            </a:r>
            <a:endParaRPr lang="en-US" dirty="0">
              <a:ea typeface="Calibri"/>
              <a:cs typeface="Calibri"/>
            </a:endParaRPr>
          </a:p>
          <a:p>
            <a:pPr marL="171450" indent="-171450">
              <a:buFont typeface="Calibri"/>
              <a:buChar char="-"/>
            </a:pPr>
            <a:endParaRPr lang="en-US" dirty="0">
              <a:ea typeface="Calibri"/>
              <a:cs typeface="Calibri"/>
            </a:endParaRPr>
          </a:p>
          <a:p>
            <a:r>
              <a:rPr lang="en-US" dirty="0">
                <a:ea typeface="Calibri"/>
                <a:cs typeface="Calibri"/>
              </a:rPr>
              <a:t>El </a:t>
            </a:r>
            <a:r>
              <a:rPr lang="en-US" dirty="0" err="1">
                <a:ea typeface="Calibri"/>
                <a:cs typeface="Calibri"/>
              </a:rPr>
              <a:t>botón</a:t>
            </a:r>
            <a:r>
              <a:rPr lang="en-US" dirty="0">
                <a:ea typeface="Calibri"/>
                <a:cs typeface="Calibri"/>
              </a:rPr>
              <a:t> </a:t>
            </a:r>
            <a:r>
              <a:rPr lang="en-US" dirty="0" err="1">
                <a:ea typeface="Calibri"/>
                <a:cs typeface="Calibri"/>
              </a:rPr>
              <a:t>publicar</a:t>
            </a:r>
            <a:r>
              <a:rPr lang="en-US" dirty="0">
                <a:ea typeface="Calibri"/>
                <a:cs typeface="Calibri"/>
              </a:rPr>
              <a:t> </a:t>
            </a:r>
            <a:r>
              <a:rPr lang="en-US" dirty="0" err="1">
                <a:ea typeface="Calibri"/>
                <a:cs typeface="Calibri"/>
              </a:rPr>
              <a:t>matículas</a:t>
            </a:r>
            <a:r>
              <a:rPr lang="en-US" dirty="0">
                <a:ea typeface="Calibri"/>
                <a:cs typeface="Calibri"/>
              </a:rPr>
              <a:t> de </a:t>
            </a:r>
            <a:r>
              <a:rPr lang="en-US" dirty="0" err="1">
                <a:ea typeface="Calibri"/>
                <a:cs typeface="Calibri"/>
              </a:rPr>
              <a:t>este</a:t>
            </a:r>
            <a:r>
              <a:rPr lang="en-US" dirty="0">
                <a:ea typeface="Calibri"/>
                <a:cs typeface="Calibri"/>
              </a:rPr>
              <a:t> </a:t>
            </a:r>
            <a:r>
              <a:rPr lang="en-US" dirty="0" err="1">
                <a:ea typeface="Calibri"/>
                <a:cs typeface="Calibri"/>
              </a:rPr>
              <a:t>curso</a:t>
            </a:r>
            <a:r>
              <a:rPr lang="en-US" dirty="0">
                <a:ea typeface="Calibri"/>
                <a:cs typeface="Calibri"/>
              </a:rPr>
              <a:t> </a:t>
            </a:r>
            <a:r>
              <a:rPr lang="en-US" dirty="0" err="1">
                <a:ea typeface="Calibri"/>
                <a:cs typeface="Calibri"/>
              </a:rPr>
              <a:t>permite</a:t>
            </a:r>
            <a:r>
              <a:rPr lang="en-US" dirty="0">
                <a:ea typeface="Calibri"/>
                <a:cs typeface="Calibri"/>
              </a:rPr>
              <a:t>, </a:t>
            </a:r>
            <a:r>
              <a:rPr lang="en-US" dirty="0" err="1">
                <a:ea typeface="Calibri"/>
                <a:cs typeface="Calibri"/>
              </a:rPr>
              <a:t>teniendo</a:t>
            </a:r>
            <a:r>
              <a:rPr lang="en-US" dirty="0">
                <a:ea typeface="Calibri"/>
                <a:cs typeface="Calibri"/>
              </a:rPr>
              <a:t> un </a:t>
            </a:r>
            <a:r>
              <a:rPr lang="en-US" dirty="0" err="1">
                <a:ea typeface="Calibri"/>
                <a:cs typeface="Calibri"/>
              </a:rPr>
              <a:t>curso</a:t>
            </a:r>
            <a:r>
              <a:rPr lang="en-US" dirty="0">
                <a:ea typeface="Calibri"/>
                <a:cs typeface="Calibri"/>
              </a:rPr>
              <a:t> </a:t>
            </a:r>
            <a:r>
              <a:rPr lang="en-US" dirty="0" err="1">
                <a:ea typeface="Calibri"/>
                <a:cs typeface="Calibri"/>
              </a:rPr>
              <a:t>seleccionado</a:t>
            </a:r>
            <a:r>
              <a:rPr lang="en-US" dirty="0">
                <a:ea typeface="Calibri"/>
                <a:cs typeface="Calibri"/>
              </a:rPr>
              <a:t>, que las </a:t>
            </a:r>
            <a:r>
              <a:rPr lang="en-US" dirty="0" err="1">
                <a:ea typeface="Calibri"/>
                <a:cs typeface="Calibri"/>
              </a:rPr>
              <a:t>matrículas</a:t>
            </a:r>
            <a:r>
              <a:rPr lang="en-US" dirty="0">
                <a:ea typeface="Calibri"/>
                <a:cs typeface="Calibri"/>
              </a:rPr>
              <a:t> </a:t>
            </a:r>
            <a:r>
              <a:rPr lang="en-US" dirty="0" err="1">
                <a:ea typeface="Calibri"/>
                <a:cs typeface="Calibri"/>
              </a:rPr>
              <a:t>realizadas</a:t>
            </a:r>
            <a:r>
              <a:rPr lang="en-US" dirty="0">
                <a:ea typeface="Calibri"/>
                <a:cs typeface="Calibri"/>
              </a:rPr>
              <a:t> </a:t>
            </a:r>
            <a:r>
              <a:rPr lang="en-US" dirty="0" err="1">
                <a:ea typeface="Calibri"/>
                <a:cs typeface="Calibri"/>
              </a:rPr>
              <a:t>por</a:t>
            </a:r>
            <a:r>
              <a:rPr lang="en-US" dirty="0">
                <a:ea typeface="Calibri"/>
                <a:cs typeface="Calibri"/>
              </a:rPr>
              <a:t> el </a:t>
            </a:r>
            <a:r>
              <a:rPr lang="en-US" dirty="0" err="1">
                <a:ea typeface="Calibri"/>
                <a:cs typeface="Calibri"/>
              </a:rPr>
              <a:t>centro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este</a:t>
            </a:r>
            <a:r>
              <a:rPr lang="en-US" dirty="0">
                <a:ea typeface="Calibri"/>
                <a:cs typeface="Calibri"/>
              </a:rPr>
              <a:t> </a:t>
            </a:r>
            <a:r>
              <a:rPr lang="en-US" dirty="0" err="1">
                <a:ea typeface="Calibri"/>
                <a:cs typeface="Calibri"/>
              </a:rPr>
              <a:t>curso</a:t>
            </a:r>
            <a:r>
              <a:rPr lang="en-US" dirty="0">
                <a:ea typeface="Calibri"/>
                <a:cs typeface="Calibri"/>
              </a:rPr>
              <a:t> (</a:t>
            </a:r>
            <a:r>
              <a:rPr lang="en-US" dirty="0" err="1">
                <a:ea typeface="Calibri"/>
                <a:cs typeface="Calibri"/>
              </a:rPr>
              <a:t>en</a:t>
            </a:r>
            <a:r>
              <a:rPr lang="en-US" dirty="0">
                <a:ea typeface="Calibri"/>
                <a:cs typeface="Calibri"/>
              </a:rPr>
              <a:t> la imagen 3º de ESO) </a:t>
            </a:r>
            <a:r>
              <a:rPr lang="en-US" dirty="0" err="1">
                <a:ea typeface="Calibri"/>
                <a:cs typeface="Calibri"/>
              </a:rPr>
              <a:t>aparezcan</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asistente</a:t>
            </a:r>
            <a:r>
              <a:rPr lang="en-US" dirty="0">
                <a:ea typeface="Calibri"/>
                <a:cs typeface="Calibri"/>
              </a:rPr>
              <a:t> de </a:t>
            </a:r>
            <a:r>
              <a:rPr lang="en-US" dirty="0" err="1">
                <a:ea typeface="Calibri"/>
                <a:cs typeface="Calibri"/>
              </a:rPr>
              <a:t>matriculación</a:t>
            </a:r>
            <a:r>
              <a:rPr lang="en-US" dirty="0">
                <a:ea typeface="Calibri"/>
                <a:cs typeface="Calibri"/>
              </a:rPr>
              <a:t> de las vistas </a:t>
            </a:r>
            <a:r>
              <a:rPr lang="en-US" dirty="0" err="1">
                <a:ea typeface="Calibri"/>
                <a:cs typeface="Calibri"/>
              </a:rPr>
              <a:t>Familias</a:t>
            </a:r>
            <a:r>
              <a:rPr lang="en-US" dirty="0">
                <a:ea typeface="Calibri"/>
                <a:cs typeface="Calibri"/>
              </a:rPr>
              <a:t> y </a:t>
            </a:r>
            <a:r>
              <a:rPr lang="en-US" dirty="0" err="1">
                <a:ea typeface="Calibri"/>
                <a:cs typeface="Calibri"/>
              </a:rPr>
              <a:t>Alunnado</a:t>
            </a:r>
            <a:r>
              <a:rPr lang="en-US" dirty="0">
                <a:ea typeface="Calibri"/>
                <a:cs typeface="Calibri"/>
              </a:rPr>
              <a:t> y que </a:t>
            </a:r>
            <a:r>
              <a:rPr lang="en-US" dirty="0" err="1">
                <a:ea typeface="Calibri"/>
                <a:cs typeface="Calibri"/>
              </a:rPr>
              <a:t>puedan</a:t>
            </a:r>
            <a:r>
              <a:rPr lang="en-US" dirty="0">
                <a:ea typeface="Calibri"/>
                <a:cs typeface="Calibri"/>
              </a:rPr>
              <a:t> </a:t>
            </a:r>
            <a:r>
              <a:rPr lang="en-US" dirty="0" err="1">
                <a:ea typeface="Calibri"/>
                <a:cs typeface="Calibri"/>
              </a:rPr>
              <a:t>consultar</a:t>
            </a:r>
            <a:r>
              <a:rPr lang="en-US" dirty="0">
                <a:ea typeface="Calibri"/>
                <a:cs typeface="Calibri"/>
              </a:rPr>
              <a:t> sus </a:t>
            </a:r>
            <a:r>
              <a:rPr lang="en-US" dirty="0" err="1">
                <a:ea typeface="Calibri"/>
                <a:cs typeface="Calibri"/>
              </a:rPr>
              <a:t>datos</a:t>
            </a:r>
            <a:r>
              <a:rPr lang="en-US" dirty="0">
                <a:ea typeface="Calibri"/>
                <a:cs typeface="Calibri"/>
              </a:rPr>
              <a:t>,</a:t>
            </a:r>
          </a:p>
          <a:p>
            <a:pPr marL="171450" indent="-171450">
              <a:buFont typeface="Calibri"/>
              <a:buChar char="-"/>
            </a:pPr>
            <a:endParaRPr lang="en-US" dirty="0">
              <a:ea typeface="Calibri"/>
              <a:cs typeface="Calibri"/>
            </a:endParaRPr>
          </a:p>
          <a:p>
            <a:pPr marL="171450" indent="-171450">
              <a:buFont typeface="Calibri"/>
              <a:buChar char="-"/>
            </a:pPr>
            <a:endParaRPr lang="en-US" dirty="0">
              <a:ea typeface="Calibri"/>
              <a:cs typeface="Calibri"/>
            </a:endParaRPr>
          </a:p>
        </p:txBody>
      </p:sp>
      <p:sp>
        <p:nvSpPr>
          <p:cNvPr id="4" name="Marcador de número de diapositiva 3">
            <a:extLst>
              <a:ext uri="{FF2B5EF4-FFF2-40B4-BE49-F238E27FC236}">
                <a16:creationId xmlns:a16="http://schemas.microsoft.com/office/drawing/2014/main" id="{D2A45293-4906-A292-D2D3-A4FB1EE62256}"/>
              </a:ext>
            </a:extLst>
          </p:cNvPr>
          <p:cNvSpPr>
            <a:spLocks noGrp="1"/>
          </p:cNvSpPr>
          <p:nvPr>
            <p:ph type="sldNum" sz="quarter" idx="5"/>
          </p:nvPr>
        </p:nvSpPr>
        <p:spPr/>
        <p:txBody>
          <a:bodyPr/>
          <a:lstStyle/>
          <a:p>
            <a:fld id="{F0604C34-7ACC-4872-BBCF-168F2D62132C}" type="slidenum">
              <a:t>16</a:t>
            </a:fld>
            <a:endParaRPr lang="es-ES"/>
          </a:p>
        </p:txBody>
      </p:sp>
    </p:spTree>
    <p:extLst>
      <p:ext uri="{BB962C8B-B14F-4D97-AF65-F5344CB8AC3E}">
        <p14:creationId xmlns:p14="http://schemas.microsoft.com/office/powerpoint/2010/main" val="193080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363AA-E146-358A-BF7A-2C354E12A99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D0D3539-B37D-0357-5031-15EB4DBC93A0}"/>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A9F4AA54-3166-0FC4-D510-0AC69C97A68E}"/>
              </a:ext>
            </a:extLst>
          </p:cNvPr>
          <p:cNvSpPr>
            <a:spLocks noGrp="1"/>
          </p:cNvSpPr>
          <p:nvPr>
            <p:ph type="body" idx="1"/>
          </p:nvPr>
        </p:nvSpPr>
        <p:spPr/>
        <p:txBody>
          <a:bodyPr/>
          <a:lstStyle/>
          <a:p>
            <a:r>
              <a:rPr lang="en-US" dirty="0">
                <a:ea typeface="Calibri"/>
                <a:cs typeface="Calibri"/>
              </a:rPr>
              <a:t>La pantalla </a:t>
            </a:r>
            <a:r>
              <a:rPr lang="en-US" dirty="0" err="1">
                <a:ea typeface="Calibri"/>
                <a:cs typeface="Calibri"/>
              </a:rPr>
              <a:t>materias</a:t>
            </a:r>
            <a:r>
              <a:rPr lang="en-US" dirty="0">
                <a:ea typeface="Calibri"/>
                <a:cs typeface="Calibri"/>
              </a:rPr>
              <a:t> de las </a:t>
            </a:r>
            <a:r>
              <a:rPr lang="en-US" dirty="0" err="1">
                <a:ea typeface="Calibri"/>
                <a:cs typeface="Calibri"/>
              </a:rPr>
              <a:t>matrículas</a:t>
            </a:r>
            <a:r>
              <a:rPr lang="en-US" dirty="0">
                <a:ea typeface="Calibri"/>
                <a:cs typeface="Calibri"/>
              </a:rPr>
              <a:t> muestra la </a:t>
            </a:r>
            <a:r>
              <a:rPr lang="en-US" dirty="0" err="1">
                <a:ea typeface="Calibri"/>
                <a:cs typeface="Calibri"/>
              </a:rPr>
              <a:t>relación</a:t>
            </a:r>
            <a:r>
              <a:rPr lang="en-US" dirty="0">
                <a:ea typeface="Calibri"/>
                <a:cs typeface="Calibri"/>
              </a:rPr>
              <a:t> del </a:t>
            </a:r>
            <a:r>
              <a:rPr lang="en-US" dirty="0" err="1">
                <a:ea typeface="Calibri"/>
                <a:cs typeface="Calibri"/>
              </a:rPr>
              <a:t>alumnado</a:t>
            </a:r>
            <a:r>
              <a:rPr lang="en-US" dirty="0">
                <a:ea typeface="Calibri"/>
                <a:cs typeface="Calibri"/>
              </a:rPr>
              <a:t> del </a:t>
            </a:r>
            <a:r>
              <a:rPr lang="en-US" dirty="0" err="1">
                <a:ea typeface="Calibri"/>
                <a:cs typeface="Calibri"/>
              </a:rPr>
              <a:t>curso</a:t>
            </a:r>
            <a:r>
              <a:rPr lang="en-US" dirty="0">
                <a:ea typeface="Calibri"/>
                <a:cs typeface="Calibri"/>
              </a:rPr>
              <a:t> </a:t>
            </a:r>
            <a:r>
              <a:rPr lang="en-US" dirty="0" err="1">
                <a:ea typeface="Calibri"/>
                <a:cs typeface="Calibri"/>
              </a:rPr>
              <a:t>seleccionado</a:t>
            </a:r>
            <a:r>
              <a:rPr lang="en-US" dirty="0">
                <a:ea typeface="Calibri"/>
                <a:cs typeface="Calibri"/>
              </a:rPr>
              <a:t> con </a:t>
            </a:r>
            <a:r>
              <a:rPr lang="en-US" dirty="0" err="1">
                <a:ea typeface="Calibri"/>
                <a:cs typeface="Calibri"/>
              </a:rPr>
              <a:t>todas</a:t>
            </a:r>
            <a:r>
              <a:rPr lang="en-US" dirty="0">
                <a:ea typeface="Calibri"/>
                <a:cs typeface="Calibri"/>
              </a:rPr>
              <a:t> las </a:t>
            </a:r>
            <a:r>
              <a:rPr lang="en-US" dirty="0" err="1">
                <a:ea typeface="Calibri"/>
                <a:cs typeface="Calibri"/>
              </a:rPr>
              <a:t>materias</a:t>
            </a:r>
            <a:r>
              <a:rPr lang="en-US" dirty="0">
                <a:ea typeface="Calibri"/>
                <a:cs typeface="Calibri"/>
              </a:rPr>
              <a:t> que </a:t>
            </a:r>
            <a:r>
              <a:rPr lang="en-US" dirty="0" err="1">
                <a:ea typeface="Calibri"/>
                <a:cs typeface="Calibri"/>
              </a:rPr>
              <a:t>cursan</a:t>
            </a:r>
            <a:r>
              <a:rPr lang="en-US" dirty="0">
                <a:ea typeface="Calibri"/>
                <a:cs typeface="Calibri"/>
              </a:rPr>
              <a:t>, </a:t>
            </a:r>
            <a:r>
              <a:rPr lang="en-US" dirty="0" err="1">
                <a:ea typeface="Calibri"/>
                <a:cs typeface="Calibri"/>
              </a:rPr>
              <a:t>así</a:t>
            </a:r>
            <a:r>
              <a:rPr lang="en-US" dirty="0">
                <a:ea typeface="Calibri"/>
                <a:cs typeface="Calibri"/>
              </a:rPr>
              <a:t> </a:t>
            </a:r>
            <a:r>
              <a:rPr lang="en-US" dirty="0" err="1">
                <a:ea typeface="Calibri"/>
                <a:cs typeface="Calibri"/>
              </a:rPr>
              <a:t>como</a:t>
            </a:r>
            <a:r>
              <a:rPr lang="en-US" dirty="0">
                <a:ea typeface="Calibri"/>
                <a:cs typeface="Calibri"/>
              </a:rPr>
              <a:t> </a:t>
            </a:r>
            <a:r>
              <a:rPr lang="en-US" dirty="0" err="1">
                <a:ea typeface="Calibri"/>
                <a:cs typeface="Calibri"/>
              </a:rPr>
              <a:t>los</a:t>
            </a:r>
            <a:r>
              <a:rPr lang="en-US" dirty="0">
                <a:ea typeface="Calibri"/>
                <a:cs typeface="Calibri"/>
              </a:rPr>
              <a:t> </a:t>
            </a:r>
            <a:r>
              <a:rPr lang="en-US" dirty="0" err="1">
                <a:ea typeface="Calibri"/>
                <a:cs typeface="Calibri"/>
              </a:rPr>
              <a:t>estados</a:t>
            </a:r>
            <a:r>
              <a:rPr lang="en-US" dirty="0">
                <a:ea typeface="Calibri"/>
                <a:cs typeface="Calibri"/>
              </a:rPr>
              <a:t> que </a:t>
            </a:r>
            <a:r>
              <a:rPr lang="en-US" dirty="0" err="1">
                <a:ea typeface="Calibri"/>
                <a:cs typeface="Calibri"/>
              </a:rPr>
              <a:t>tienen</a:t>
            </a:r>
            <a:r>
              <a:rPr lang="en-US" dirty="0">
                <a:ea typeface="Calibri"/>
                <a:cs typeface="Calibri"/>
              </a:rPr>
              <a:t> </a:t>
            </a:r>
            <a:r>
              <a:rPr lang="en-US" dirty="0" err="1">
                <a:ea typeface="Calibri"/>
                <a:cs typeface="Calibri"/>
              </a:rPr>
              <a:t>como</a:t>
            </a:r>
            <a:r>
              <a:rPr lang="en-US" dirty="0">
                <a:ea typeface="Calibri"/>
                <a:cs typeface="Calibri"/>
              </a:rPr>
              <a:t> se </a:t>
            </a:r>
            <a:r>
              <a:rPr lang="en-US" dirty="0" err="1">
                <a:ea typeface="Calibri"/>
                <a:cs typeface="Calibri"/>
              </a:rPr>
              <a:t>ve</a:t>
            </a:r>
            <a:r>
              <a:rPr lang="en-US" dirty="0">
                <a:ea typeface="Calibri"/>
                <a:cs typeface="Calibri"/>
              </a:rPr>
              <a:t> </a:t>
            </a:r>
            <a:r>
              <a:rPr lang="en-US" dirty="0" err="1">
                <a:ea typeface="Calibri"/>
                <a:cs typeface="Calibri"/>
              </a:rPr>
              <a:t>en</a:t>
            </a:r>
            <a:r>
              <a:rPr lang="en-US" dirty="0">
                <a:ea typeface="Calibri"/>
                <a:cs typeface="Calibri"/>
              </a:rPr>
              <a:t> la </a:t>
            </a:r>
            <a:r>
              <a:rPr lang="en-US" dirty="0" err="1">
                <a:ea typeface="Calibri"/>
                <a:cs typeface="Calibri"/>
              </a:rPr>
              <a:t>diapositiva</a:t>
            </a:r>
            <a:r>
              <a:rPr lang="en-US" dirty="0">
                <a:ea typeface="Calibri"/>
                <a:cs typeface="Calibri"/>
              </a:rPr>
              <a:t>. </a:t>
            </a:r>
            <a:r>
              <a:rPr lang="en-US" dirty="0" err="1">
                <a:ea typeface="Calibri"/>
                <a:cs typeface="Calibri"/>
              </a:rPr>
              <a:t>Así</a:t>
            </a:r>
            <a:r>
              <a:rPr lang="en-US" dirty="0">
                <a:ea typeface="Calibri"/>
                <a:cs typeface="Calibri"/>
              </a:rPr>
              <a:t> </a:t>
            </a:r>
            <a:r>
              <a:rPr lang="en-US" dirty="0" err="1">
                <a:ea typeface="Calibri"/>
                <a:cs typeface="Calibri"/>
              </a:rPr>
              <a:t>mismo</a:t>
            </a:r>
            <a:r>
              <a:rPr lang="en-US" dirty="0">
                <a:ea typeface="Calibri"/>
                <a:cs typeface="Calibri"/>
              </a:rPr>
              <a:t> se </a:t>
            </a:r>
            <a:r>
              <a:rPr lang="en-US" dirty="0" err="1">
                <a:ea typeface="Calibri"/>
                <a:cs typeface="Calibri"/>
              </a:rPr>
              <a:t>contrabiliza</a:t>
            </a:r>
            <a:r>
              <a:rPr lang="en-US" dirty="0">
                <a:ea typeface="Calibri"/>
                <a:cs typeface="Calibri"/>
              </a:rPr>
              <a:t> el </a:t>
            </a:r>
            <a:r>
              <a:rPr lang="en-US" dirty="0" err="1">
                <a:ea typeface="Calibri"/>
                <a:cs typeface="Calibri"/>
              </a:rPr>
              <a:t>número</a:t>
            </a:r>
            <a:r>
              <a:rPr lang="en-US" dirty="0">
                <a:ea typeface="Calibri"/>
                <a:cs typeface="Calibri"/>
              </a:rPr>
              <a:t> de personas </a:t>
            </a:r>
            <a:r>
              <a:rPr lang="en-US" dirty="0" err="1">
                <a:ea typeface="Calibri"/>
                <a:cs typeface="Calibri"/>
              </a:rPr>
              <a:t>en</a:t>
            </a:r>
            <a:r>
              <a:rPr lang="en-US" dirty="0">
                <a:ea typeface="Calibri"/>
                <a:cs typeface="Calibri"/>
              </a:rPr>
              <a:t> </a:t>
            </a:r>
            <a:r>
              <a:rPr lang="en-US" dirty="0" err="1">
                <a:ea typeface="Calibri"/>
                <a:cs typeface="Calibri"/>
              </a:rPr>
              <a:t>cada</a:t>
            </a:r>
            <a:r>
              <a:rPr lang="en-US" dirty="0">
                <a:ea typeface="Calibri"/>
                <a:cs typeface="Calibri"/>
              </a:rPr>
              <a:t> </a:t>
            </a:r>
            <a:r>
              <a:rPr lang="en-US" dirty="0" err="1">
                <a:ea typeface="Calibri"/>
                <a:cs typeface="Calibri"/>
              </a:rPr>
              <a:t>materia</a:t>
            </a:r>
            <a:r>
              <a:rPr lang="en-US" dirty="0">
                <a:ea typeface="Calibri"/>
                <a:cs typeface="Calibri"/>
              </a:rPr>
              <a:t>.</a:t>
            </a:r>
          </a:p>
          <a:p>
            <a:endParaRPr lang="en-US" dirty="0">
              <a:ea typeface="Calibri"/>
              <a:cs typeface="Calibri"/>
            </a:endParaRPr>
          </a:p>
          <a:p>
            <a:r>
              <a:rPr lang="en-US" dirty="0">
                <a:ea typeface="Calibri"/>
                <a:cs typeface="Calibri"/>
              </a:rPr>
              <a:t>Se </a:t>
            </a:r>
            <a:r>
              <a:rPr lang="en-US" dirty="0" err="1">
                <a:ea typeface="Calibri"/>
                <a:cs typeface="Calibri"/>
              </a:rPr>
              <a:t>recuerdan</a:t>
            </a:r>
            <a:r>
              <a:rPr lang="en-US" dirty="0">
                <a:ea typeface="Calibri"/>
                <a:cs typeface="Calibri"/>
              </a:rPr>
              <a:t> que </a:t>
            </a:r>
            <a:r>
              <a:rPr lang="en-US" dirty="0" err="1">
                <a:ea typeface="Calibri"/>
                <a:cs typeface="Calibri"/>
              </a:rPr>
              <a:t>en</a:t>
            </a:r>
            <a:r>
              <a:rPr lang="en-US" dirty="0">
                <a:ea typeface="Calibri"/>
                <a:cs typeface="Calibri"/>
              </a:rPr>
              <a:t> </a:t>
            </a:r>
            <a:r>
              <a:rPr lang="en-US" dirty="0" err="1">
                <a:ea typeface="Calibri"/>
                <a:cs typeface="Calibri"/>
              </a:rPr>
              <a:t>este</a:t>
            </a:r>
            <a:r>
              <a:rPr lang="en-US" dirty="0">
                <a:ea typeface="Calibri"/>
                <a:cs typeface="Calibri"/>
              </a:rPr>
              <a:t> </a:t>
            </a:r>
            <a:r>
              <a:rPr lang="en-US" dirty="0" err="1">
                <a:ea typeface="Calibri"/>
                <a:cs typeface="Calibri"/>
              </a:rPr>
              <a:t>tipo</a:t>
            </a:r>
            <a:r>
              <a:rPr lang="en-US" dirty="0">
                <a:ea typeface="Calibri"/>
                <a:cs typeface="Calibri"/>
              </a:rPr>
              <a:t> de pantalla </a:t>
            </a:r>
            <a:r>
              <a:rPr lang="en-US" dirty="0" err="1">
                <a:ea typeface="Calibri"/>
                <a:cs typeface="Calibri"/>
              </a:rPr>
              <a:t>donde</a:t>
            </a:r>
            <a:r>
              <a:rPr lang="en-US" dirty="0">
                <a:ea typeface="Calibri"/>
                <a:cs typeface="Calibri"/>
              </a:rPr>
              <a:t> </a:t>
            </a:r>
            <a:r>
              <a:rPr lang="en-US" dirty="0" err="1">
                <a:ea typeface="Calibri"/>
                <a:cs typeface="Calibri"/>
              </a:rPr>
              <a:t>aparecen</a:t>
            </a:r>
            <a:r>
              <a:rPr lang="en-US" dirty="0">
                <a:ea typeface="Calibri"/>
                <a:cs typeface="Calibri"/>
              </a:rPr>
              <a:t> </a:t>
            </a:r>
            <a:r>
              <a:rPr lang="en-US" dirty="0" err="1">
                <a:ea typeface="Calibri"/>
                <a:cs typeface="Calibri"/>
              </a:rPr>
              <a:t>listas</a:t>
            </a:r>
            <a:r>
              <a:rPr lang="en-US" dirty="0">
                <a:ea typeface="Calibri"/>
                <a:cs typeface="Calibri"/>
              </a:rPr>
              <a:t>, se </a:t>
            </a:r>
            <a:r>
              <a:rPr lang="en-US" dirty="0" err="1">
                <a:ea typeface="Calibri"/>
                <a:cs typeface="Calibri"/>
              </a:rPr>
              <a:t>puede</a:t>
            </a:r>
            <a:r>
              <a:rPr lang="en-US" dirty="0">
                <a:ea typeface="Calibri"/>
                <a:cs typeface="Calibri"/>
              </a:rPr>
              <a:t> </a:t>
            </a:r>
            <a:r>
              <a:rPr lang="en-US" dirty="0" err="1">
                <a:ea typeface="Calibri"/>
                <a:cs typeface="Calibri"/>
              </a:rPr>
              <a:t>ajustar</a:t>
            </a:r>
            <a:r>
              <a:rPr lang="en-US" dirty="0">
                <a:ea typeface="Calibri"/>
                <a:cs typeface="Calibri"/>
              </a:rPr>
              <a:t> el </a:t>
            </a:r>
            <a:r>
              <a:rPr lang="en-US" dirty="0" err="1">
                <a:ea typeface="Calibri"/>
                <a:cs typeface="Calibri"/>
              </a:rPr>
              <a:t>número</a:t>
            </a:r>
            <a:r>
              <a:rPr lang="en-US" dirty="0">
                <a:ea typeface="Calibri"/>
                <a:cs typeface="Calibri"/>
              </a:rPr>
              <a:t> de </a:t>
            </a:r>
            <a:r>
              <a:rPr lang="en-US" dirty="0" err="1">
                <a:ea typeface="Calibri"/>
                <a:cs typeface="Calibri"/>
              </a:rPr>
              <a:t>registros</a:t>
            </a:r>
            <a:r>
              <a:rPr lang="en-US" dirty="0">
                <a:ea typeface="Calibri"/>
                <a:cs typeface="Calibri"/>
              </a:rPr>
              <a:t> que </a:t>
            </a:r>
            <a:r>
              <a:rPr lang="en-US" dirty="0" err="1">
                <a:ea typeface="Calibri"/>
                <a:cs typeface="Calibri"/>
              </a:rPr>
              <a:t>aparcen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cada</a:t>
            </a:r>
            <a:r>
              <a:rPr lang="en-US" dirty="0">
                <a:ea typeface="Calibri"/>
                <a:cs typeface="Calibri"/>
              </a:rPr>
              <a:t> pantalla, </a:t>
            </a:r>
            <a:r>
              <a:rPr lang="en-US" dirty="0" err="1">
                <a:ea typeface="Calibri"/>
                <a:cs typeface="Calibri"/>
              </a:rPr>
              <a:t>puediendo</a:t>
            </a:r>
            <a:r>
              <a:rPr lang="en-US" dirty="0">
                <a:ea typeface="Calibri"/>
                <a:cs typeface="Calibri"/>
              </a:rPr>
              <a:t> </a:t>
            </a:r>
            <a:r>
              <a:rPr lang="en-US" dirty="0" err="1">
                <a:ea typeface="Calibri"/>
                <a:cs typeface="Calibri"/>
              </a:rPr>
              <a:t>elegir</a:t>
            </a:r>
            <a:r>
              <a:rPr lang="en-US" dirty="0">
                <a:ea typeface="Calibri"/>
                <a:cs typeface="Calibri"/>
              </a:rPr>
              <a:t> hasta 50.</a:t>
            </a:r>
          </a:p>
          <a:p>
            <a:endParaRPr lang="en-US" dirty="0">
              <a:ea typeface="Calibri"/>
              <a:cs typeface="Calibri"/>
            </a:endParaRPr>
          </a:p>
        </p:txBody>
      </p:sp>
      <p:sp>
        <p:nvSpPr>
          <p:cNvPr id="4" name="Marcador de número de diapositiva 3">
            <a:extLst>
              <a:ext uri="{FF2B5EF4-FFF2-40B4-BE49-F238E27FC236}">
                <a16:creationId xmlns:a16="http://schemas.microsoft.com/office/drawing/2014/main" id="{AFD76C52-19F8-1647-CFAF-D4073DD2F998}"/>
              </a:ext>
            </a:extLst>
          </p:cNvPr>
          <p:cNvSpPr>
            <a:spLocks noGrp="1"/>
          </p:cNvSpPr>
          <p:nvPr>
            <p:ph type="sldNum" sz="quarter" idx="5"/>
          </p:nvPr>
        </p:nvSpPr>
        <p:spPr/>
        <p:txBody>
          <a:bodyPr/>
          <a:lstStyle/>
          <a:p>
            <a:fld id="{F0604C34-7ACC-4872-BBCF-168F2D62132C}" type="slidenum">
              <a:t>17</a:t>
            </a:fld>
            <a:endParaRPr lang="es-ES"/>
          </a:p>
        </p:txBody>
      </p:sp>
    </p:spTree>
    <p:extLst>
      <p:ext uri="{BB962C8B-B14F-4D97-AF65-F5344CB8AC3E}">
        <p14:creationId xmlns:p14="http://schemas.microsoft.com/office/powerpoint/2010/main" val="56679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EEF0-438F-6E97-DD4D-46C60CBCBA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A9262A-24A8-548D-07B5-98E2715B06DD}"/>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2C9B80F7-3A13-F8DE-A6F0-9F30D9B89DBB}"/>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publicación</a:t>
            </a:r>
            <a:r>
              <a:rPr lang="en-US" dirty="0">
                <a:ea typeface="Calibri"/>
                <a:cs typeface="Calibri"/>
              </a:rPr>
              <a:t> de las </a:t>
            </a:r>
            <a:r>
              <a:rPr lang="en-US" dirty="0" err="1">
                <a:ea typeface="Calibri"/>
                <a:cs typeface="Calibri"/>
              </a:rPr>
              <a:t>matrículas</a:t>
            </a:r>
            <a:r>
              <a:rPr lang="en-US" dirty="0">
                <a:ea typeface="Calibri"/>
                <a:cs typeface="Calibri"/>
              </a:rPr>
              <a:t> de </a:t>
            </a:r>
            <a:r>
              <a:rPr lang="en-US" dirty="0" err="1">
                <a:ea typeface="Calibri"/>
                <a:cs typeface="Calibri"/>
              </a:rPr>
              <a:t>todos</a:t>
            </a:r>
            <a:r>
              <a:rPr lang="en-US" dirty="0">
                <a:ea typeface="Calibri"/>
                <a:cs typeface="Calibri"/>
              </a:rPr>
              <a:t> </a:t>
            </a:r>
            <a:r>
              <a:rPr lang="en-US" dirty="0" err="1">
                <a:ea typeface="Calibri"/>
                <a:cs typeface="Calibri"/>
              </a:rPr>
              <a:t>los</a:t>
            </a:r>
            <a:r>
              <a:rPr lang="en-US" dirty="0">
                <a:ea typeface="Calibri"/>
                <a:cs typeface="Calibri"/>
              </a:rPr>
              <a:t> </a:t>
            </a:r>
            <a:r>
              <a:rPr lang="en-US" dirty="0" err="1">
                <a:ea typeface="Calibri"/>
                <a:cs typeface="Calibri"/>
              </a:rPr>
              <a:t>cursos</a:t>
            </a:r>
            <a:r>
              <a:rPr lang="en-US" dirty="0">
                <a:ea typeface="Calibri"/>
                <a:cs typeface="Calibri"/>
              </a:rPr>
              <a:t>, </a:t>
            </a:r>
            <a:r>
              <a:rPr lang="en-US" dirty="0" err="1">
                <a:ea typeface="Calibri"/>
                <a:cs typeface="Calibri"/>
              </a:rPr>
              <a:t>como</a:t>
            </a:r>
            <a:r>
              <a:rPr lang="en-US" dirty="0">
                <a:ea typeface="Calibri"/>
                <a:cs typeface="Calibri"/>
              </a:rPr>
              <a:t> se ha </a:t>
            </a:r>
            <a:r>
              <a:rPr lang="en-US" dirty="0" err="1">
                <a:ea typeface="Calibri"/>
                <a:cs typeface="Calibri"/>
              </a:rPr>
              <a:t>mencionado</a:t>
            </a:r>
            <a:r>
              <a:rPr lang="en-US" dirty="0">
                <a:ea typeface="Calibri"/>
                <a:cs typeface="Calibri"/>
              </a:rPr>
              <a:t>, </a:t>
            </a:r>
            <a:r>
              <a:rPr lang="en-US" dirty="0" err="1">
                <a:ea typeface="Calibri"/>
                <a:cs typeface="Calibri"/>
              </a:rPr>
              <a:t>espara</a:t>
            </a:r>
            <a:r>
              <a:rPr lang="en-US" dirty="0">
                <a:ea typeface="Calibri"/>
                <a:cs typeface="Calibri"/>
              </a:rPr>
              <a:t> que </a:t>
            </a:r>
            <a:r>
              <a:rPr lang="en-US" dirty="0" err="1">
                <a:ea typeface="Calibri"/>
                <a:cs typeface="Calibri"/>
              </a:rPr>
              <a:t>en</a:t>
            </a:r>
            <a:r>
              <a:rPr lang="en-US" dirty="0">
                <a:ea typeface="Calibri"/>
                <a:cs typeface="Calibri"/>
              </a:rPr>
              <a:t> la vistas </a:t>
            </a:r>
            <a:r>
              <a:rPr lang="en-US" dirty="0" err="1">
                <a:ea typeface="Calibri"/>
                <a:cs typeface="Calibri"/>
              </a:rPr>
              <a:t>Familias</a:t>
            </a:r>
            <a:r>
              <a:rPr lang="en-US" dirty="0">
                <a:ea typeface="Calibri"/>
                <a:cs typeface="Calibri"/>
              </a:rPr>
              <a:t> y </a:t>
            </a:r>
            <a:r>
              <a:rPr lang="en-US" dirty="0" err="1">
                <a:ea typeface="Calibri"/>
                <a:cs typeface="Calibri"/>
              </a:rPr>
              <a:t>Alumnado</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asistente</a:t>
            </a:r>
            <a:r>
              <a:rPr lang="en-US" dirty="0">
                <a:ea typeface="Calibri"/>
                <a:cs typeface="Calibri"/>
              </a:rPr>
              <a:t> de </a:t>
            </a:r>
            <a:r>
              <a:rPr lang="en-US" dirty="0" err="1">
                <a:ea typeface="Calibri"/>
                <a:cs typeface="Calibri"/>
              </a:rPr>
              <a:t>matrícula</a:t>
            </a:r>
            <a:r>
              <a:rPr lang="en-US" dirty="0">
                <a:ea typeface="Calibri"/>
                <a:cs typeface="Calibri"/>
              </a:rPr>
              <a:t>, se </a:t>
            </a:r>
            <a:r>
              <a:rPr lang="en-US" dirty="0" err="1">
                <a:ea typeface="Calibri"/>
                <a:cs typeface="Calibri"/>
              </a:rPr>
              <a:t>pueda</a:t>
            </a:r>
            <a:r>
              <a:rPr lang="en-US" dirty="0">
                <a:ea typeface="Calibri"/>
                <a:cs typeface="Calibri"/>
              </a:rPr>
              <a:t> </a:t>
            </a:r>
            <a:r>
              <a:rPr lang="en-US" dirty="0" err="1">
                <a:ea typeface="Calibri"/>
                <a:cs typeface="Calibri"/>
              </a:rPr>
              <a:t>consultar</a:t>
            </a:r>
            <a:r>
              <a:rPr lang="en-US" dirty="0">
                <a:ea typeface="Calibri"/>
                <a:cs typeface="Calibri"/>
              </a:rPr>
              <a:t> la </a:t>
            </a:r>
            <a:r>
              <a:rPr lang="en-US" dirty="0" err="1">
                <a:ea typeface="Calibri"/>
                <a:cs typeface="Calibri"/>
              </a:rPr>
              <a:t>matrícula</a:t>
            </a:r>
            <a:r>
              <a:rPr lang="en-US" dirty="0">
                <a:ea typeface="Calibri"/>
                <a:cs typeface="Calibri"/>
              </a:rPr>
              <a:t> que ha </a:t>
            </a:r>
            <a:r>
              <a:rPr lang="en-US" dirty="0" err="1">
                <a:ea typeface="Calibri"/>
                <a:cs typeface="Calibri"/>
              </a:rPr>
              <a:t>realizado</a:t>
            </a:r>
            <a:r>
              <a:rPr lang="en-US" dirty="0">
                <a:ea typeface="Calibri"/>
                <a:cs typeface="Calibri"/>
              </a:rPr>
              <a:t> el </a:t>
            </a:r>
            <a:r>
              <a:rPr lang="en-US" dirty="0" err="1">
                <a:ea typeface="Calibri"/>
                <a:cs typeface="Calibri"/>
              </a:rPr>
              <a:t>centro</a:t>
            </a:r>
            <a:r>
              <a:rPr lang="en-US" dirty="0">
                <a:ea typeface="Calibri"/>
                <a:cs typeface="Calibri"/>
              </a:rPr>
              <a:t> (</a:t>
            </a:r>
            <a:r>
              <a:rPr lang="en-US" dirty="0" err="1">
                <a:ea typeface="Calibri"/>
                <a:cs typeface="Calibri"/>
              </a:rPr>
              <a:t>si</a:t>
            </a:r>
            <a:r>
              <a:rPr lang="en-US" dirty="0">
                <a:ea typeface="Calibri"/>
                <a:cs typeface="Calibri"/>
              </a:rPr>
              <a:t> la familia o el </a:t>
            </a:r>
            <a:r>
              <a:rPr lang="en-US" dirty="0" err="1">
                <a:ea typeface="Calibri"/>
                <a:cs typeface="Calibri"/>
              </a:rPr>
              <a:t>alumnado</a:t>
            </a:r>
            <a:r>
              <a:rPr lang="en-US" dirty="0">
                <a:ea typeface="Calibri"/>
                <a:cs typeface="Calibri"/>
              </a:rPr>
              <a:t> la </a:t>
            </a:r>
            <a:r>
              <a:rPr lang="en-US" dirty="0" err="1">
                <a:ea typeface="Calibri"/>
                <a:cs typeface="Calibri"/>
              </a:rPr>
              <a:t>realizó</a:t>
            </a:r>
            <a:r>
              <a:rPr lang="en-US" dirty="0">
                <a:ea typeface="Calibri"/>
                <a:cs typeface="Calibri"/>
              </a:rPr>
              <a:t> </a:t>
            </a:r>
            <a:r>
              <a:rPr lang="en-US" dirty="0" err="1">
                <a:ea typeface="Calibri"/>
                <a:cs typeface="Calibri"/>
              </a:rPr>
              <a:t>eso</a:t>
            </a:r>
            <a:r>
              <a:rPr lang="en-US" dirty="0">
                <a:ea typeface="Calibri"/>
                <a:cs typeface="Calibri"/>
              </a:rPr>
              <a:t> lo </a:t>
            </a:r>
            <a:r>
              <a:rPr lang="en-US" dirty="0" err="1">
                <a:ea typeface="Calibri"/>
                <a:cs typeface="Calibri"/>
              </a:rPr>
              <a:t>tienen</a:t>
            </a:r>
            <a:r>
              <a:rPr lang="en-US" dirty="0">
                <a:ea typeface="Calibri"/>
                <a:cs typeface="Calibri"/>
              </a:rPr>
              <a:t> </a:t>
            </a:r>
            <a:r>
              <a:rPr lang="en-US" dirty="0" err="1">
                <a:ea typeface="Calibri"/>
                <a:cs typeface="Calibri"/>
              </a:rPr>
              <a:t>evidentemente</a:t>
            </a:r>
            <a:r>
              <a:rPr lang="en-US" dirty="0">
                <a:ea typeface="Calibri"/>
                <a:cs typeface="Calibri"/>
              </a:rPr>
              <a:t>).</a:t>
            </a:r>
          </a:p>
          <a:p>
            <a:endParaRPr lang="en-US" dirty="0">
              <a:ea typeface="Calibri"/>
              <a:cs typeface="Calibri"/>
            </a:endParaRPr>
          </a:p>
          <a:p>
            <a:r>
              <a:rPr lang="en-US" dirty="0">
                <a:ea typeface="Calibri"/>
                <a:cs typeface="Calibri"/>
              </a:rPr>
              <a:t>En </a:t>
            </a:r>
            <a:r>
              <a:rPr lang="en-US" dirty="0" err="1">
                <a:ea typeface="Calibri"/>
                <a:cs typeface="Calibri"/>
              </a:rPr>
              <a:t>cuanto</a:t>
            </a:r>
            <a:r>
              <a:rPr lang="en-US" dirty="0">
                <a:ea typeface="Calibri"/>
                <a:cs typeface="Calibri"/>
              </a:rPr>
              <a:t> se publican, </a:t>
            </a:r>
            <a:r>
              <a:rPr lang="en-US" dirty="0" err="1">
                <a:ea typeface="Calibri"/>
                <a:cs typeface="Calibri"/>
              </a:rPr>
              <a:t>si</a:t>
            </a:r>
            <a:r>
              <a:rPr lang="en-US" dirty="0">
                <a:ea typeface="Calibri"/>
                <a:cs typeface="Calibri"/>
              </a:rPr>
              <a:t> </a:t>
            </a:r>
            <a:r>
              <a:rPr lang="en-US" dirty="0" err="1">
                <a:ea typeface="Calibri"/>
                <a:cs typeface="Calibri"/>
              </a:rPr>
              <a:t>los</a:t>
            </a:r>
            <a:r>
              <a:rPr lang="en-US" dirty="0">
                <a:ea typeface="Calibri"/>
                <a:cs typeface="Calibri"/>
              </a:rPr>
              <a:t> </a:t>
            </a:r>
            <a:r>
              <a:rPr lang="en-US" dirty="0" err="1">
                <a:ea typeface="Calibri"/>
                <a:cs typeface="Calibri"/>
              </a:rPr>
              <a:t>usuarios</a:t>
            </a:r>
            <a:r>
              <a:rPr lang="en-US" dirty="0">
                <a:ea typeface="Calibri"/>
                <a:cs typeface="Calibri"/>
              </a:rPr>
              <a:t> de las vistas </a:t>
            </a:r>
            <a:r>
              <a:rPr lang="en-US" dirty="0" err="1">
                <a:ea typeface="Calibri"/>
                <a:cs typeface="Calibri"/>
              </a:rPr>
              <a:t>indicadas</a:t>
            </a:r>
            <a:r>
              <a:rPr lang="en-US" dirty="0">
                <a:ea typeface="Calibri"/>
                <a:cs typeface="Calibri"/>
              </a:rPr>
              <a:t>, al </a:t>
            </a:r>
            <a:r>
              <a:rPr lang="en-US" dirty="0" err="1">
                <a:ea typeface="Calibri"/>
                <a:cs typeface="Calibri"/>
              </a:rPr>
              <a:t>intentar</a:t>
            </a:r>
            <a:r>
              <a:rPr lang="en-US" dirty="0">
                <a:ea typeface="Calibri"/>
                <a:cs typeface="Calibri"/>
              </a:rPr>
              <a:t> </a:t>
            </a:r>
            <a:r>
              <a:rPr lang="en-US" dirty="0" err="1">
                <a:ea typeface="Calibri"/>
                <a:cs typeface="Calibri"/>
              </a:rPr>
              <a:t>hacer</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matrícula</a:t>
            </a:r>
            <a:r>
              <a:rPr lang="en-US" dirty="0">
                <a:ea typeface="Calibri"/>
                <a:cs typeface="Calibri"/>
              </a:rPr>
              <a:t> </a:t>
            </a:r>
            <a:r>
              <a:rPr lang="en-US" dirty="0" err="1">
                <a:ea typeface="Calibri"/>
                <a:cs typeface="Calibri"/>
              </a:rPr>
              <a:t>tendían</a:t>
            </a:r>
            <a:r>
              <a:rPr lang="en-US" dirty="0">
                <a:ea typeface="Calibri"/>
                <a:cs typeface="Calibri"/>
              </a:rPr>
              <a:t> la </a:t>
            </a:r>
            <a:r>
              <a:rPr lang="en-US" dirty="0" err="1">
                <a:ea typeface="Calibri"/>
                <a:cs typeface="Calibri"/>
              </a:rPr>
              <a:t>información</a:t>
            </a:r>
            <a:r>
              <a:rPr lang="en-US" dirty="0">
                <a:ea typeface="Calibri"/>
                <a:cs typeface="Calibri"/>
              </a:rPr>
              <a:t> que de </a:t>
            </a:r>
            <a:r>
              <a:rPr lang="en-US" dirty="0" err="1">
                <a:ea typeface="Calibri"/>
                <a:cs typeface="Calibri"/>
              </a:rPr>
              <a:t>ya</a:t>
            </a:r>
            <a:r>
              <a:rPr lang="en-US" dirty="0">
                <a:ea typeface="Calibri"/>
                <a:cs typeface="Calibri"/>
              </a:rPr>
              <a:t> está </a:t>
            </a:r>
            <a:r>
              <a:rPr lang="en-US" dirty="0" err="1">
                <a:ea typeface="Calibri"/>
                <a:cs typeface="Calibri"/>
              </a:rPr>
              <a:t>hecha</a:t>
            </a:r>
            <a:r>
              <a:rPr lang="en-US" dirty="0">
                <a:ea typeface="Calibri"/>
                <a:cs typeface="Calibri"/>
              </a:rPr>
              <a:t> y </a:t>
            </a:r>
            <a:r>
              <a:rPr lang="en-US" dirty="0" err="1">
                <a:ea typeface="Calibri"/>
                <a:cs typeface="Calibri"/>
              </a:rPr>
              <a:t>podrían</a:t>
            </a:r>
            <a:r>
              <a:rPr lang="en-US" dirty="0">
                <a:ea typeface="Calibri"/>
                <a:cs typeface="Calibri"/>
              </a:rPr>
              <a:t> </a:t>
            </a:r>
            <a:r>
              <a:rPr lang="en-US" dirty="0" err="1">
                <a:ea typeface="Calibri"/>
                <a:cs typeface="Calibri"/>
              </a:rPr>
              <a:t>consultar</a:t>
            </a:r>
            <a:r>
              <a:rPr lang="en-US" dirty="0">
                <a:ea typeface="Calibri"/>
                <a:cs typeface="Calibri"/>
              </a:rPr>
              <a:t> sus </a:t>
            </a:r>
            <a:r>
              <a:rPr lang="en-US" dirty="0" err="1">
                <a:ea typeface="Calibri"/>
                <a:cs typeface="Calibri"/>
              </a:rPr>
              <a:t>datos</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1BF8868C-BE46-09BA-D342-D6A9A14A31B8}"/>
              </a:ext>
            </a:extLst>
          </p:cNvPr>
          <p:cNvSpPr>
            <a:spLocks noGrp="1"/>
          </p:cNvSpPr>
          <p:nvPr>
            <p:ph type="sldNum" sz="quarter" idx="5"/>
          </p:nvPr>
        </p:nvSpPr>
        <p:spPr/>
        <p:txBody>
          <a:bodyPr/>
          <a:lstStyle/>
          <a:p>
            <a:fld id="{F0604C34-7ACC-4872-BBCF-168F2D62132C}" type="slidenum">
              <a:t>18</a:t>
            </a:fld>
            <a:endParaRPr lang="es-ES"/>
          </a:p>
        </p:txBody>
      </p:sp>
    </p:spTree>
    <p:extLst>
      <p:ext uri="{BB962C8B-B14F-4D97-AF65-F5344CB8AC3E}">
        <p14:creationId xmlns:p14="http://schemas.microsoft.com/office/powerpoint/2010/main" val="214841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6C7E-610E-CAC6-2F57-6C2F7CAB075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C66D2D-FCD9-F5A0-EC13-4AA03AC00657}"/>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0C934953-D90A-7D55-728E-846F62339942}"/>
              </a:ext>
            </a:extLst>
          </p:cNvPr>
          <p:cNvSpPr>
            <a:spLocks noGrp="1"/>
          </p:cNvSpPr>
          <p:nvPr>
            <p:ph type="body" idx="1"/>
          </p:nvPr>
        </p:nvSpPr>
        <p:spPr/>
        <p:txBody>
          <a:bodyPr/>
          <a:lstStyle/>
          <a:p>
            <a:r>
              <a:rPr lang="en-US" dirty="0">
                <a:ea typeface="Calibri"/>
                <a:cs typeface="Calibri"/>
              </a:rPr>
              <a:t>En </a:t>
            </a:r>
            <a:r>
              <a:rPr lang="en-US" dirty="0" err="1">
                <a:ea typeface="Calibri"/>
                <a:cs typeface="Calibri"/>
              </a:rPr>
              <a:t>cada</a:t>
            </a:r>
            <a:r>
              <a:rPr lang="en-US" dirty="0">
                <a:ea typeface="Calibri"/>
                <a:cs typeface="Calibri"/>
              </a:rPr>
              <a:t> </a:t>
            </a:r>
            <a:r>
              <a:rPr lang="en-US" dirty="0" err="1">
                <a:ea typeface="Calibri"/>
                <a:cs typeface="Calibri"/>
              </a:rPr>
              <a:t>línea</a:t>
            </a:r>
            <a:r>
              <a:rPr lang="en-US" dirty="0">
                <a:ea typeface="Calibri"/>
                <a:cs typeface="Calibri"/>
              </a:rPr>
              <a:t> o </a:t>
            </a:r>
            <a:r>
              <a:rPr lang="en-US" dirty="0" err="1">
                <a:ea typeface="Calibri"/>
                <a:cs typeface="Calibri"/>
              </a:rPr>
              <a:t>registro</a:t>
            </a:r>
            <a:r>
              <a:rPr lang="en-US" dirty="0">
                <a:ea typeface="Calibri"/>
                <a:cs typeface="Calibri"/>
              </a:rPr>
              <a:t> de </a:t>
            </a:r>
            <a:r>
              <a:rPr lang="en-US" dirty="0" err="1">
                <a:ea typeface="Calibri"/>
                <a:cs typeface="Calibri"/>
              </a:rPr>
              <a:t>relación</a:t>
            </a:r>
            <a:r>
              <a:rPr lang="en-US" dirty="0">
                <a:ea typeface="Calibri"/>
                <a:cs typeface="Calibri"/>
              </a:rPr>
              <a:t> de </a:t>
            </a:r>
            <a:r>
              <a:rPr lang="en-US" dirty="0" err="1">
                <a:ea typeface="Calibri"/>
                <a:cs typeface="Calibri"/>
              </a:rPr>
              <a:t>matrículas</a:t>
            </a:r>
            <a:r>
              <a:rPr lang="en-US" dirty="0">
                <a:ea typeface="Calibri"/>
                <a:cs typeface="Calibri"/>
              </a:rPr>
              <a:t> se </a:t>
            </a:r>
            <a:r>
              <a:rPr lang="en-US" dirty="0" err="1">
                <a:ea typeface="Calibri"/>
                <a:cs typeface="Calibri"/>
              </a:rPr>
              <a:t>tiene</a:t>
            </a:r>
            <a:r>
              <a:rPr lang="en-US" dirty="0">
                <a:ea typeface="Calibri"/>
                <a:cs typeface="Calibri"/>
              </a:rPr>
              <a:t> a la </a:t>
            </a:r>
            <a:r>
              <a:rPr lang="en-US" dirty="0" err="1">
                <a:ea typeface="Calibri"/>
                <a:cs typeface="Calibri"/>
              </a:rPr>
              <a:t>derecha</a:t>
            </a:r>
            <a:r>
              <a:rPr lang="en-US" dirty="0">
                <a:ea typeface="Calibri"/>
                <a:cs typeface="Calibri"/>
              </a:rPr>
              <a:t> </a:t>
            </a:r>
            <a:r>
              <a:rPr lang="en-US" dirty="0" err="1">
                <a:ea typeface="Calibri"/>
                <a:cs typeface="Calibri"/>
              </a:rPr>
              <a:t>en</a:t>
            </a:r>
            <a:r>
              <a:rPr lang="en-US" dirty="0">
                <a:ea typeface="Calibri"/>
                <a:cs typeface="Calibri"/>
              </a:rPr>
              <a:t> la columna </a:t>
            </a:r>
            <a:r>
              <a:rPr lang="en-US" dirty="0" err="1">
                <a:ea typeface="Calibri"/>
                <a:cs typeface="Calibri"/>
              </a:rPr>
              <a:t>acciones</a:t>
            </a:r>
            <a:r>
              <a:rPr lang="en-US" dirty="0">
                <a:ea typeface="Calibri"/>
                <a:cs typeface="Calibri"/>
              </a:rPr>
              <a:t>;</a:t>
            </a:r>
          </a:p>
          <a:p>
            <a:endParaRPr lang="en-US" dirty="0">
              <a:ea typeface="Calibri"/>
              <a:cs typeface="Calibri"/>
            </a:endParaRPr>
          </a:p>
          <a:p>
            <a:pPr marL="171450" indent="-171450">
              <a:buFont typeface="Calibri"/>
              <a:buChar char="-"/>
            </a:pPr>
            <a:r>
              <a:rPr lang="en-US" dirty="0">
                <a:ea typeface="Calibri"/>
                <a:cs typeface="Calibri"/>
              </a:rPr>
              <a:t>El </a:t>
            </a:r>
            <a:r>
              <a:rPr lang="en-US" dirty="0" err="1">
                <a:ea typeface="Calibri"/>
                <a:cs typeface="Calibri"/>
              </a:rPr>
              <a:t>icono</a:t>
            </a:r>
            <a:r>
              <a:rPr lang="en-US" dirty="0">
                <a:ea typeface="Calibri"/>
                <a:cs typeface="Calibri"/>
              </a:rPr>
              <a:t> para </a:t>
            </a:r>
            <a:r>
              <a:rPr lang="en-US" dirty="0" err="1">
                <a:ea typeface="Calibri"/>
                <a:cs typeface="Calibri"/>
              </a:rPr>
              <a:t>ir</a:t>
            </a:r>
            <a:r>
              <a:rPr lang="en-US" dirty="0">
                <a:ea typeface="Calibri"/>
                <a:cs typeface="Calibri"/>
              </a:rPr>
              <a:t> al </a:t>
            </a:r>
            <a:r>
              <a:rPr lang="en-US" dirty="0" err="1">
                <a:ea typeface="Calibri"/>
                <a:cs typeface="Calibri"/>
              </a:rPr>
              <a:t>Detalle</a:t>
            </a:r>
            <a:r>
              <a:rPr lang="en-US" dirty="0">
                <a:ea typeface="Calibri"/>
                <a:cs typeface="Calibri"/>
              </a:rPr>
              <a:t> ("</a:t>
            </a:r>
            <a:r>
              <a:rPr lang="en-US" dirty="0" err="1">
                <a:ea typeface="Calibri"/>
                <a:cs typeface="Calibri"/>
              </a:rPr>
              <a:t>ojito</a:t>
            </a:r>
            <a:r>
              <a:rPr lang="en-US" dirty="0">
                <a:ea typeface="Calibri"/>
                <a:cs typeface="Calibri"/>
              </a:rPr>
              <a:t>")</a:t>
            </a:r>
          </a:p>
          <a:p>
            <a:pPr marL="171450" indent="-171450">
              <a:buFont typeface="Calibri"/>
              <a:buChar char="-"/>
            </a:pPr>
            <a:r>
              <a:rPr lang="en-US" dirty="0">
                <a:ea typeface="Calibri"/>
                <a:cs typeface="Calibri"/>
              </a:rPr>
              <a:t>Los </a:t>
            </a:r>
            <a:r>
              <a:rPr lang="en-US" dirty="0" err="1">
                <a:ea typeface="Calibri"/>
                <a:cs typeface="Calibri"/>
              </a:rPr>
              <a:t>tres</a:t>
            </a:r>
            <a:r>
              <a:rPr lang="en-US" dirty="0">
                <a:ea typeface="Calibri"/>
                <a:cs typeface="Calibri"/>
              </a:rPr>
              <a:t> </a:t>
            </a:r>
            <a:r>
              <a:rPr lang="en-US" dirty="0" err="1">
                <a:ea typeface="Calibri"/>
                <a:cs typeface="Calibri"/>
              </a:rPr>
              <a:t>puntitos</a:t>
            </a:r>
            <a:r>
              <a:rPr lang="en-US" dirty="0">
                <a:ea typeface="Calibri"/>
                <a:cs typeface="Calibri"/>
              </a:rPr>
              <a:t> que </a:t>
            </a:r>
            <a:r>
              <a:rPr lang="en-US" dirty="0" err="1">
                <a:ea typeface="Calibri"/>
                <a:cs typeface="Calibri"/>
              </a:rPr>
              <a:t>muestran</a:t>
            </a:r>
            <a:r>
              <a:rPr lang="en-US" dirty="0">
                <a:ea typeface="Calibri"/>
                <a:cs typeface="Calibri"/>
              </a:rPr>
              <a:t> </a:t>
            </a:r>
            <a:r>
              <a:rPr lang="en-US" dirty="0" err="1">
                <a:ea typeface="Calibri"/>
                <a:cs typeface="Calibri"/>
              </a:rPr>
              <a:t>otras</a:t>
            </a:r>
            <a:r>
              <a:rPr lang="en-US" dirty="0">
                <a:ea typeface="Calibri"/>
                <a:cs typeface="Calibri"/>
              </a:rPr>
              <a:t> </a:t>
            </a:r>
            <a:r>
              <a:rPr lang="en-US" dirty="0" err="1">
                <a:ea typeface="Calibri"/>
                <a:cs typeface="Calibri"/>
              </a:rPr>
              <a:t>acciones</a:t>
            </a:r>
            <a:r>
              <a:rPr lang="en-US" dirty="0">
                <a:ea typeface="Calibri"/>
                <a:cs typeface="Calibri"/>
              </a:rPr>
              <a:t> </a:t>
            </a:r>
            <a:r>
              <a:rPr lang="en-US" dirty="0" err="1">
                <a:ea typeface="Calibri"/>
                <a:cs typeface="Calibri"/>
              </a:rPr>
              <a:t>disponibles</a:t>
            </a:r>
            <a:r>
              <a:rPr lang="en-US" dirty="0">
                <a:ea typeface="Calibri"/>
                <a:cs typeface="Calibri"/>
              </a:rPr>
              <a:t> para </a:t>
            </a:r>
            <a:r>
              <a:rPr lang="en-US" dirty="0" err="1">
                <a:ea typeface="Calibri"/>
                <a:cs typeface="Calibri"/>
              </a:rPr>
              <a:t>esa</a:t>
            </a:r>
            <a:r>
              <a:rPr lang="en-US" dirty="0">
                <a:ea typeface="Calibri"/>
                <a:cs typeface="Calibri"/>
              </a:rPr>
              <a:t> </a:t>
            </a:r>
            <a:r>
              <a:rPr lang="en-US" dirty="0" err="1">
                <a:ea typeface="Calibri"/>
                <a:cs typeface="Calibri"/>
              </a:rPr>
              <a:t>matrícula</a:t>
            </a:r>
            <a:r>
              <a:rPr lang="en-US" dirty="0">
                <a:ea typeface="Calibri"/>
                <a:cs typeface="Calibri"/>
              </a:rPr>
              <a:t>: </a:t>
            </a:r>
            <a:r>
              <a:rPr lang="en-US" dirty="0" err="1">
                <a:ea typeface="Calibri"/>
                <a:cs typeface="Calibri"/>
              </a:rPr>
              <a:t>eliminar</a:t>
            </a:r>
            <a:r>
              <a:rPr lang="en-US" dirty="0">
                <a:ea typeface="Calibri"/>
                <a:cs typeface="Calibri"/>
              </a:rPr>
              <a:t> </a:t>
            </a:r>
            <a:r>
              <a:rPr lang="en-US" dirty="0" err="1">
                <a:ea typeface="Calibri"/>
                <a:cs typeface="Calibri"/>
              </a:rPr>
              <a:t>matrícula</a:t>
            </a:r>
            <a:r>
              <a:rPr lang="en-US" dirty="0">
                <a:ea typeface="Calibri"/>
                <a:cs typeface="Calibri"/>
              </a:rPr>
              <a:t>, </a:t>
            </a:r>
            <a:r>
              <a:rPr lang="en-US" dirty="0" err="1">
                <a:ea typeface="Calibri"/>
                <a:cs typeface="Calibri"/>
              </a:rPr>
              <a:t>anular</a:t>
            </a:r>
            <a:r>
              <a:rPr lang="en-US" dirty="0">
                <a:ea typeface="Calibri"/>
                <a:cs typeface="Calibri"/>
              </a:rPr>
              <a:t>, </a:t>
            </a:r>
            <a:r>
              <a:rPr lang="en-US" dirty="0" err="1">
                <a:ea typeface="Calibri"/>
                <a:cs typeface="Calibri"/>
              </a:rPr>
              <a:t>activar</a:t>
            </a:r>
            <a:r>
              <a:rPr lang="en-US" dirty="0">
                <a:ea typeface="Calibri"/>
                <a:cs typeface="Calibri"/>
              </a:rPr>
              <a:t> , … y </a:t>
            </a:r>
            <a:r>
              <a:rPr lang="en-US" dirty="0" err="1">
                <a:ea typeface="Calibri"/>
                <a:cs typeface="Calibri"/>
              </a:rPr>
              <a:t>otras</a:t>
            </a:r>
            <a:r>
              <a:rPr lang="en-US" dirty="0">
                <a:ea typeface="Calibri"/>
                <a:cs typeface="Calibri"/>
              </a:rPr>
              <a:t> que </a:t>
            </a:r>
            <a:r>
              <a:rPr lang="en-US" dirty="0" err="1">
                <a:ea typeface="Calibri"/>
                <a:cs typeface="Calibri"/>
              </a:rPr>
              <a:t>puedan</a:t>
            </a:r>
            <a:r>
              <a:rPr lang="en-US" dirty="0">
                <a:ea typeface="Calibri"/>
                <a:cs typeface="Calibri"/>
              </a:rPr>
              <a:t> </a:t>
            </a:r>
            <a:r>
              <a:rPr lang="en-US" dirty="0" err="1">
                <a:ea typeface="Calibri"/>
                <a:cs typeface="Calibri"/>
              </a:rPr>
              <a:t>ir</a:t>
            </a:r>
            <a:r>
              <a:rPr lang="en-US" dirty="0">
                <a:ea typeface="Calibri"/>
                <a:cs typeface="Calibri"/>
              </a:rPr>
              <a:t> </a:t>
            </a:r>
            <a:r>
              <a:rPr lang="en-US" dirty="0" err="1">
                <a:ea typeface="Calibri"/>
                <a:cs typeface="Calibri"/>
              </a:rPr>
              <a:t>surgiendo</a:t>
            </a:r>
            <a:endParaRPr lang="en-US" dirty="0">
              <a:ea typeface="Calibri"/>
              <a:cs typeface="Calibri"/>
            </a:endParaRPr>
          </a:p>
          <a:p>
            <a:pPr marL="171450" indent="-171450">
              <a:buFont typeface="Calibri"/>
              <a:buChar char="-"/>
            </a:pPr>
            <a:endParaRPr lang="en-US" dirty="0">
              <a:ea typeface="Calibri"/>
              <a:cs typeface="Calibri"/>
            </a:endParaRPr>
          </a:p>
          <a:p>
            <a:r>
              <a:rPr lang="en-US" dirty="0">
                <a:ea typeface="Calibri"/>
                <a:cs typeface="Calibri"/>
              </a:rPr>
              <a:t>El </a:t>
            </a:r>
            <a:r>
              <a:rPr lang="en-US" dirty="0" err="1">
                <a:ea typeface="Calibri"/>
                <a:cs typeface="Calibri"/>
              </a:rPr>
              <a:t>detalle</a:t>
            </a:r>
            <a:r>
              <a:rPr lang="en-US" dirty="0">
                <a:ea typeface="Calibri"/>
                <a:cs typeface="Calibri"/>
              </a:rPr>
              <a:t> de la </a:t>
            </a:r>
            <a:r>
              <a:rPr lang="en-US" dirty="0" err="1">
                <a:ea typeface="Calibri"/>
                <a:cs typeface="Calibri"/>
              </a:rPr>
              <a:t>matrículas</a:t>
            </a:r>
            <a:r>
              <a:rPr lang="en-US" dirty="0">
                <a:ea typeface="Calibri"/>
                <a:cs typeface="Calibri"/>
              </a:rPr>
              <a:t> </a:t>
            </a:r>
            <a:r>
              <a:rPr lang="en-US" dirty="0" err="1">
                <a:ea typeface="Calibri"/>
                <a:cs typeface="Calibri"/>
              </a:rPr>
              <a:t>tiene</a:t>
            </a:r>
            <a:r>
              <a:rPr lang="en-US" dirty="0">
                <a:ea typeface="Calibri"/>
                <a:cs typeface="Calibri"/>
              </a:rPr>
              <a:t> dos </a:t>
            </a:r>
            <a:r>
              <a:rPr lang="en-US" dirty="0" err="1">
                <a:ea typeface="Calibri"/>
                <a:cs typeface="Calibri"/>
              </a:rPr>
              <a:t>pestañas</a:t>
            </a:r>
            <a:r>
              <a:rPr lang="en-US" dirty="0">
                <a:ea typeface="Calibri"/>
                <a:cs typeface="Calibri"/>
              </a:rPr>
              <a:t>:</a:t>
            </a:r>
          </a:p>
          <a:p>
            <a:pPr marL="171450" indent="-171450">
              <a:buFont typeface="Calibri"/>
              <a:buChar char="-"/>
            </a:pPr>
            <a:r>
              <a:rPr lang="en-US" dirty="0">
                <a:ea typeface="Calibri"/>
                <a:cs typeface="Calibri"/>
              </a:rPr>
              <a:t>Datos de la </a:t>
            </a:r>
            <a:r>
              <a:rPr lang="en-US" dirty="0" err="1">
                <a:ea typeface="Calibri"/>
                <a:cs typeface="Calibri"/>
              </a:rPr>
              <a:t>matrícula</a:t>
            </a:r>
            <a:r>
              <a:rPr lang="en-US" dirty="0">
                <a:ea typeface="Calibri"/>
                <a:cs typeface="Calibri"/>
              </a:rPr>
              <a:t> </a:t>
            </a:r>
          </a:p>
          <a:p>
            <a:pPr marL="171450" indent="-171450">
              <a:buFont typeface="Calibri"/>
              <a:buChar char="-"/>
            </a:pPr>
            <a:r>
              <a:rPr lang="en-US" dirty="0" err="1">
                <a:ea typeface="Calibri"/>
                <a:cs typeface="Calibri"/>
              </a:rPr>
              <a:t>Otros</a:t>
            </a:r>
            <a:r>
              <a:rPr lang="en-US" dirty="0">
                <a:ea typeface="Calibri"/>
                <a:cs typeface="Calibri"/>
              </a:rPr>
              <a:t> </a:t>
            </a:r>
            <a:r>
              <a:rPr lang="en-US" dirty="0" err="1">
                <a:ea typeface="Calibri"/>
                <a:cs typeface="Calibri"/>
              </a:rPr>
              <a:t>datos</a:t>
            </a:r>
            <a:endParaRPr lang="en-US" dirty="0">
              <a:ea typeface="Calibri"/>
              <a:cs typeface="Calibri"/>
            </a:endParaRPr>
          </a:p>
        </p:txBody>
      </p:sp>
      <p:sp>
        <p:nvSpPr>
          <p:cNvPr id="4" name="Marcador de número de diapositiva 3">
            <a:extLst>
              <a:ext uri="{FF2B5EF4-FFF2-40B4-BE49-F238E27FC236}">
                <a16:creationId xmlns:a16="http://schemas.microsoft.com/office/drawing/2014/main" id="{6C66130E-5DBC-362C-9E41-9BE0A4F5F3C9}"/>
              </a:ext>
            </a:extLst>
          </p:cNvPr>
          <p:cNvSpPr>
            <a:spLocks noGrp="1"/>
          </p:cNvSpPr>
          <p:nvPr>
            <p:ph type="sldNum" sz="quarter" idx="5"/>
          </p:nvPr>
        </p:nvSpPr>
        <p:spPr/>
        <p:txBody>
          <a:bodyPr/>
          <a:lstStyle/>
          <a:p>
            <a:fld id="{F0604C34-7ACC-4872-BBCF-168F2D62132C}" type="slidenum">
              <a:t>19</a:t>
            </a:fld>
            <a:endParaRPr lang="es-ES"/>
          </a:p>
        </p:txBody>
      </p:sp>
    </p:spTree>
    <p:extLst>
      <p:ext uri="{BB962C8B-B14F-4D97-AF65-F5344CB8AC3E}">
        <p14:creationId xmlns:p14="http://schemas.microsoft.com/office/powerpoint/2010/main" val="396550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25DE-1DD1-2DC5-85B7-85EAB4BD898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E03338-E4B3-4716-520B-B93A0BC40C2D}"/>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A876FF41-24B1-A4AB-E83D-A2FD9BEF6CA2}"/>
              </a:ext>
            </a:extLst>
          </p:cNvPr>
          <p:cNvSpPr>
            <a:spLocks noGrp="1"/>
          </p:cNvSpPr>
          <p:nvPr>
            <p:ph type="body" idx="1"/>
          </p:nvPr>
        </p:nvSpPr>
        <p:spPr/>
        <p:txBody>
          <a:bodyPr/>
          <a:lstStyle/>
          <a:p>
            <a:r>
              <a:rPr lang="en-US" dirty="0">
                <a:ea typeface="Calibri"/>
                <a:cs typeface="Calibri"/>
              </a:rPr>
              <a:t>En el </a:t>
            </a:r>
            <a:r>
              <a:rPr lang="en-US" dirty="0" err="1">
                <a:ea typeface="Calibri"/>
                <a:cs typeface="Calibri"/>
              </a:rPr>
              <a:t>detalle</a:t>
            </a:r>
            <a:r>
              <a:rPr lang="en-US" dirty="0">
                <a:ea typeface="Calibri"/>
                <a:cs typeface="Calibri"/>
              </a:rPr>
              <a:t> de la </a:t>
            </a:r>
            <a:r>
              <a:rPr lang="en-US" dirty="0" err="1">
                <a:ea typeface="Calibri"/>
                <a:cs typeface="Calibri"/>
              </a:rPr>
              <a:t>matrícula</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los</a:t>
            </a:r>
            <a:r>
              <a:rPr lang="en-US" dirty="0">
                <a:ea typeface="Calibri"/>
                <a:cs typeface="Calibri"/>
              </a:rPr>
              <a:t> Datos de </a:t>
            </a:r>
            <a:r>
              <a:rPr lang="en-US" dirty="0" err="1">
                <a:ea typeface="Calibri"/>
                <a:cs typeface="Calibri"/>
              </a:rPr>
              <a:t>matrícula</a:t>
            </a:r>
            <a:r>
              <a:rPr lang="en-US" dirty="0">
                <a:ea typeface="Calibri"/>
                <a:cs typeface="Calibri"/>
              </a:rPr>
              <a:t>, es </a:t>
            </a:r>
            <a:r>
              <a:rPr lang="en-US" dirty="0" err="1">
                <a:ea typeface="Calibri"/>
                <a:cs typeface="Calibri"/>
              </a:rPr>
              <a:t>posible</a:t>
            </a:r>
            <a:r>
              <a:rPr lang="en-US" dirty="0">
                <a:ea typeface="Calibri"/>
                <a:cs typeface="Calibri"/>
              </a:rPr>
              <a:t> </a:t>
            </a:r>
            <a:r>
              <a:rPr lang="en-US" dirty="0" err="1">
                <a:ea typeface="Calibri"/>
                <a:cs typeface="Calibri"/>
              </a:rPr>
              <a:t>modificar</a:t>
            </a:r>
            <a:r>
              <a:rPr lang="en-US" dirty="0">
                <a:ea typeface="Calibri"/>
                <a:cs typeface="Calibri"/>
              </a:rPr>
              <a:t>:</a:t>
            </a:r>
          </a:p>
          <a:p>
            <a:pPr marL="171450" indent="-171450">
              <a:buFont typeface="Calibri"/>
              <a:buChar char="-"/>
            </a:pPr>
            <a:r>
              <a:rPr lang="en-US" dirty="0">
                <a:ea typeface="Calibri"/>
                <a:cs typeface="Calibri"/>
              </a:rPr>
              <a:t>La </a:t>
            </a:r>
            <a:r>
              <a:rPr lang="en-US" dirty="0" err="1">
                <a:ea typeface="Calibri"/>
                <a:cs typeface="Calibri"/>
              </a:rPr>
              <a:t>fecha</a:t>
            </a:r>
            <a:r>
              <a:rPr lang="en-US" dirty="0">
                <a:ea typeface="Calibri"/>
                <a:cs typeface="Calibri"/>
              </a:rPr>
              <a:t> de </a:t>
            </a:r>
            <a:r>
              <a:rPr lang="en-US" dirty="0" err="1">
                <a:ea typeface="Calibri"/>
                <a:cs typeface="Calibri"/>
              </a:rPr>
              <a:t>matrícula</a:t>
            </a:r>
            <a:r>
              <a:rPr lang="en-US" dirty="0">
                <a:ea typeface="Calibri"/>
                <a:cs typeface="Calibri"/>
              </a:rPr>
              <a:t>: </a:t>
            </a:r>
            <a:r>
              <a:rPr lang="en-US" dirty="0" err="1">
                <a:ea typeface="Calibri"/>
                <a:cs typeface="Calibri"/>
              </a:rPr>
              <a:t>pero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enseñanzas</a:t>
            </a:r>
            <a:r>
              <a:rPr lang="en-US" dirty="0">
                <a:ea typeface="Calibri"/>
                <a:cs typeface="Calibri"/>
              </a:rPr>
              <a:t> </a:t>
            </a:r>
            <a:r>
              <a:rPr lang="en-US" dirty="0" err="1">
                <a:ea typeface="Calibri"/>
                <a:cs typeface="Calibri"/>
              </a:rPr>
              <a:t>obligatorias</a:t>
            </a:r>
            <a:r>
              <a:rPr lang="en-US" dirty="0">
                <a:ea typeface="Calibri"/>
                <a:cs typeface="Calibri"/>
              </a:rPr>
              <a:t> y </a:t>
            </a:r>
            <a:r>
              <a:rPr lang="en-US" dirty="0" err="1">
                <a:ea typeface="Calibri"/>
                <a:cs typeface="Calibri"/>
              </a:rPr>
              <a:t>bahicllerato</a:t>
            </a:r>
            <a:r>
              <a:rPr lang="en-US" dirty="0">
                <a:ea typeface="Calibri"/>
                <a:cs typeface="Calibri"/>
              </a:rPr>
              <a:t> no </a:t>
            </a:r>
            <a:r>
              <a:rPr lang="en-US" dirty="0" err="1">
                <a:ea typeface="Calibri"/>
                <a:cs typeface="Calibri"/>
              </a:rPr>
              <a:t>podrá</a:t>
            </a:r>
            <a:r>
              <a:rPr lang="en-US" dirty="0">
                <a:ea typeface="Calibri"/>
                <a:cs typeface="Calibri"/>
              </a:rPr>
              <a:t> </a:t>
            </a:r>
            <a:r>
              <a:rPr lang="en-US" dirty="0" err="1">
                <a:ea typeface="Calibri"/>
                <a:cs typeface="Calibri"/>
              </a:rPr>
              <a:t>variar</a:t>
            </a:r>
            <a:r>
              <a:rPr lang="en-US" dirty="0">
                <a:ea typeface="Calibri"/>
                <a:cs typeface="Calibri"/>
              </a:rPr>
              <a:t> </a:t>
            </a:r>
            <a:r>
              <a:rPr lang="en-US" dirty="0" err="1">
                <a:ea typeface="Calibri"/>
                <a:cs typeface="Calibri"/>
              </a:rPr>
              <a:t>más</a:t>
            </a:r>
            <a:r>
              <a:rPr lang="en-US" dirty="0">
                <a:ea typeface="Calibri"/>
                <a:cs typeface="Calibri"/>
              </a:rPr>
              <a:t> de 15 días </a:t>
            </a:r>
            <a:r>
              <a:rPr lang="en-US" dirty="0" err="1">
                <a:ea typeface="Calibri"/>
                <a:cs typeface="Calibri"/>
              </a:rPr>
              <a:t>respecto</a:t>
            </a:r>
            <a:r>
              <a:rPr lang="en-US" dirty="0">
                <a:ea typeface="Calibri"/>
                <a:cs typeface="Calibri"/>
              </a:rPr>
              <a:t> a la </a:t>
            </a:r>
            <a:r>
              <a:rPr lang="en-US" dirty="0" err="1">
                <a:ea typeface="Calibri"/>
                <a:cs typeface="Calibri"/>
              </a:rPr>
              <a:t>fecha</a:t>
            </a:r>
            <a:r>
              <a:rPr lang="en-US" dirty="0">
                <a:ea typeface="Calibri"/>
                <a:cs typeface="Calibri"/>
              </a:rPr>
              <a:t> actual</a:t>
            </a:r>
          </a:p>
          <a:p>
            <a:pPr marL="171450" indent="-171450">
              <a:buFont typeface="Calibri"/>
              <a:buChar char="-"/>
            </a:pPr>
            <a:r>
              <a:rPr lang="en-US" dirty="0">
                <a:ea typeface="Calibri"/>
                <a:cs typeface="Calibri"/>
              </a:rPr>
              <a:t>La </a:t>
            </a:r>
            <a:r>
              <a:rPr lang="en-US" dirty="0" err="1">
                <a:ea typeface="Calibri"/>
                <a:cs typeface="Calibri"/>
              </a:rPr>
              <a:t>unidad</a:t>
            </a:r>
            <a:r>
              <a:rPr lang="en-US" dirty="0">
                <a:ea typeface="Calibri"/>
                <a:cs typeface="Calibri"/>
              </a:rPr>
              <a:t> del </a:t>
            </a:r>
            <a:r>
              <a:rPr lang="en-US" dirty="0" err="1">
                <a:ea typeface="Calibri"/>
                <a:cs typeface="Calibri"/>
              </a:rPr>
              <a:t>alumno</a:t>
            </a:r>
            <a:r>
              <a:rPr lang="en-US" dirty="0">
                <a:ea typeface="Calibri"/>
                <a:cs typeface="Calibri"/>
              </a:rPr>
              <a:t> o alumna</a:t>
            </a:r>
          </a:p>
          <a:p>
            <a:pPr marL="171450" indent="-171450">
              <a:buFont typeface="Calibri"/>
              <a:buChar char="-"/>
            </a:pPr>
            <a:r>
              <a:rPr lang="en-US" dirty="0" err="1">
                <a:ea typeface="Calibri"/>
                <a:cs typeface="Calibri"/>
              </a:rPr>
              <a:t>Observaciones</a:t>
            </a:r>
            <a:r>
              <a:rPr lang="en-US" dirty="0">
                <a:ea typeface="Calibri"/>
                <a:cs typeface="Calibri"/>
              </a:rPr>
              <a:t>: es </a:t>
            </a:r>
            <a:r>
              <a:rPr lang="en-US" dirty="0" err="1">
                <a:ea typeface="Calibri"/>
                <a:cs typeface="Calibri"/>
              </a:rPr>
              <a:t>posible</a:t>
            </a:r>
            <a:r>
              <a:rPr lang="en-US" dirty="0">
                <a:ea typeface="Calibri"/>
                <a:cs typeface="Calibri"/>
              </a:rPr>
              <a:t> </a:t>
            </a:r>
            <a:r>
              <a:rPr lang="en-US" dirty="0" err="1">
                <a:ea typeface="Calibri"/>
                <a:cs typeface="Calibri"/>
              </a:rPr>
              <a:t>tener</a:t>
            </a:r>
            <a:r>
              <a:rPr lang="en-US" dirty="0">
                <a:ea typeface="Calibri"/>
                <a:cs typeface="Calibri"/>
              </a:rPr>
              <a:t> </a:t>
            </a:r>
            <a:r>
              <a:rPr lang="en-US" dirty="0" err="1">
                <a:ea typeface="Calibri"/>
                <a:cs typeface="Calibri"/>
              </a:rPr>
              <a:t>observaciones</a:t>
            </a:r>
            <a:r>
              <a:rPr lang="en-US" dirty="0">
                <a:ea typeface="Calibri"/>
                <a:cs typeface="Calibri"/>
              </a:rPr>
              <a:t> </a:t>
            </a:r>
            <a:r>
              <a:rPr lang="en-US" dirty="0" err="1">
                <a:ea typeface="Calibri"/>
                <a:cs typeface="Calibri"/>
              </a:rPr>
              <a:t>asociadas</a:t>
            </a:r>
            <a:r>
              <a:rPr lang="en-US" dirty="0">
                <a:ea typeface="Calibri"/>
                <a:cs typeface="Calibri"/>
              </a:rPr>
              <a:t> a la </a:t>
            </a:r>
            <a:r>
              <a:rPr lang="en-US" dirty="0" err="1">
                <a:ea typeface="Calibri"/>
                <a:cs typeface="Calibri"/>
              </a:rPr>
              <a:t>matrícula</a:t>
            </a:r>
            <a:endParaRPr lang="en-US" dirty="0">
              <a:ea typeface="Calibri"/>
              <a:cs typeface="Calibri"/>
            </a:endParaRPr>
          </a:p>
          <a:p>
            <a:pPr marL="171450" indent="-171450">
              <a:buFont typeface="Calibri"/>
              <a:buChar char="-"/>
            </a:pPr>
            <a:r>
              <a:rPr lang="en-US" dirty="0">
                <a:ea typeface="Calibri"/>
                <a:cs typeface="Calibri"/>
              </a:rPr>
              <a:t>En </a:t>
            </a:r>
            <a:r>
              <a:rPr lang="en-US" dirty="0" err="1">
                <a:ea typeface="Calibri"/>
                <a:cs typeface="Calibri"/>
              </a:rPr>
              <a:t>cursos</a:t>
            </a:r>
            <a:r>
              <a:rPr lang="en-US" dirty="0">
                <a:ea typeface="Calibri"/>
                <a:cs typeface="Calibri"/>
              </a:rPr>
              <a:t> con </a:t>
            </a:r>
            <a:r>
              <a:rPr lang="en-US" dirty="0" err="1">
                <a:ea typeface="Calibri"/>
                <a:cs typeface="Calibri"/>
              </a:rPr>
              <a:t>seguro</a:t>
            </a:r>
            <a:r>
              <a:rPr lang="en-US" dirty="0">
                <a:ea typeface="Calibri"/>
                <a:cs typeface="Calibri"/>
              </a:rPr>
              <a:t> escolar se </a:t>
            </a:r>
            <a:r>
              <a:rPr lang="en-US" dirty="0" err="1">
                <a:ea typeface="Calibri"/>
                <a:cs typeface="Calibri"/>
              </a:rPr>
              <a:t>puede</a:t>
            </a:r>
            <a:r>
              <a:rPr lang="en-US" dirty="0">
                <a:ea typeface="Calibri"/>
                <a:cs typeface="Calibri"/>
              </a:rPr>
              <a:t> </a:t>
            </a:r>
            <a:r>
              <a:rPr lang="en-US" dirty="0" err="1">
                <a:ea typeface="Calibri"/>
                <a:cs typeface="Calibri"/>
              </a:rPr>
              <a:t>marcar</a:t>
            </a:r>
            <a:r>
              <a:rPr lang="en-US" dirty="0">
                <a:ea typeface="Calibri"/>
                <a:cs typeface="Calibri"/>
              </a:rPr>
              <a:t> </a:t>
            </a:r>
            <a:r>
              <a:rPr lang="en-US" dirty="0" err="1">
                <a:ea typeface="Calibri"/>
                <a:cs typeface="Calibri"/>
              </a:rPr>
              <a:t>si</a:t>
            </a:r>
            <a:r>
              <a:rPr lang="en-US" dirty="0">
                <a:ea typeface="Calibri"/>
                <a:cs typeface="Calibri"/>
              </a:rPr>
              <a:t> se ha </a:t>
            </a:r>
            <a:r>
              <a:rPr lang="en-US" dirty="0" err="1">
                <a:ea typeface="Calibri"/>
                <a:cs typeface="Calibri"/>
              </a:rPr>
              <a:t>pagado</a:t>
            </a:r>
            <a:r>
              <a:rPr lang="en-US" dirty="0">
                <a:ea typeface="Calibri"/>
                <a:cs typeface="Calibri"/>
              </a:rPr>
              <a:t> o no .</a:t>
            </a:r>
          </a:p>
          <a:p>
            <a:pPr marL="171450" indent="-171450">
              <a:buFont typeface="Calibri"/>
              <a:buChar char="-"/>
            </a:pPr>
            <a:r>
              <a:rPr lang="en-US" dirty="0">
                <a:ea typeface="Calibri"/>
                <a:cs typeface="Calibri"/>
              </a:rPr>
              <a:t>Es </a:t>
            </a:r>
            <a:r>
              <a:rPr lang="en-US" dirty="0" err="1">
                <a:ea typeface="Calibri"/>
                <a:cs typeface="Calibri"/>
              </a:rPr>
              <a:t>posible</a:t>
            </a:r>
            <a:r>
              <a:rPr lang="en-US" dirty="0">
                <a:ea typeface="Calibri"/>
                <a:cs typeface="Calibri"/>
              </a:rPr>
              <a:t> </a:t>
            </a:r>
            <a:r>
              <a:rPr lang="en-US" dirty="0" err="1">
                <a:ea typeface="Calibri"/>
                <a:cs typeface="Calibri"/>
              </a:rPr>
              <a:t>navegar</a:t>
            </a:r>
            <a:r>
              <a:rPr lang="en-US" dirty="0">
                <a:ea typeface="Calibri"/>
                <a:cs typeface="Calibri"/>
              </a:rPr>
              <a:t> de un </a:t>
            </a:r>
            <a:r>
              <a:rPr lang="en-US" dirty="0" err="1">
                <a:ea typeface="Calibri"/>
                <a:cs typeface="Calibri"/>
              </a:rPr>
              <a:t>alumno</a:t>
            </a:r>
            <a:r>
              <a:rPr lang="en-US" dirty="0">
                <a:ea typeface="Calibri"/>
                <a:cs typeface="Calibri"/>
              </a:rPr>
              <a:t> al </a:t>
            </a:r>
            <a:r>
              <a:rPr lang="en-US" dirty="0" err="1">
                <a:ea typeface="Calibri"/>
                <a:cs typeface="Calibri"/>
              </a:rPr>
              <a:t>siguiente</a:t>
            </a:r>
            <a:r>
              <a:rPr lang="en-US" dirty="0">
                <a:ea typeface="Calibri"/>
                <a:cs typeface="Calibri"/>
              </a:rPr>
              <a:t> o anterior de </a:t>
            </a:r>
            <a:r>
              <a:rPr lang="en-US" dirty="0" err="1">
                <a:ea typeface="Calibri"/>
                <a:cs typeface="Calibri"/>
              </a:rPr>
              <a:t>una</a:t>
            </a:r>
            <a:r>
              <a:rPr lang="en-US" dirty="0">
                <a:ea typeface="Calibri"/>
                <a:cs typeface="Calibri"/>
              </a:rPr>
              <a:t> forma </a:t>
            </a:r>
            <a:r>
              <a:rPr lang="en-US" dirty="0" err="1">
                <a:ea typeface="Calibri"/>
                <a:cs typeface="Calibri"/>
              </a:rPr>
              <a:t>muy</a:t>
            </a:r>
            <a:r>
              <a:rPr lang="en-US" dirty="0">
                <a:ea typeface="Calibri"/>
                <a:cs typeface="Calibri"/>
              </a:rPr>
              <a:t> </a:t>
            </a:r>
            <a:r>
              <a:rPr lang="en-US" dirty="0" err="1">
                <a:ea typeface="Calibri"/>
                <a:cs typeface="Calibri"/>
              </a:rPr>
              <a:t>ágil</a:t>
            </a:r>
            <a:r>
              <a:rPr lang="en-US" dirty="0">
                <a:ea typeface="Calibri"/>
                <a:cs typeface="Calibri"/>
              </a:rPr>
              <a:t> sin </a:t>
            </a:r>
            <a:r>
              <a:rPr lang="en-US" dirty="0" err="1">
                <a:ea typeface="Calibri"/>
                <a:cs typeface="Calibri"/>
              </a:rPr>
              <a:t>tener</a:t>
            </a:r>
            <a:r>
              <a:rPr lang="en-US" dirty="0">
                <a:ea typeface="Calibri"/>
                <a:cs typeface="Calibri"/>
              </a:rPr>
              <a:t> que </a:t>
            </a:r>
            <a:r>
              <a:rPr lang="en-US" dirty="0" err="1">
                <a:ea typeface="Calibri"/>
                <a:cs typeface="Calibri"/>
              </a:rPr>
              <a:t>volver</a:t>
            </a:r>
            <a:r>
              <a:rPr lang="en-US" dirty="0">
                <a:ea typeface="Calibri"/>
                <a:cs typeface="Calibri"/>
              </a:rPr>
              <a:t> a </a:t>
            </a:r>
            <a:r>
              <a:rPr lang="en-US" dirty="0" err="1">
                <a:ea typeface="Calibri"/>
                <a:cs typeface="Calibri"/>
              </a:rPr>
              <a:t>Relación</a:t>
            </a:r>
            <a:r>
              <a:rPr lang="en-US" dirty="0">
                <a:ea typeface="Calibri"/>
                <a:cs typeface="Calibri"/>
              </a:rPr>
              <a:t> de </a:t>
            </a:r>
            <a:r>
              <a:rPr lang="en-US" dirty="0" err="1">
                <a:ea typeface="Calibri"/>
                <a:cs typeface="Calibri"/>
              </a:rPr>
              <a:t>matrículas</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86C3BE67-9BBA-C264-0CCD-D61E3EF4927F}"/>
              </a:ext>
            </a:extLst>
          </p:cNvPr>
          <p:cNvSpPr>
            <a:spLocks noGrp="1"/>
          </p:cNvSpPr>
          <p:nvPr>
            <p:ph type="sldNum" sz="quarter" idx="5"/>
          </p:nvPr>
        </p:nvSpPr>
        <p:spPr/>
        <p:txBody>
          <a:bodyPr/>
          <a:lstStyle/>
          <a:p>
            <a:fld id="{F0604C34-7ACC-4872-BBCF-168F2D62132C}" type="slidenum">
              <a:t>20</a:t>
            </a:fld>
            <a:endParaRPr lang="es-ES"/>
          </a:p>
        </p:txBody>
      </p:sp>
    </p:spTree>
    <p:extLst>
      <p:ext uri="{BB962C8B-B14F-4D97-AF65-F5344CB8AC3E}">
        <p14:creationId xmlns:p14="http://schemas.microsoft.com/office/powerpoint/2010/main" val="244663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9046-66A5-1C5B-63BD-6D68923BFA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1C9D42E-C55A-50D2-073E-7AEC6B5F3FDD}"/>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97535953-AC66-41C6-84D2-0A5C7EB9A7FD}"/>
              </a:ext>
            </a:extLst>
          </p:cNvPr>
          <p:cNvSpPr>
            <a:spLocks noGrp="1"/>
          </p:cNvSpPr>
          <p:nvPr>
            <p:ph type="body" idx="1"/>
          </p:nvPr>
        </p:nvSpPr>
        <p:spPr/>
        <p:txBody>
          <a:bodyPr/>
          <a:lstStyle/>
          <a:p>
            <a:r>
              <a:rPr lang="en-US" dirty="0">
                <a:ea typeface="Calibri"/>
                <a:cs typeface="Calibri"/>
              </a:rPr>
              <a:t>En el </a:t>
            </a:r>
            <a:r>
              <a:rPr lang="en-US" dirty="0" err="1">
                <a:ea typeface="Calibri"/>
                <a:cs typeface="Calibri"/>
              </a:rPr>
              <a:t>curso</a:t>
            </a:r>
            <a:r>
              <a:rPr lang="en-US" dirty="0">
                <a:ea typeface="Calibri"/>
                <a:cs typeface="Calibri"/>
              </a:rPr>
              <a:t> final del </a:t>
            </a:r>
            <a:r>
              <a:rPr lang="en-US" dirty="0" err="1">
                <a:ea typeface="Calibri"/>
                <a:cs typeface="Calibri"/>
              </a:rPr>
              <a:t>bachillerato</a:t>
            </a:r>
            <a:r>
              <a:rPr lang="en-US" dirty="0">
                <a:ea typeface="Calibri"/>
                <a:cs typeface="Calibri"/>
              </a:rPr>
              <a:t> o de CFGS se </a:t>
            </a:r>
            <a:r>
              <a:rPr lang="en-US" dirty="0" err="1">
                <a:ea typeface="Calibri"/>
                <a:cs typeface="Calibri"/>
              </a:rPr>
              <a:t>tienen</a:t>
            </a:r>
            <a:r>
              <a:rPr lang="en-US" dirty="0">
                <a:ea typeface="Calibri"/>
                <a:cs typeface="Calibri"/>
              </a:rPr>
              <a:t> </a:t>
            </a:r>
            <a:r>
              <a:rPr lang="en-US" dirty="0" err="1">
                <a:ea typeface="Calibri"/>
                <a:cs typeface="Calibri"/>
              </a:rPr>
              <a:t>los</a:t>
            </a:r>
            <a:r>
              <a:rPr lang="en-US" dirty="0">
                <a:ea typeface="Calibri"/>
                <a:cs typeface="Calibri"/>
              </a:rPr>
              <a:t> dos </a:t>
            </a:r>
            <a:r>
              <a:rPr lang="en-US" dirty="0" err="1">
                <a:ea typeface="Calibri"/>
                <a:cs typeface="Calibri"/>
              </a:rPr>
              <a:t>consentimientos</a:t>
            </a:r>
            <a:r>
              <a:rPr lang="en-US" dirty="0">
                <a:ea typeface="Calibri"/>
                <a:cs typeface="Calibri"/>
              </a:rPr>
              <a:t> </a:t>
            </a:r>
            <a:r>
              <a:rPr lang="en-US" dirty="0" err="1">
                <a:ea typeface="Calibri"/>
                <a:cs typeface="Calibri"/>
              </a:rPr>
              <a:t>relacionados</a:t>
            </a:r>
            <a:r>
              <a:rPr lang="en-US" dirty="0">
                <a:ea typeface="Calibri"/>
                <a:cs typeface="Calibri"/>
              </a:rPr>
              <a:t> con la PAU.</a:t>
            </a:r>
          </a:p>
          <a:p>
            <a:r>
              <a:rPr lang="en-US" dirty="0">
                <a:ea typeface="Calibri"/>
                <a:cs typeface="Calibri"/>
              </a:rPr>
              <a:t>Lo que se marque </a:t>
            </a:r>
            <a:r>
              <a:rPr lang="en-US" dirty="0" err="1">
                <a:ea typeface="Calibri"/>
                <a:cs typeface="Calibri"/>
              </a:rPr>
              <a:t>aquí</a:t>
            </a:r>
            <a:r>
              <a:rPr lang="en-US" dirty="0">
                <a:ea typeface="Calibri"/>
                <a:cs typeface="Calibri"/>
              </a:rPr>
              <a:t> es lo que se </a:t>
            </a:r>
            <a:r>
              <a:rPr lang="en-US" dirty="0" err="1">
                <a:ea typeface="Calibri"/>
                <a:cs typeface="Calibri"/>
              </a:rPr>
              <a:t>tralada</a:t>
            </a:r>
            <a:r>
              <a:rPr lang="en-US" dirty="0">
                <a:ea typeface="Calibri"/>
                <a:cs typeface="Calibri"/>
              </a:rPr>
              <a:t> a la UCLM </a:t>
            </a:r>
            <a:r>
              <a:rPr lang="en-US" dirty="0" err="1">
                <a:ea typeface="Calibri"/>
                <a:cs typeface="Calibri"/>
              </a:rPr>
              <a:t>cuando</a:t>
            </a:r>
            <a:r>
              <a:rPr lang="en-US" dirty="0">
                <a:ea typeface="Calibri"/>
                <a:cs typeface="Calibri"/>
              </a:rPr>
              <a:t> </a:t>
            </a:r>
            <a:r>
              <a:rPr lang="en-US" dirty="0" err="1">
                <a:ea typeface="Calibri"/>
                <a:cs typeface="Calibri"/>
              </a:rPr>
              <a:t>ésta</a:t>
            </a:r>
            <a:r>
              <a:rPr lang="en-US" dirty="0">
                <a:ea typeface="Calibri"/>
                <a:cs typeface="Calibri"/>
              </a:rPr>
              <a:t> </a:t>
            </a:r>
            <a:r>
              <a:rPr lang="en-US" dirty="0" err="1">
                <a:ea typeface="Calibri"/>
                <a:cs typeface="Calibri"/>
              </a:rPr>
              <a:t>descarga</a:t>
            </a:r>
            <a:r>
              <a:rPr lang="en-US" dirty="0">
                <a:ea typeface="Calibri"/>
                <a:cs typeface="Calibri"/>
              </a:rPr>
              <a:t> </a:t>
            </a:r>
            <a:r>
              <a:rPr lang="en-US" dirty="0" err="1">
                <a:ea typeface="Calibri"/>
                <a:cs typeface="Calibri"/>
              </a:rPr>
              <a:t>los</a:t>
            </a:r>
            <a:r>
              <a:rPr lang="en-US" dirty="0">
                <a:ea typeface="Calibri"/>
                <a:cs typeface="Calibri"/>
              </a:rPr>
              <a:t> </a:t>
            </a:r>
            <a:r>
              <a:rPr lang="en-US" dirty="0" err="1">
                <a:ea typeface="Calibri"/>
                <a:cs typeface="Calibri"/>
              </a:rPr>
              <a:t>datos</a:t>
            </a:r>
            <a:r>
              <a:rPr lang="en-US" dirty="0">
                <a:ea typeface="Calibri"/>
                <a:cs typeface="Calibri"/>
              </a:rPr>
              <a:t> que </a:t>
            </a:r>
            <a:r>
              <a:rPr lang="en-US" dirty="0" err="1">
                <a:ea typeface="Calibri"/>
                <a:cs typeface="Calibri"/>
              </a:rPr>
              <a:t>los</a:t>
            </a:r>
            <a:r>
              <a:rPr lang="en-US" dirty="0">
                <a:ea typeface="Calibri"/>
                <a:cs typeface="Calibri"/>
              </a:rPr>
              <a:t> </a:t>
            </a:r>
            <a:r>
              <a:rPr lang="en-US" dirty="0" err="1">
                <a:ea typeface="Calibri"/>
                <a:cs typeface="Calibri"/>
              </a:rPr>
              <a:t>centros</a:t>
            </a:r>
            <a:r>
              <a:rPr lang="en-US" dirty="0">
                <a:ea typeface="Calibri"/>
                <a:cs typeface="Calibri"/>
              </a:rPr>
              <a:t> </a:t>
            </a:r>
            <a:r>
              <a:rPr lang="en-US" dirty="0" err="1">
                <a:ea typeface="Calibri"/>
                <a:cs typeface="Calibri"/>
              </a:rPr>
              <a:t>rellenan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Gestión</a:t>
            </a:r>
            <a:r>
              <a:rPr lang="en-US" dirty="0">
                <a:ea typeface="Calibri"/>
                <a:cs typeface="Calibri"/>
              </a:rPr>
              <a:t> </a:t>
            </a:r>
            <a:r>
              <a:rPr lang="en-US" dirty="0" err="1">
                <a:ea typeface="Calibri"/>
                <a:cs typeface="Calibri"/>
              </a:rPr>
              <a:t>educativa</a:t>
            </a:r>
            <a:r>
              <a:rPr lang="en-US" dirty="0">
                <a:ea typeface="Calibri"/>
                <a:cs typeface="Calibri"/>
              </a:rPr>
              <a:t> </a:t>
            </a:r>
            <a:r>
              <a:rPr lang="en-US" dirty="0" err="1">
                <a:ea typeface="Calibri"/>
                <a:cs typeface="Calibri"/>
              </a:rPr>
              <a:t>en</a:t>
            </a:r>
            <a:r>
              <a:rPr lang="en-US" dirty="0">
                <a:ea typeface="Calibri"/>
                <a:cs typeface="Calibri"/>
              </a:rPr>
              <a:t> la </a:t>
            </a:r>
            <a:r>
              <a:rPr lang="en-US" dirty="0" err="1">
                <a:ea typeface="Calibri"/>
                <a:cs typeface="Calibri"/>
              </a:rPr>
              <a:t>opción</a:t>
            </a:r>
            <a:r>
              <a:rPr lang="en-US" dirty="0">
                <a:ea typeface="Calibri"/>
                <a:cs typeface="Calibri"/>
              </a:rPr>
              <a:t> de </a:t>
            </a:r>
            <a:r>
              <a:rPr lang="en-US" dirty="0" err="1">
                <a:ea typeface="Calibri"/>
                <a:cs typeface="Calibri"/>
              </a:rPr>
              <a:t>Alumnado</a:t>
            </a:r>
            <a:r>
              <a:rPr lang="en-US" dirty="0">
                <a:ea typeface="Calibri"/>
                <a:cs typeface="Calibri"/>
              </a:rPr>
              <a:t> – </a:t>
            </a:r>
            <a:r>
              <a:rPr lang="en-US" dirty="0" err="1">
                <a:ea typeface="Calibri"/>
                <a:cs typeface="Calibri"/>
              </a:rPr>
              <a:t>Pruebas</a:t>
            </a:r>
            <a:r>
              <a:rPr lang="en-US" dirty="0">
                <a:ea typeface="Calibri"/>
                <a:cs typeface="Calibri"/>
              </a:rPr>
              <a:t> – PAU.</a:t>
            </a:r>
          </a:p>
        </p:txBody>
      </p:sp>
      <p:sp>
        <p:nvSpPr>
          <p:cNvPr id="4" name="Marcador de número de diapositiva 3">
            <a:extLst>
              <a:ext uri="{FF2B5EF4-FFF2-40B4-BE49-F238E27FC236}">
                <a16:creationId xmlns:a16="http://schemas.microsoft.com/office/drawing/2014/main" id="{633C387B-75DD-8407-1FFC-230A05F03491}"/>
              </a:ext>
            </a:extLst>
          </p:cNvPr>
          <p:cNvSpPr>
            <a:spLocks noGrp="1"/>
          </p:cNvSpPr>
          <p:nvPr>
            <p:ph type="sldNum" sz="quarter" idx="5"/>
          </p:nvPr>
        </p:nvSpPr>
        <p:spPr/>
        <p:txBody>
          <a:bodyPr/>
          <a:lstStyle/>
          <a:p>
            <a:fld id="{F0604C34-7ACC-4872-BBCF-168F2D62132C}" type="slidenum">
              <a:t>21</a:t>
            </a:fld>
            <a:endParaRPr lang="es-ES"/>
          </a:p>
        </p:txBody>
      </p:sp>
    </p:spTree>
    <p:extLst>
      <p:ext uri="{BB962C8B-B14F-4D97-AF65-F5344CB8AC3E}">
        <p14:creationId xmlns:p14="http://schemas.microsoft.com/office/powerpoint/2010/main" val="242665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0F93F-4142-E6CC-52A1-F8FB86960B6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F8E5FC-F8B8-257E-1AAC-46E5700E28BB}"/>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74E12E45-E606-AABC-CEFF-8C2225F5992F}"/>
              </a:ext>
            </a:extLst>
          </p:cNvPr>
          <p:cNvSpPr>
            <a:spLocks noGrp="1"/>
          </p:cNvSpPr>
          <p:nvPr>
            <p:ph type="body" idx="1"/>
          </p:nvPr>
        </p:nvSpPr>
        <p:spPr/>
        <p:txBody>
          <a:bodyPr/>
          <a:lstStyle/>
          <a:p>
            <a:r>
              <a:rPr lang="en-US" dirty="0">
                <a:ea typeface="Calibri"/>
                <a:cs typeface="Calibri"/>
              </a:rPr>
              <a:t>En la </a:t>
            </a:r>
            <a:r>
              <a:rPr lang="en-US" dirty="0" err="1">
                <a:ea typeface="Calibri"/>
                <a:cs typeface="Calibri"/>
              </a:rPr>
              <a:t>parte</a:t>
            </a:r>
            <a:r>
              <a:rPr lang="en-US" dirty="0">
                <a:ea typeface="Calibri"/>
                <a:cs typeface="Calibri"/>
              </a:rPr>
              <a:t> inferior de la </a:t>
            </a:r>
            <a:r>
              <a:rPr lang="en-US" dirty="0" err="1">
                <a:ea typeface="Calibri"/>
                <a:cs typeface="Calibri"/>
              </a:rPr>
              <a:t>pestaña</a:t>
            </a:r>
            <a:r>
              <a:rPr lang="en-US" dirty="0">
                <a:ea typeface="Calibri"/>
                <a:cs typeface="Calibri"/>
              </a:rPr>
              <a:t> de </a:t>
            </a:r>
            <a:r>
              <a:rPr lang="en-US" dirty="0" err="1">
                <a:ea typeface="Calibri"/>
                <a:cs typeface="Calibri"/>
              </a:rPr>
              <a:t>datos</a:t>
            </a:r>
            <a:r>
              <a:rPr lang="en-US" dirty="0">
                <a:ea typeface="Calibri"/>
                <a:cs typeface="Calibri"/>
              </a:rPr>
              <a:t> de </a:t>
            </a:r>
            <a:r>
              <a:rPr lang="en-US" dirty="0" err="1">
                <a:ea typeface="Calibri"/>
                <a:cs typeface="Calibri"/>
              </a:rPr>
              <a:t>matrícula</a:t>
            </a:r>
            <a:r>
              <a:rPr lang="en-US" dirty="0">
                <a:ea typeface="Calibri"/>
                <a:cs typeface="Calibri"/>
              </a:rPr>
              <a:t> </a:t>
            </a:r>
            <a:r>
              <a:rPr lang="en-US" dirty="0" err="1">
                <a:ea typeface="Calibri"/>
                <a:cs typeface="Calibri"/>
              </a:rPr>
              <a:t>aparecen</a:t>
            </a:r>
            <a:r>
              <a:rPr lang="en-US" dirty="0">
                <a:ea typeface="Calibri"/>
                <a:cs typeface="Calibri"/>
              </a:rPr>
              <a:t> las </a:t>
            </a:r>
            <a:r>
              <a:rPr lang="en-US" dirty="0" err="1">
                <a:ea typeface="Calibri"/>
                <a:cs typeface="Calibri"/>
              </a:rPr>
              <a:t>materias</a:t>
            </a:r>
            <a:r>
              <a:rPr lang="en-US" dirty="0">
                <a:ea typeface="Calibri"/>
                <a:cs typeface="Calibri"/>
              </a:rPr>
              <a:t> que </a:t>
            </a:r>
            <a:r>
              <a:rPr lang="en-US" dirty="0" err="1">
                <a:ea typeface="Calibri"/>
                <a:cs typeface="Calibri"/>
              </a:rPr>
              <a:t>cursa</a:t>
            </a:r>
            <a:r>
              <a:rPr lang="en-US" dirty="0">
                <a:ea typeface="Calibri"/>
                <a:cs typeface="Calibri"/>
              </a:rPr>
              <a:t> el </a:t>
            </a:r>
            <a:r>
              <a:rPr lang="en-US" dirty="0" err="1">
                <a:ea typeface="Calibri"/>
                <a:cs typeface="Calibri"/>
              </a:rPr>
              <a:t>alumno</a:t>
            </a:r>
            <a:r>
              <a:rPr lang="en-US" dirty="0">
                <a:ea typeface="Calibri"/>
                <a:cs typeface="Calibri"/>
              </a:rPr>
              <a:t> o que no curse </a:t>
            </a:r>
            <a:r>
              <a:rPr lang="en-US" dirty="0" err="1">
                <a:ea typeface="Calibri"/>
                <a:cs typeface="Calibri"/>
              </a:rPr>
              <a:t>por</a:t>
            </a:r>
            <a:r>
              <a:rPr lang="en-US" dirty="0">
                <a:ea typeface="Calibri"/>
                <a:cs typeface="Calibri"/>
              </a:rPr>
              <a:t> </a:t>
            </a:r>
            <a:r>
              <a:rPr lang="en-US" dirty="0" err="1">
                <a:ea typeface="Calibri"/>
                <a:cs typeface="Calibri"/>
              </a:rPr>
              <a:t>tenerlas</a:t>
            </a:r>
            <a:r>
              <a:rPr lang="en-US" dirty="0">
                <a:ea typeface="Calibri"/>
                <a:cs typeface="Calibri"/>
              </a:rPr>
              <a:t> </a:t>
            </a:r>
            <a:r>
              <a:rPr lang="en-US" dirty="0" err="1">
                <a:ea typeface="Calibri"/>
                <a:cs typeface="Calibri"/>
              </a:rPr>
              <a:t>Aprobada</a:t>
            </a:r>
            <a:r>
              <a:rPr lang="en-US" dirty="0">
                <a:ea typeface="Calibri"/>
                <a:cs typeface="Calibri"/>
              </a:rPr>
              <a:t> de </a:t>
            </a:r>
            <a:r>
              <a:rPr lang="en-US" dirty="0" err="1">
                <a:ea typeface="Calibri"/>
                <a:cs typeface="Calibri"/>
              </a:rPr>
              <a:t>años</a:t>
            </a:r>
            <a:r>
              <a:rPr lang="en-US" dirty="0">
                <a:ea typeface="Calibri"/>
                <a:cs typeface="Calibri"/>
              </a:rPr>
              <a:t> </a:t>
            </a:r>
            <a:r>
              <a:rPr lang="en-US" dirty="0" err="1">
                <a:ea typeface="Calibri"/>
                <a:cs typeface="Calibri"/>
              </a:rPr>
              <a:t>anteriores</a:t>
            </a:r>
            <a:r>
              <a:rPr lang="en-US" dirty="0">
                <a:ea typeface="Calibri"/>
                <a:cs typeface="Calibri"/>
              </a:rPr>
              <a:t>, </a:t>
            </a:r>
            <a:r>
              <a:rPr lang="en-US" dirty="0" err="1">
                <a:ea typeface="Calibri"/>
                <a:cs typeface="Calibri"/>
              </a:rPr>
              <a:t>Convalidada</a:t>
            </a:r>
            <a:r>
              <a:rPr lang="en-US" dirty="0">
                <a:ea typeface="Calibri"/>
                <a:cs typeface="Calibri"/>
              </a:rPr>
              <a:t>, </a:t>
            </a:r>
            <a:r>
              <a:rPr lang="en-US" dirty="0" err="1">
                <a:ea typeface="Calibri"/>
                <a:cs typeface="Calibri"/>
              </a:rPr>
              <a:t>Exenta</a:t>
            </a:r>
            <a:r>
              <a:rPr lang="en-US" dirty="0">
                <a:ea typeface="Calibri"/>
                <a:cs typeface="Calibri"/>
              </a:rPr>
              <a:t>, Pendiente de </a:t>
            </a:r>
            <a:r>
              <a:rPr lang="en-US" dirty="0" err="1">
                <a:ea typeface="Calibri"/>
                <a:cs typeface="Calibri"/>
              </a:rPr>
              <a:t>evaluación</a:t>
            </a:r>
            <a:r>
              <a:rPr lang="en-US" dirty="0">
                <a:ea typeface="Calibri"/>
                <a:cs typeface="Calibri"/>
              </a:rPr>
              <a:t> dual, etc.</a:t>
            </a:r>
          </a:p>
          <a:p>
            <a:endParaRPr lang="en-US" dirty="0">
              <a:ea typeface="Calibri"/>
              <a:cs typeface="Calibri"/>
            </a:endParaRPr>
          </a:p>
          <a:p>
            <a:r>
              <a:rPr lang="en-US" dirty="0">
                <a:ea typeface="Calibri"/>
                <a:cs typeface="Calibri"/>
              </a:rPr>
              <a:t>En </a:t>
            </a:r>
            <a:r>
              <a:rPr lang="en-US" dirty="0" err="1">
                <a:ea typeface="Calibri"/>
                <a:cs typeface="Calibri"/>
              </a:rPr>
              <a:t>bachillerato</a:t>
            </a:r>
            <a:r>
              <a:rPr lang="en-US" dirty="0">
                <a:ea typeface="Calibri"/>
                <a:cs typeface="Calibri"/>
              </a:rPr>
              <a:t>, </a:t>
            </a:r>
            <a:r>
              <a:rPr lang="en-US" dirty="0" err="1">
                <a:ea typeface="Calibri"/>
                <a:cs typeface="Calibri"/>
              </a:rPr>
              <a:t>en</a:t>
            </a:r>
            <a:r>
              <a:rPr lang="en-US" dirty="0">
                <a:ea typeface="Calibri"/>
                <a:cs typeface="Calibri"/>
              </a:rPr>
              <a:t> 2º, se </a:t>
            </a:r>
            <a:r>
              <a:rPr lang="en-US" dirty="0" err="1">
                <a:ea typeface="Calibri"/>
                <a:cs typeface="Calibri"/>
              </a:rPr>
              <a:t>muetra</a:t>
            </a:r>
            <a:r>
              <a:rPr lang="en-US" dirty="0">
                <a:ea typeface="Calibri"/>
                <a:cs typeface="Calibri"/>
              </a:rPr>
              <a:t> también </a:t>
            </a:r>
            <a:r>
              <a:rPr lang="en-US" dirty="0" err="1">
                <a:ea typeface="Calibri"/>
                <a:cs typeface="Calibri"/>
              </a:rPr>
              <a:t>en</a:t>
            </a:r>
            <a:r>
              <a:rPr lang="en-US" dirty="0">
                <a:ea typeface="Calibri"/>
                <a:cs typeface="Calibri"/>
              </a:rPr>
              <a:t> las </a:t>
            </a:r>
            <a:r>
              <a:rPr lang="en-US" dirty="0" err="1">
                <a:ea typeface="Calibri"/>
                <a:cs typeface="Calibri"/>
              </a:rPr>
              <a:t>matrias</a:t>
            </a:r>
            <a:r>
              <a:rPr lang="en-US" dirty="0">
                <a:ea typeface="Calibri"/>
                <a:cs typeface="Calibri"/>
              </a:rPr>
              <a:t> que </a:t>
            </a:r>
            <a:r>
              <a:rPr lang="en-US" dirty="0" err="1">
                <a:ea typeface="Calibri"/>
                <a:cs typeface="Calibri"/>
              </a:rPr>
              <a:t>pueden</a:t>
            </a:r>
            <a:r>
              <a:rPr lang="en-US" dirty="0">
                <a:ea typeface="Calibri"/>
                <a:cs typeface="Calibri"/>
              </a:rPr>
              <a:t> </a:t>
            </a:r>
            <a:r>
              <a:rPr lang="en-US" dirty="0" err="1">
                <a:ea typeface="Calibri"/>
                <a:cs typeface="Calibri"/>
              </a:rPr>
              <a:t>estar</a:t>
            </a:r>
            <a:r>
              <a:rPr lang="en-US" dirty="0">
                <a:ea typeface="Calibri"/>
                <a:cs typeface="Calibri"/>
              </a:rPr>
              <a:t> </a:t>
            </a:r>
            <a:r>
              <a:rPr lang="en-US" dirty="0" err="1">
                <a:ea typeface="Calibri"/>
                <a:cs typeface="Calibri"/>
              </a:rPr>
              <a:t>cerradas</a:t>
            </a:r>
            <a:r>
              <a:rPr lang="en-US" dirty="0">
                <a:ea typeface="Calibri"/>
                <a:cs typeface="Calibri"/>
              </a:rPr>
              <a:t> </a:t>
            </a:r>
            <a:r>
              <a:rPr lang="en-US" dirty="0" err="1">
                <a:ea typeface="Calibri"/>
                <a:cs typeface="Calibri"/>
              </a:rPr>
              <a:t>por</a:t>
            </a:r>
            <a:r>
              <a:rPr lang="en-US" dirty="0">
                <a:ea typeface="Calibri"/>
                <a:cs typeface="Calibri"/>
              </a:rPr>
              <a:t> no </a:t>
            </a:r>
            <a:r>
              <a:rPr lang="en-US" dirty="0" err="1">
                <a:ea typeface="Calibri"/>
                <a:cs typeface="Calibri"/>
              </a:rPr>
              <a:t>tener</a:t>
            </a:r>
            <a:r>
              <a:rPr lang="en-US" dirty="0">
                <a:ea typeface="Calibri"/>
                <a:cs typeface="Calibri"/>
              </a:rPr>
              <a:t> </a:t>
            </a:r>
            <a:r>
              <a:rPr lang="en-US" dirty="0" err="1">
                <a:ea typeface="Calibri"/>
                <a:cs typeface="Calibri"/>
              </a:rPr>
              <a:t>superada</a:t>
            </a:r>
            <a:r>
              <a:rPr lang="en-US" dirty="0">
                <a:ea typeface="Calibri"/>
                <a:cs typeface="Calibri"/>
              </a:rPr>
              <a:t> la </a:t>
            </a:r>
            <a:r>
              <a:rPr lang="en-US" dirty="0" err="1">
                <a:ea typeface="Calibri"/>
                <a:cs typeface="Calibri"/>
              </a:rPr>
              <a:t>materia</a:t>
            </a:r>
            <a:r>
              <a:rPr lang="en-US" dirty="0">
                <a:ea typeface="Calibri"/>
                <a:cs typeface="Calibri"/>
              </a:rPr>
              <a:t> </a:t>
            </a:r>
            <a:r>
              <a:rPr lang="en-US" dirty="0" err="1">
                <a:ea typeface="Calibri"/>
                <a:cs typeface="Calibri"/>
              </a:rPr>
              <a:t>llave</a:t>
            </a:r>
            <a:r>
              <a:rPr lang="en-US" dirty="0">
                <a:ea typeface="Calibri"/>
                <a:cs typeface="Calibri"/>
              </a:rPr>
              <a:t> de 1º, la </a:t>
            </a:r>
            <a:r>
              <a:rPr lang="en-US" dirty="0" err="1">
                <a:ea typeface="Calibri"/>
                <a:cs typeface="Calibri"/>
              </a:rPr>
              <a:t>situación</a:t>
            </a:r>
            <a:r>
              <a:rPr lang="en-US" dirty="0">
                <a:ea typeface="Calibri"/>
                <a:cs typeface="Calibri"/>
              </a:rPr>
              <a:t> </a:t>
            </a:r>
            <a:r>
              <a:rPr lang="en-US" dirty="0" err="1">
                <a:ea typeface="Calibri"/>
                <a:cs typeface="Calibri"/>
              </a:rPr>
              <a:t>existente</a:t>
            </a:r>
            <a:r>
              <a:rPr lang="en-US" dirty="0">
                <a:ea typeface="Calibri"/>
                <a:cs typeface="Calibri"/>
              </a:rPr>
              <a:t>.</a:t>
            </a:r>
          </a:p>
          <a:p>
            <a:endParaRPr lang="en-US" dirty="0">
              <a:ea typeface="Calibri"/>
              <a:cs typeface="Calibri"/>
            </a:endParaRPr>
          </a:p>
          <a:p>
            <a:r>
              <a:rPr lang="en-US" dirty="0" err="1">
                <a:ea typeface="Calibri"/>
                <a:cs typeface="Calibri"/>
              </a:rPr>
              <a:t>Así</a:t>
            </a:r>
            <a:r>
              <a:rPr lang="en-US" dirty="0">
                <a:ea typeface="Calibri"/>
                <a:cs typeface="Calibri"/>
              </a:rPr>
              <a:t> </a:t>
            </a:r>
            <a:r>
              <a:rPr lang="en-US" dirty="0" err="1">
                <a:ea typeface="Calibri"/>
                <a:cs typeface="Calibri"/>
              </a:rPr>
              <a:t>mismo</a:t>
            </a:r>
            <a:r>
              <a:rPr lang="en-US" dirty="0">
                <a:ea typeface="Calibri"/>
                <a:cs typeface="Calibri"/>
              </a:rPr>
              <a:t>, </a:t>
            </a:r>
            <a:r>
              <a:rPr lang="en-US" dirty="0" err="1">
                <a:ea typeface="Calibri"/>
                <a:cs typeface="Calibri"/>
              </a:rPr>
              <a:t>en</a:t>
            </a:r>
            <a:r>
              <a:rPr lang="en-US" dirty="0">
                <a:ea typeface="Calibri"/>
                <a:cs typeface="Calibri"/>
              </a:rPr>
              <a:t> CF se </a:t>
            </a:r>
            <a:r>
              <a:rPr lang="en-US" dirty="0" err="1">
                <a:ea typeface="Calibri"/>
                <a:cs typeface="Calibri"/>
              </a:rPr>
              <a:t>tiene</a:t>
            </a:r>
            <a:r>
              <a:rPr lang="en-US" dirty="0">
                <a:ea typeface="Calibri"/>
                <a:cs typeface="Calibri"/>
              </a:rPr>
              <a:t> la </a:t>
            </a:r>
            <a:r>
              <a:rPr lang="en-US" dirty="0" err="1">
                <a:ea typeface="Calibri"/>
                <a:cs typeface="Calibri"/>
              </a:rPr>
              <a:t>información</a:t>
            </a:r>
            <a:r>
              <a:rPr lang="en-US" dirty="0">
                <a:ea typeface="Calibri"/>
                <a:cs typeface="Calibri"/>
              </a:rPr>
              <a:t> del </a:t>
            </a:r>
            <a:r>
              <a:rPr lang="en-US" dirty="0" err="1">
                <a:ea typeface="Calibri"/>
                <a:cs typeface="Calibri"/>
              </a:rPr>
              <a:t>número</a:t>
            </a:r>
            <a:r>
              <a:rPr lang="en-US" dirty="0">
                <a:ea typeface="Calibri"/>
                <a:cs typeface="Calibri"/>
              </a:rPr>
              <a:t> de </a:t>
            </a:r>
            <a:r>
              <a:rPr lang="en-US" dirty="0" err="1">
                <a:ea typeface="Calibri"/>
                <a:cs typeface="Calibri"/>
              </a:rPr>
              <a:t>convocatorias</a:t>
            </a:r>
            <a:r>
              <a:rPr lang="en-US" dirty="0">
                <a:ea typeface="Calibri"/>
                <a:cs typeface="Calibri"/>
              </a:rPr>
              <a:t> de </a:t>
            </a:r>
            <a:r>
              <a:rPr lang="en-US" dirty="0" err="1">
                <a:ea typeface="Calibri"/>
                <a:cs typeface="Calibri"/>
              </a:rPr>
              <a:t>evaluación</a:t>
            </a:r>
            <a:r>
              <a:rPr lang="en-US" dirty="0">
                <a:ea typeface="Calibri"/>
                <a:cs typeface="Calibri"/>
              </a:rPr>
              <a:t> de </a:t>
            </a:r>
            <a:r>
              <a:rPr lang="en-US" dirty="0" err="1">
                <a:ea typeface="Calibri"/>
                <a:cs typeface="Calibri"/>
              </a:rPr>
              <a:t>tipo</a:t>
            </a:r>
            <a:r>
              <a:rPr lang="en-US" dirty="0">
                <a:ea typeface="Calibri"/>
                <a:cs typeface="Calibri"/>
              </a:rPr>
              <a:t> final </a:t>
            </a:r>
            <a:r>
              <a:rPr lang="en-US" dirty="0" err="1">
                <a:ea typeface="Calibri"/>
                <a:cs typeface="Calibri"/>
              </a:rPr>
              <a:t>consumidas</a:t>
            </a:r>
            <a:r>
              <a:rPr lang="en-US" dirty="0">
                <a:ea typeface="Calibri"/>
                <a:cs typeface="Calibri"/>
              </a:rPr>
              <a:t> </a:t>
            </a:r>
            <a:r>
              <a:rPr lang="en-US" dirty="0" err="1">
                <a:ea typeface="Calibri"/>
                <a:cs typeface="Calibri"/>
              </a:rPr>
              <a:t>por</a:t>
            </a:r>
            <a:r>
              <a:rPr lang="en-US" dirty="0">
                <a:ea typeface="Calibri"/>
                <a:cs typeface="Calibri"/>
              </a:rPr>
              <a:t> </a:t>
            </a:r>
            <a:r>
              <a:rPr lang="en-US" dirty="0" err="1">
                <a:ea typeface="Calibri"/>
                <a:cs typeface="Calibri"/>
              </a:rPr>
              <a:t>cada</a:t>
            </a:r>
            <a:r>
              <a:rPr lang="en-US" dirty="0">
                <a:ea typeface="Calibri"/>
                <a:cs typeface="Calibri"/>
              </a:rPr>
              <a:t> </a:t>
            </a:r>
            <a:r>
              <a:rPr lang="en-US" dirty="0" err="1">
                <a:ea typeface="Calibri"/>
                <a:cs typeface="Calibri"/>
              </a:rPr>
              <a:t>módulo</a:t>
            </a:r>
            <a:r>
              <a:rPr lang="en-US" dirty="0">
                <a:ea typeface="Calibri"/>
                <a:cs typeface="Calibri"/>
              </a:rPr>
              <a:t>. </a:t>
            </a:r>
          </a:p>
        </p:txBody>
      </p:sp>
      <p:sp>
        <p:nvSpPr>
          <p:cNvPr id="4" name="Marcador de número de diapositiva 3">
            <a:extLst>
              <a:ext uri="{FF2B5EF4-FFF2-40B4-BE49-F238E27FC236}">
                <a16:creationId xmlns:a16="http://schemas.microsoft.com/office/drawing/2014/main" id="{BE6678A0-8016-6EF7-7745-4E9A913B4E79}"/>
              </a:ext>
            </a:extLst>
          </p:cNvPr>
          <p:cNvSpPr>
            <a:spLocks noGrp="1"/>
          </p:cNvSpPr>
          <p:nvPr>
            <p:ph type="sldNum" sz="quarter" idx="5"/>
          </p:nvPr>
        </p:nvSpPr>
        <p:spPr/>
        <p:txBody>
          <a:bodyPr/>
          <a:lstStyle/>
          <a:p>
            <a:fld id="{F0604C34-7ACC-4872-BBCF-168F2D62132C}" type="slidenum">
              <a:t>22</a:t>
            </a:fld>
            <a:endParaRPr lang="es-ES"/>
          </a:p>
        </p:txBody>
      </p:sp>
    </p:spTree>
    <p:extLst>
      <p:ext uri="{BB962C8B-B14F-4D97-AF65-F5344CB8AC3E}">
        <p14:creationId xmlns:p14="http://schemas.microsoft.com/office/powerpoint/2010/main" val="245969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96F04-5916-37F3-338E-0CC9D05893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D6B86BF-0C5F-5932-2FC9-EFFB4D033245}"/>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7891EF1E-EB1D-5FCF-4A94-282884F643CF}"/>
              </a:ext>
            </a:extLst>
          </p:cNvPr>
          <p:cNvSpPr>
            <a:spLocks noGrp="1"/>
          </p:cNvSpPr>
          <p:nvPr>
            <p:ph type="body" idx="1"/>
          </p:nvPr>
        </p:nvSpPr>
        <p:spPr/>
        <p:txBody>
          <a:bodyPr/>
          <a:lstStyle/>
          <a:p>
            <a:r>
              <a:rPr lang="en-US" dirty="0">
                <a:ea typeface="Calibri"/>
                <a:cs typeface="Calibri"/>
              </a:rPr>
              <a:t>En la </a:t>
            </a:r>
            <a:r>
              <a:rPr lang="en-US" dirty="0" err="1">
                <a:ea typeface="Calibri"/>
                <a:cs typeface="Calibri"/>
              </a:rPr>
              <a:t>pestaña</a:t>
            </a:r>
            <a:r>
              <a:rPr lang="en-US" dirty="0">
                <a:ea typeface="Calibri"/>
                <a:cs typeface="Calibri"/>
              </a:rPr>
              <a:t> </a:t>
            </a:r>
            <a:r>
              <a:rPr lang="en-US" dirty="0" err="1">
                <a:ea typeface="Calibri"/>
                <a:cs typeface="Calibri"/>
              </a:rPr>
              <a:t>Otros</a:t>
            </a:r>
            <a:r>
              <a:rPr lang="en-US" dirty="0">
                <a:ea typeface="Calibri"/>
                <a:cs typeface="Calibri"/>
              </a:rPr>
              <a:t> </a:t>
            </a:r>
            <a:r>
              <a:rPr lang="en-US" dirty="0" err="1">
                <a:ea typeface="Calibri"/>
                <a:cs typeface="Calibri"/>
              </a:rPr>
              <a:t>datos</a:t>
            </a:r>
            <a:r>
              <a:rPr lang="en-US" dirty="0">
                <a:ea typeface="Calibri"/>
                <a:cs typeface="Calibri"/>
              </a:rPr>
              <a:t> se </a:t>
            </a:r>
            <a:r>
              <a:rPr lang="en-US" dirty="0" err="1">
                <a:ea typeface="Calibri"/>
                <a:cs typeface="Calibri"/>
              </a:rPr>
              <a:t>informa</a:t>
            </a:r>
            <a:r>
              <a:rPr lang="en-US" dirty="0">
                <a:ea typeface="Calibri"/>
                <a:cs typeface="Calibri"/>
              </a:rPr>
              <a:t> del </a:t>
            </a:r>
            <a:r>
              <a:rPr lang="en-US" dirty="0" err="1">
                <a:ea typeface="Calibri"/>
                <a:cs typeface="Calibri"/>
              </a:rPr>
              <a:t>núermo</a:t>
            </a:r>
            <a:r>
              <a:rPr lang="en-US" dirty="0">
                <a:ea typeface="Calibri"/>
                <a:cs typeface="Calibri"/>
              </a:rPr>
              <a:t> de </a:t>
            </a:r>
            <a:r>
              <a:rPr lang="en-US" dirty="0" err="1">
                <a:ea typeface="Calibri"/>
                <a:cs typeface="Calibri"/>
              </a:rPr>
              <a:t>matrículas</a:t>
            </a:r>
            <a:r>
              <a:rPr lang="en-US" dirty="0">
                <a:ea typeface="Calibri"/>
                <a:cs typeface="Calibri"/>
              </a:rPr>
              <a:t> que se </a:t>
            </a:r>
            <a:r>
              <a:rPr lang="en-US" dirty="0" err="1">
                <a:ea typeface="Calibri"/>
                <a:cs typeface="Calibri"/>
              </a:rPr>
              <a:t>llevan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este</a:t>
            </a:r>
            <a:r>
              <a:rPr lang="en-US" dirty="0">
                <a:ea typeface="Calibri"/>
                <a:cs typeface="Calibri"/>
              </a:rPr>
              <a:t> </a:t>
            </a:r>
            <a:r>
              <a:rPr lang="en-US" dirty="0" err="1">
                <a:ea typeface="Calibri"/>
                <a:cs typeface="Calibri"/>
              </a:rPr>
              <a:t>curso</a:t>
            </a:r>
            <a:r>
              <a:rPr lang="en-US" dirty="0">
                <a:ea typeface="Calibri"/>
                <a:cs typeface="Calibri"/>
              </a:rPr>
              <a:t> (</a:t>
            </a:r>
            <a:r>
              <a:rPr lang="en-US" dirty="0" err="1">
                <a:ea typeface="Calibri"/>
                <a:cs typeface="Calibri"/>
              </a:rPr>
              <a:t>repetidores</a:t>
            </a:r>
            <a:r>
              <a:rPr lang="en-US" dirty="0">
                <a:ea typeface="Calibri"/>
                <a:cs typeface="Calibri"/>
              </a:rPr>
              <a:t>) o de </a:t>
            </a:r>
            <a:r>
              <a:rPr lang="en-US" dirty="0" err="1">
                <a:ea typeface="Calibri"/>
                <a:cs typeface="Calibri"/>
              </a:rPr>
              <a:t>los</a:t>
            </a:r>
            <a:r>
              <a:rPr lang="en-US" dirty="0">
                <a:ea typeface="Calibri"/>
                <a:cs typeface="Calibri"/>
              </a:rPr>
              <a:t> </a:t>
            </a:r>
            <a:r>
              <a:rPr lang="en-US" dirty="0" err="1">
                <a:ea typeface="Calibri"/>
                <a:cs typeface="Calibri"/>
              </a:rPr>
              <a:t>datos</a:t>
            </a:r>
            <a:r>
              <a:rPr lang="en-US" dirty="0">
                <a:ea typeface="Calibri"/>
                <a:cs typeface="Calibri"/>
              </a:rPr>
              <a:t> del </a:t>
            </a:r>
            <a:r>
              <a:rPr lang="en-US" dirty="0" err="1">
                <a:ea typeface="Calibri"/>
                <a:cs typeface="Calibri"/>
              </a:rPr>
              <a:t>centro</a:t>
            </a:r>
            <a:r>
              <a:rPr lang="en-US" dirty="0">
                <a:ea typeface="Calibri"/>
                <a:cs typeface="Calibri"/>
              </a:rPr>
              <a:t> de </a:t>
            </a:r>
            <a:r>
              <a:rPr lang="en-US" dirty="0" err="1">
                <a:ea typeface="Calibri"/>
                <a:cs typeface="Calibri"/>
              </a:rPr>
              <a:t>procedencia</a:t>
            </a:r>
            <a:r>
              <a:rPr lang="en-US" dirty="0">
                <a:ea typeface="Calibri"/>
                <a:cs typeface="Calibri"/>
              </a:rPr>
              <a:t> </a:t>
            </a:r>
            <a:r>
              <a:rPr lang="en-US" dirty="0" err="1">
                <a:ea typeface="Calibri"/>
                <a:cs typeface="Calibri"/>
              </a:rPr>
              <a:t>si</a:t>
            </a:r>
            <a:r>
              <a:rPr lang="en-US" dirty="0">
                <a:ea typeface="Calibri"/>
                <a:cs typeface="Calibri"/>
              </a:rPr>
              <a:t> es el </a:t>
            </a:r>
            <a:r>
              <a:rPr lang="en-US" dirty="0" err="1">
                <a:ea typeface="Calibri"/>
                <a:cs typeface="Calibri"/>
              </a:rPr>
              <a:t>caso</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81C20481-F54F-A739-D9EC-5A32FB072482}"/>
              </a:ext>
            </a:extLst>
          </p:cNvPr>
          <p:cNvSpPr>
            <a:spLocks noGrp="1"/>
          </p:cNvSpPr>
          <p:nvPr>
            <p:ph type="sldNum" sz="quarter" idx="5"/>
          </p:nvPr>
        </p:nvSpPr>
        <p:spPr/>
        <p:txBody>
          <a:bodyPr/>
          <a:lstStyle/>
          <a:p>
            <a:fld id="{F0604C34-7ACC-4872-BBCF-168F2D62132C}" type="slidenum">
              <a:t>23</a:t>
            </a:fld>
            <a:endParaRPr lang="es-ES"/>
          </a:p>
        </p:txBody>
      </p:sp>
    </p:spTree>
    <p:extLst>
      <p:ext uri="{BB962C8B-B14F-4D97-AF65-F5344CB8AC3E}">
        <p14:creationId xmlns:p14="http://schemas.microsoft.com/office/powerpoint/2010/main" val="4153343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19B6-244F-160E-485C-E98C203F30F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F75B1C-5A95-0BAD-E7D3-B7F7673B09FA}"/>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3DE8DDEE-AEA8-788B-E5AE-154B40B5EE4F}"/>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acción</a:t>
            </a:r>
            <a:r>
              <a:rPr lang="en-US" dirty="0">
                <a:ea typeface="Calibri"/>
                <a:cs typeface="Calibri"/>
              </a:rPr>
              <a:t> </a:t>
            </a:r>
            <a:r>
              <a:rPr lang="en-US" dirty="0" err="1">
                <a:ea typeface="Calibri"/>
                <a:cs typeface="Calibri"/>
              </a:rPr>
              <a:t>Materias</a:t>
            </a:r>
            <a:r>
              <a:rPr lang="en-US" dirty="0">
                <a:ea typeface="Calibri"/>
                <a:cs typeface="Calibri"/>
              </a:rPr>
              <a:t> de la </a:t>
            </a:r>
            <a:r>
              <a:rPr lang="en-US" dirty="0" err="1">
                <a:ea typeface="Calibri"/>
                <a:cs typeface="Calibri"/>
              </a:rPr>
              <a:t>matrícula</a:t>
            </a:r>
            <a:r>
              <a:rPr lang="en-US" dirty="0">
                <a:ea typeface="Calibri"/>
                <a:cs typeface="Calibri"/>
              </a:rPr>
              <a:t> para </a:t>
            </a:r>
            <a:r>
              <a:rPr lang="en-US" dirty="0" err="1">
                <a:ea typeface="Calibri"/>
                <a:cs typeface="Calibri"/>
              </a:rPr>
              <a:t>una</a:t>
            </a:r>
            <a:r>
              <a:rPr lang="en-US" dirty="0">
                <a:ea typeface="Calibri"/>
                <a:cs typeface="Calibri"/>
              </a:rPr>
              <a:t> persona </a:t>
            </a:r>
            <a:r>
              <a:rPr lang="en-US" dirty="0" err="1">
                <a:ea typeface="Calibri"/>
                <a:cs typeface="Calibri"/>
              </a:rPr>
              <a:t>concreta</a:t>
            </a:r>
            <a:r>
              <a:rPr lang="en-US" dirty="0">
                <a:ea typeface="Calibri"/>
                <a:cs typeface="Calibri"/>
              </a:rPr>
              <a:t> </a:t>
            </a:r>
            <a:r>
              <a:rPr lang="en-US" dirty="0" err="1">
                <a:ea typeface="Calibri"/>
                <a:cs typeface="Calibri"/>
              </a:rPr>
              <a:t>muetra</a:t>
            </a:r>
            <a:r>
              <a:rPr lang="en-US" dirty="0">
                <a:ea typeface="Calibri"/>
                <a:cs typeface="Calibri"/>
              </a:rPr>
              <a:t> las </a:t>
            </a:r>
            <a:r>
              <a:rPr lang="en-US" dirty="0" err="1">
                <a:ea typeface="Calibri"/>
                <a:cs typeface="Calibri"/>
              </a:rPr>
              <a:t>materias</a:t>
            </a:r>
            <a:r>
              <a:rPr lang="en-US" dirty="0">
                <a:ea typeface="Calibri"/>
                <a:cs typeface="Calibri"/>
              </a:rPr>
              <a:t> que </a:t>
            </a:r>
            <a:r>
              <a:rPr lang="en-US" dirty="0" err="1">
                <a:ea typeface="Calibri"/>
                <a:cs typeface="Calibri"/>
              </a:rPr>
              <a:t>cursa</a:t>
            </a:r>
            <a:r>
              <a:rPr lang="en-US" dirty="0">
                <a:ea typeface="Calibri"/>
                <a:cs typeface="Calibri"/>
              </a:rPr>
              <a:t>. </a:t>
            </a:r>
          </a:p>
          <a:p>
            <a:pPr marL="171450" indent="-171450">
              <a:buFont typeface="Calibri"/>
              <a:buChar char="-"/>
            </a:pPr>
            <a:r>
              <a:rPr lang="en-US" dirty="0">
                <a:ea typeface="Calibri"/>
                <a:cs typeface="Calibri"/>
              </a:rPr>
              <a:t>Las que no son </a:t>
            </a:r>
            <a:r>
              <a:rPr lang="en-US" dirty="0" err="1">
                <a:ea typeface="Calibri"/>
                <a:cs typeface="Calibri"/>
              </a:rPr>
              <a:t>elegibles</a:t>
            </a:r>
            <a:r>
              <a:rPr lang="en-US" dirty="0">
                <a:ea typeface="Calibri"/>
                <a:cs typeface="Calibri"/>
              </a:rPr>
              <a:t> no se </a:t>
            </a:r>
            <a:r>
              <a:rPr lang="en-US" dirty="0" err="1">
                <a:ea typeface="Calibri"/>
                <a:cs typeface="Calibri"/>
              </a:rPr>
              <a:t>pueden</a:t>
            </a:r>
            <a:r>
              <a:rPr lang="en-US" dirty="0">
                <a:ea typeface="Calibri"/>
                <a:cs typeface="Calibri"/>
              </a:rPr>
              <a:t> </a:t>
            </a:r>
            <a:r>
              <a:rPr lang="en-US" dirty="0" err="1">
                <a:ea typeface="Calibri"/>
                <a:cs typeface="Calibri"/>
              </a:rPr>
              <a:t>desmarcar</a:t>
            </a:r>
            <a:endParaRPr lang="en-US" dirty="0">
              <a:ea typeface="Calibri"/>
              <a:cs typeface="Calibri"/>
            </a:endParaRPr>
          </a:p>
          <a:p>
            <a:pPr marL="171450" indent="-171450">
              <a:buFont typeface="Calibri"/>
              <a:buChar char="-"/>
            </a:pPr>
            <a:r>
              <a:rPr lang="en-US" dirty="0">
                <a:ea typeface="Calibri"/>
                <a:cs typeface="Calibri"/>
              </a:rPr>
              <a:t>La </a:t>
            </a:r>
            <a:r>
              <a:rPr lang="en-US" dirty="0" err="1">
                <a:ea typeface="Calibri"/>
                <a:cs typeface="Calibri"/>
              </a:rPr>
              <a:t>elegibles</a:t>
            </a:r>
            <a:r>
              <a:rPr lang="en-US" dirty="0">
                <a:ea typeface="Calibri"/>
                <a:cs typeface="Calibri"/>
              </a:rPr>
              <a:t> se </a:t>
            </a:r>
            <a:r>
              <a:rPr lang="en-US" dirty="0" err="1">
                <a:ea typeface="Calibri"/>
                <a:cs typeface="Calibri"/>
              </a:rPr>
              <a:t>podrán</a:t>
            </a:r>
            <a:r>
              <a:rPr lang="en-US" dirty="0">
                <a:ea typeface="Calibri"/>
                <a:cs typeface="Calibri"/>
              </a:rPr>
              <a:t> </a:t>
            </a:r>
            <a:r>
              <a:rPr lang="en-US" dirty="0" err="1">
                <a:ea typeface="Calibri"/>
                <a:cs typeface="Calibri"/>
              </a:rPr>
              <a:t>cambiar</a:t>
            </a:r>
            <a:r>
              <a:rPr lang="en-US" dirty="0">
                <a:ea typeface="Calibri"/>
                <a:cs typeface="Calibri"/>
              </a:rPr>
              <a:t> </a:t>
            </a:r>
            <a:r>
              <a:rPr lang="en-US" dirty="0" err="1">
                <a:ea typeface="Calibri"/>
                <a:cs typeface="Calibri"/>
              </a:rPr>
              <a:t>aquí</a:t>
            </a:r>
            <a:r>
              <a:rPr lang="en-US" dirty="0">
                <a:ea typeface="Calibri"/>
                <a:cs typeface="Calibri"/>
              </a:rPr>
              <a:t> </a:t>
            </a:r>
            <a:r>
              <a:rPr lang="en-US" dirty="0" err="1">
                <a:ea typeface="Calibri"/>
                <a:cs typeface="Calibri"/>
              </a:rPr>
              <a:t>siempre</a:t>
            </a:r>
            <a:r>
              <a:rPr lang="en-US" dirty="0">
                <a:ea typeface="Calibri"/>
                <a:cs typeface="Calibri"/>
              </a:rPr>
              <a:t> que no </a:t>
            </a:r>
            <a:r>
              <a:rPr lang="en-US" dirty="0" err="1">
                <a:ea typeface="Calibri"/>
                <a:cs typeface="Calibri"/>
              </a:rPr>
              <a:t>haya</a:t>
            </a:r>
            <a:r>
              <a:rPr lang="en-US" dirty="0">
                <a:ea typeface="Calibri"/>
                <a:cs typeface="Calibri"/>
              </a:rPr>
              <a:t> </a:t>
            </a:r>
            <a:r>
              <a:rPr lang="en-US" dirty="0" err="1">
                <a:ea typeface="Calibri"/>
                <a:cs typeface="Calibri"/>
              </a:rPr>
              <a:t>datos</a:t>
            </a:r>
            <a:r>
              <a:rPr lang="en-US" dirty="0">
                <a:ea typeface="Calibri"/>
                <a:cs typeface="Calibri"/>
              </a:rPr>
              <a:t> de </a:t>
            </a:r>
            <a:r>
              <a:rPr lang="en-US" dirty="0" err="1">
                <a:ea typeface="Calibri"/>
                <a:cs typeface="Calibri"/>
              </a:rPr>
              <a:t>evaluación</a:t>
            </a:r>
            <a:r>
              <a:rPr lang="en-US" dirty="0">
                <a:ea typeface="Calibri"/>
                <a:cs typeface="Calibri"/>
              </a:rPr>
              <a:t> </a:t>
            </a:r>
            <a:r>
              <a:rPr lang="en-US" dirty="0" err="1">
                <a:ea typeface="Calibri"/>
                <a:cs typeface="Calibri"/>
              </a:rPr>
              <a:t>asociados</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cuaderno</a:t>
            </a:r>
            <a:r>
              <a:rPr lang="en-US" dirty="0">
                <a:ea typeface="Calibri"/>
                <a:cs typeface="Calibri"/>
              </a:rPr>
              <a:t> o </a:t>
            </a:r>
            <a:r>
              <a:rPr lang="en-US" dirty="0" err="1">
                <a:ea typeface="Calibri"/>
                <a:cs typeface="Calibri"/>
              </a:rPr>
              <a:t>en</a:t>
            </a:r>
            <a:r>
              <a:rPr lang="en-US" dirty="0">
                <a:ea typeface="Calibri"/>
                <a:cs typeface="Calibri"/>
              </a:rPr>
              <a:t> las </a:t>
            </a:r>
            <a:r>
              <a:rPr lang="en-US" dirty="0" err="1">
                <a:ea typeface="Calibri"/>
                <a:cs typeface="Calibri"/>
              </a:rPr>
              <a:t>convocatorias</a:t>
            </a:r>
            <a:r>
              <a:rPr lang="en-US" dirty="0">
                <a:ea typeface="Calibri"/>
                <a:cs typeface="Calibri"/>
              </a:rPr>
              <a:t>), o de </a:t>
            </a:r>
            <a:r>
              <a:rPr lang="en-US" dirty="0" err="1">
                <a:ea typeface="Calibri"/>
                <a:cs typeface="Calibri"/>
              </a:rPr>
              <a:t>faltas</a:t>
            </a:r>
            <a:r>
              <a:rPr lang="en-US" dirty="0">
                <a:ea typeface="Calibri"/>
                <a:cs typeface="Calibri"/>
              </a:rPr>
              <a:t> de asistencia.</a:t>
            </a:r>
          </a:p>
        </p:txBody>
      </p:sp>
      <p:sp>
        <p:nvSpPr>
          <p:cNvPr id="4" name="Marcador de número de diapositiva 3">
            <a:extLst>
              <a:ext uri="{FF2B5EF4-FFF2-40B4-BE49-F238E27FC236}">
                <a16:creationId xmlns:a16="http://schemas.microsoft.com/office/drawing/2014/main" id="{BE712D11-B2B3-B048-0D0C-E43944263D17}"/>
              </a:ext>
            </a:extLst>
          </p:cNvPr>
          <p:cNvSpPr>
            <a:spLocks noGrp="1"/>
          </p:cNvSpPr>
          <p:nvPr>
            <p:ph type="sldNum" sz="quarter" idx="5"/>
          </p:nvPr>
        </p:nvSpPr>
        <p:spPr/>
        <p:txBody>
          <a:bodyPr/>
          <a:lstStyle/>
          <a:p>
            <a:fld id="{F0604C34-7ACC-4872-BBCF-168F2D62132C}" type="slidenum">
              <a:t>24</a:t>
            </a:fld>
            <a:endParaRPr lang="es-ES"/>
          </a:p>
        </p:txBody>
      </p:sp>
    </p:spTree>
    <p:extLst>
      <p:ext uri="{BB962C8B-B14F-4D97-AF65-F5344CB8AC3E}">
        <p14:creationId xmlns:p14="http://schemas.microsoft.com/office/powerpoint/2010/main" val="221962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dirty="0"/>
          </a:p>
        </p:txBody>
      </p:sp>
      <p:sp>
        <p:nvSpPr>
          <p:cNvPr id="3" name="Marcador de notas 2"/>
          <p:cNvSpPr>
            <a:spLocks noGrp="1"/>
          </p:cNvSpPr>
          <p:nvPr>
            <p:ph type="body" idx="1"/>
          </p:nvPr>
        </p:nvSpPr>
        <p:spPr/>
        <p:txBody>
          <a:bodyPr/>
          <a:lstStyle/>
          <a:p>
            <a:r>
              <a:rPr lang="en-US" dirty="0">
                <a:ea typeface="Calibri"/>
                <a:cs typeface="Calibri"/>
              </a:rPr>
              <a:t>Lo que vamos a comentar está disponible para las Vistas Dirección, </a:t>
            </a:r>
            <a:r>
              <a:rPr lang="en-US" dirty="0" err="1">
                <a:ea typeface="Calibri"/>
                <a:cs typeface="Calibri"/>
              </a:rPr>
              <a:t>asociada</a:t>
            </a:r>
            <a:r>
              <a:rPr lang="en-US" dirty="0">
                <a:ea typeface="Calibri"/>
                <a:cs typeface="Calibri"/>
              </a:rPr>
              <a:t> al </a:t>
            </a:r>
            <a:r>
              <a:rPr lang="en-US" dirty="0" err="1">
                <a:ea typeface="Calibri"/>
                <a:cs typeface="Calibri"/>
              </a:rPr>
              <a:t>equipo</a:t>
            </a:r>
            <a:r>
              <a:rPr lang="en-US" dirty="0">
                <a:ea typeface="Calibri"/>
                <a:cs typeface="Calibri"/>
              </a:rPr>
              <a:t> </a:t>
            </a:r>
            <a:r>
              <a:rPr lang="en-US" dirty="0" err="1">
                <a:ea typeface="Calibri"/>
                <a:cs typeface="Calibri"/>
              </a:rPr>
              <a:t>directivo</a:t>
            </a:r>
            <a:r>
              <a:rPr lang="en-US" dirty="0">
                <a:ea typeface="Calibri"/>
                <a:cs typeface="Calibri"/>
              </a:rPr>
              <a:t> del </a:t>
            </a:r>
            <a:r>
              <a:rPr lang="en-US" dirty="0" err="1">
                <a:ea typeface="Calibri"/>
                <a:cs typeface="Calibri"/>
              </a:rPr>
              <a:t>centro</a:t>
            </a:r>
            <a:r>
              <a:rPr lang="en-US" dirty="0">
                <a:ea typeface="Calibri"/>
                <a:cs typeface="Calibri"/>
              </a:rPr>
              <a:t>, y la vista </a:t>
            </a:r>
            <a:r>
              <a:rPr lang="en-US" dirty="0" err="1">
                <a:ea typeface="Calibri"/>
                <a:cs typeface="Calibri"/>
              </a:rPr>
              <a:t>Secretaría</a:t>
            </a:r>
            <a:r>
              <a:rPr lang="en-US" dirty="0">
                <a:ea typeface="Calibri"/>
                <a:cs typeface="Calibri"/>
              </a:rPr>
              <a:t>, </a:t>
            </a:r>
            <a:r>
              <a:rPr lang="en-US" dirty="0" err="1">
                <a:ea typeface="Calibri"/>
                <a:cs typeface="Calibri"/>
              </a:rPr>
              <a:t>asociada</a:t>
            </a:r>
            <a:r>
              <a:rPr lang="en-US" dirty="0">
                <a:ea typeface="Calibri"/>
                <a:cs typeface="Calibri"/>
              </a:rPr>
              <a:t> al personal que </a:t>
            </a:r>
            <a:r>
              <a:rPr lang="en-US" dirty="0" err="1">
                <a:ea typeface="Calibri"/>
                <a:cs typeface="Calibri"/>
              </a:rPr>
              <a:t>en</a:t>
            </a:r>
            <a:r>
              <a:rPr lang="en-US" dirty="0">
                <a:ea typeface="Calibri"/>
                <a:cs typeface="Calibri"/>
              </a:rPr>
              <a:t> </a:t>
            </a:r>
            <a:r>
              <a:rPr lang="en-US" dirty="0" err="1">
                <a:ea typeface="Calibri"/>
                <a:cs typeface="Calibri"/>
              </a:rPr>
              <a:t>Gestión</a:t>
            </a:r>
            <a:r>
              <a:rPr lang="en-US" dirty="0">
                <a:ea typeface="Calibri"/>
                <a:cs typeface="Calibri"/>
              </a:rPr>
              <a:t> </a:t>
            </a:r>
            <a:r>
              <a:rPr lang="en-US" dirty="0" err="1">
                <a:ea typeface="Calibri"/>
                <a:cs typeface="Calibri"/>
              </a:rPr>
              <a:t>educativa</a:t>
            </a:r>
            <a:r>
              <a:rPr lang="en-US" dirty="0">
                <a:ea typeface="Calibri"/>
                <a:cs typeface="Calibri"/>
              </a:rPr>
              <a:t> </a:t>
            </a:r>
            <a:r>
              <a:rPr lang="en-US" dirty="0" err="1">
                <a:ea typeface="Calibri"/>
                <a:cs typeface="Calibri"/>
              </a:rPr>
              <a:t>tienen</a:t>
            </a:r>
            <a:r>
              <a:rPr lang="en-US" dirty="0">
                <a:ea typeface="Calibri"/>
                <a:cs typeface="Calibri"/>
              </a:rPr>
              <a:t> el </a:t>
            </a:r>
            <a:r>
              <a:rPr lang="en-US" dirty="0" err="1">
                <a:ea typeface="Calibri"/>
                <a:cs typeface="Calibri"/>
              </a:rPr>
              <a:t>perfil</a:t>
            </a:r>
            <a:r>
              <a:rPr lang="en-US" dirty="0">
                <a:ea typeface="Calibri"/>
                <a:cs typeface="Calibri"/>
              </a:rPr>
              <a:t> Administración.</a:t>
            </a:r>
          </a:p>
        </p:txBody>
      </p:sp>
      <p:sp>
        <p:nvSpPr>
          <p:cNvPr id="4" name="Marcador de número de diapositiva 3"/>
          <p:cNvSpPr>
            <a:spLocks noGrp="1"/>
          </p:cNvSpPr>
          <p:nvPr>
            <p:ph type="sldNum" sz="quarter" idx="5"/>
          </p:nvPr>
        </p:nvSpPr>
        <p:spPr/>
        <p:txBody>
          <a:bodyPr/>
          <a:lstStyle/>
          <a:p>
            <a:fld id="{F0604C34-7ACC-4872-BBCF-168F2D62132C}" type="slidenum">
              <a:t>7</a:t>
            </a:fld>
            <a:endParaRPr lang="es-ES"/>
          </a:p>
        </p:txBody>
      </p:sp>
    </p:spTree>
    <p:extLst>
      <p:ext uri="{BB962C8B-B14F-4D97-AF65-F5344CB8AC3E}">
        <p14:creationId xmlns:p14="http://schemas.microsoft.com/office/powerpoint/2010/main" val="366315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7EC9C-4753-A95C-A319-534C2DA5742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13B7C5B-F170-849B-FC0D-F4164FDE94B6}"/>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E8228562-44F2-7C7A-A16B-387C3EFC3CB1}"/>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acción</a:t>
            </a:r>
            <a:r>
              <a:rPr lang="en-US" dirty="0">
                <a:ea typeface="Calibri"/>
                <a:cs typeface="Calibri"/>
              </a:rPr>
              <a:t> </a:t>
            </a:r>
            <a:r>
              <a:rPr lang="en-US" dirty="0" err="1">
                <a:ea typeface="Calibri"/>
                <a:cs typeface="Calibri"/>
              </a:rPr>
              <a:t>Eliminar</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matrícula</a:t>
            </a:r>
            <a:r>
              <a:rPr lang="en-US" dirty="0">
                <a:ea typeface="Calibri"/>
                <a:cs typeface="Calibri"/>
              </a:rPr>
              <a:t> </a:t>
            </a:r>
            <a:r>
              <a:rPr lang="en-US" dirty="0" err="1">
                <a:ea typeface="Calibri"/>
                <a:cs typeface="Calibri"/>
              </a:rPr>
              <a:t>será</a:t>
            </a:r>
            <a:r>
              <a:rPr lang="en-US" dirty="0">
                <a:ea typeface="Calibri"/>
                <a:cs typeface="Calibri"/>
              </a:rPr>
              <a:t> </a:t>
            </a:r>
            <a:r>
              <a:rPr lang="en-US" dirty="0" err="1">
                <a:ea typeface="Calibri"/>
                <a:cs typeface="Calibri"/>
              </a:rPr>
              <a:t>posible</a:t>
            </a:r>
            <a:r>
              <a:rPr lang="en-US" dirty="0">
                <a:ea typeface="Calibri"/>
                <a:cs typeface="Calibri"/>
              </a:rPr>
              <a:t> </a:t>
            </a:r>
            <a:r>
              <a:rPr lang="en-US" dirty="0" err="1">
                <a:ea typeface="Calibri"/>
                <a:cs typeface="Calibri"/>
              </a:rPr>
              <a:t>siempre</a:t>
            </a:r>
            <a:r>
              <a:rPr lang="en-US" dirty="0">
                <a:ea typeface="Calibri"/>
                <a:cs typeface="Calibri"/>
              </a:rPr>
              <a:t> que no </a:t>
            </a:r>
            <a:r>
              <a:rPr lang="en-US" dirty="0" err="1">
                <a:ea typeface="Calibri"/>
                <a:cs typeface="Calibri"/>
              </a:rPr>
              <a:t>haya</a:t>
            </a:r>
            <a:r>
              <a:rPr lang="en-US" dirty="0">
                <a:ea typeface="Calibri"/>
                <a:cs typeface="Calibri"/>
              </a:rPr>
              <a:t> </a:t>
            </a:r>
            <a:r>
              <a:rPr lang="en-US" dirty="0" err="1">
                <a:ea typeface="Calibri"/>
                <a:cs typeface="Calibri"/>
              </a:rPr>
              <a:t>datos</a:t>
            </a:r>
            <a:r>
              <a:rPr lang="en-US" dirty="0">
                <a:ea typeface="Calibri"/>
                <a:cs typeface="Calibri"/>
              </a:rPr>
              <a:t> </a:t>
            </a:r>
            <a:r>
              <a:rPr lang="en-US" dirty="0" err="1">
                <a:ea typeface="Calibri"/>
                <a:cs typeface="Calibri"/>
              </a:rPr>
              <a:t>asociados</a:t>
            </a:r>
            <a:r>
              <a:rPr lang="en-US" dirty="0">
                <a:ea typeface="Calibri"/>
                <a:cs typeface="Calibri"/>
              </a:rPr>
              <a:t> de </a:t>
            </a:r>
            <a:r>
              <a:rPr lang="en-US" dirty="0" err="1">
                <a:ea typeface="Calibri"/>
                <a:cs typeface="Calibri"/>
              </a:rPr>
              <a:t>evaluación</a:t>
            </a:r>
            <a:r>
              <a:rPr lang="en-US" dirty="0">
                <a:ea typeface="Calibri"/>
                <a:cs typeface="Calibri"/>
              </a:rPr>
              <a:t> o </a:t>
            </a:r>
            <a:r>
              <a:rPr lang="en-US" dirty="0" err="1">
                <a:ea typeface="Calibri"/>
                <a:cs typeface="Calibri"/>
              </a:rPr>
              <a:t>siempre</a:t>
            </a:r>
            <a:r>
              <a:rPr lang="en-US" dirty="0">
                <a:ea typeface="Calibri"/>
                <a:cs typeface="Calibri"/>
              </a:rPr>
              <a:t> que no </a:t>
            </a:r>
            <a:r>
              <a:rPr lang="en-US" dirty="0" err="1">
                <a:ea typeface="Calibri"/>
                <a:cs typeface="Calibri"/>
              </a:rPr>
              <a:t>haya</a:t>
            </a:r>
            <a:r>
              <a:rPr lang="en-US" dirty="0">
                <a:ea typeface="Calibri"/>
                <a:cs typeface="Calibri"/>
              </a:rPr>
              <a:t> un </a:t>
            </a:r>
            <a:r>
              <a:rPr lang="en-US" dirty="0" err="1">
                <a:ea typeface="Calibri"/>
                <a:cs typeface="Calibri"/>
              </a:rPr>
              <a:t>resultado</a:t>
            </a:r>
            <a:r>
              <a:rPr lang="en-US" dirty="0">
                <a:ea typeface="Calibri"/>
                <a:cs typeface="Calibri"/>
              </a:rPr>
              <a:t> o </a:t>
            </a:r>
            <a:r>
              <a:rPr lang="en-US" dirty="0" err="1">
                <a:ea typeface="Calibri"/>
                <a:cs typeface="Calibri"/>
              </a:rPr>
              <a:t>estado</a:t>
            </a:r>
            <a:r>
              <a:rPr lang="en-US" dirty="0">
                <a:ea typeface="Calibri"/>
                <a:cs typeface="Calibri"/>
              </a:rPr>
              <a:t> de matricula.</a:t>
            </a:r>
          </a:p>
          <a:p>
            <a:r>
              <a:rPr lang="en-US" dirty="0">
                <a:ea typeface="Calibri"/>
                <a:cs typeface="Calibri"/>
              </a:rPr>
              <a:t>En el </a:t>
            </a:r>
            <a:r>
              <a:rPr lang="en-US" dirty="0" err="1">
                <a:ea typeface="Calibri"/>
                <a:cs typeface="Calibri"/>
              </a:rPr>
              <a:t>caso</a:t>
            </a:r>
            <a:r>
              <a:rPr lang="en-US" dirty="0">
                <a:ea typeface="Calibri"/>
                <a:cs typeface="Calibri"/>
              </a:rPr>
              <a:t> de CF, las </a:t>
            </a:r>
            <a:r>
              <a:rPr lang="en-US" dirty="0" err="1">
                <a:ea typeface="Calibri"/>
                <a:cs typeface="Calibri"/>
              </a:rPr>
              <a:t>matrículas</a:t>
            </a:r>
            <a:r>
              <a:rPr lang="en-US" dirty="0">
                <a:ea typeface="Calibri"/>
                <a:cs typeface="Calibri"/>
              </a:rPr>
              <a:t> </a:t>
            </a:r>
            <a:r>
              <a:rPr lang="en-US" dirty="0" err="1">
                <a:ea typeface="Calibri"/>
                <a:cs typeface="Calibri"/>
              </a:rPr>
              <a:t>realizadas</a:t>
            </a:r>
            <a:r>
              <a:rPr lang="en-US" dirty="0">
                <a:ea typeface="Calibri"/>
                <a:cs typeface="Calibri"/>
              </a:rPr>
              <a:t> </a:t>
            </a:r>
            <a:r>
              <a:rPr lang="en-US" dirty="0" err="1">
                <a:ea typeface="Calibri"/>
                <a:cs typeface="Calibri"/>
              </a:rPr>
              <a:t>por</a:t>
            </a:r>
            <a:r>
              <a:rPr lang="en-US" dirty="0">
                <a:ea typeface="Calibri"/>
                <a:cs typeface="Calibri"/>
              </a:rPr>
              <a:t> el </a:t>
            </a:r>
            <a:r>
              <a:rPr lang="en-US" dirty="0" err="1">
                <a:ea typeface="Calibri"/>
                <a:cs typeface="Calibri"/>
              </a:rPr>
              <a:t>alumnnado</a:t>
            </a:r>
            <a:r>
              <a:rPr lang="en-US" dirty="0">
                <a:ea typeface="Calibri"/>
                <a:cs typeface="Calibri"/>
              </a:rPr>
              <a:t> que ha </a:t>
            </a:r>
            <a:r>
              <a:rPr lang="en-US" dirty="0" err="1">
                <a:ea typeface="Calibri"/>
                <a:cs typeface="Calibri"/>
              </a:rPr>
              <a:t>sido</a:t>
            </a:r>
            <a:r>
              <a:rPr lang="en-US" dirty="0">
                <a:ea typeface="Calibri"/>
                <a:cs typeface="Calibri"/>
              </a:rPr>
              <a:t> </a:t>
            </a:r>
            <a:r>
              <a:rPr lang="en-US" dirty="0" err="1">
                <a:ea typeface="Calibri"/>
                <a:cs typeface="Calibri"/>
              </a:rPr>
              <a:t>admitido</a:t>
            </a:r>
            <a:r>
              <a:rPr lang="en-US" dirty="0">
                <a:ea typeface="Calibri"/>
                <a:cs typeface="Calibri"/>
              </a:rPr>
              <a:t> </a:t>
            </a:r>
            <a:r>
              <a:rPr lang="en-US" dirty="0" err="1">
                <a:ea typeface="Calibri"/>
                <a:cs typeface="Calibri"/>
              </a:rPr>
              <a:t>tampoco</a:t>
            </a:r>
            <a:r>
              <a:rPr lang="en-US" dirty="0">
                <a:ea typeface="Calibri"/>
                <a:cs typeface="Calibri"/>
              </a:rPr>
              <a:t> se </a:t>
            </a:r>
            <a:r>
              <a:rPr lang="en-US" dirty="0" err="1">
                <a:ea typeface="Calibri"/>
                <a:cs typeface="Calibri"/>
              </a:rPr>
              <a:t>pueden</a:t>
            </a:r>
            <a:r>
              <a:rPr lang="en-US" dirty="0">
                <a:ea typeface="Calibri"/>
                <a:cs typeface="Calibri"/>
              </a:rPr>
              <a:t> </a:t>
            </a:r>
            <a:r>
              <a:rPr lang="en-US" dirty="0" err="1">
                <a:ea typeface="Calibri"/>
                <a:cs typeface="Calibri"/>
              </a:rPr>
              <a:t>eliminar</a:t>
            </a:r>
            <a:r>
              <a:rPr lang="en-US" dirty="0">
                <a:ea typeface="Calibri"/>
                <a:cs typeface="Calibri"/>
              </a:rPr>
              <a:t> </a:t>
            </a:r>
            <a:r>
              <a:rPr lang="en-US" dirty="0" err="1">
                <a:ea typeface="Calibri"/>
                <a:cs typeface="Calibri"/>
              </a:rPr>
              <a:t>pues</a:t>
            </a:r>
            <a:r>
              <a:rPr lang="en-US" dirty="0">
                <a:ea typeface="Calibri"/>
                <a:cs typeface="Calibri"/>
              </a:rPr>
              <a:t> </a:t>
            </a:r>
            <a:r>
              <a:rPr lang="en-US" dirty="0" err="1">
                <a:ea typeface="Calibri"/>
                <a:cs typeface="Calibri"/>
              </a:rPr>
              <a:t>eliminaría</a:t>
            </a:r>
            <a:r>
              <a:rPr lang="en-US" dirty="0">
                <a:ea typeface="Calibri"/>
                <a:cs typeface="Calibri"/>
              </a:rPr>
              <a:t> el </a:t>
            </a:r>
            <a:r>
              <a:rPr lang="en-US" dirty="0" err="1">
                <a:ea typeface="Calibri"/>
                <a:cs typeface="Calibri"/>
              </a:rPr>
              <a:t>rastro</a:t>
            </a:r>
            <a:r>
              <a:rPr lang="en-US" dirty="0">
                <a:ea typeface="Calibri"/>
                <a:cs typeface="Calibri"/>
              </a:rPr>
              <a:t> de </a:t>
            </a:r>
            <a:r>
              <a:rPr lang="en-US" dirty="0" err="1">
                <a:ea typeface="Calibri"/>
                <a:cs typeface="Calibri"/>
              </a:rPr>
              <a:t>matriculación</a:t>
            </a:r>
            <a:r>
              <a:rPr lang="en-US" dirty="0">
                <a:ea typeface="Calibri"/>
                <a:cs typeface="Calibri"/>
              </a:rPr>
              <a:t> del </a:t>
            </a:r>
            <a:r>
              <a:rPr lang="en-US" dirty="0" err="1">
                <a:ea typeface="Calibri"/>
                <a:cs typeface="Calibri"/>
              </a:rPr>
              <a:t>alumnado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caso</a:t>
            </a:r>
            <a:r>
              <a:rPr lang="en-US" dirty="0">
                <a:ea typeface="Calibri"/>
                <a:cs typeface="Calibri"/>
              </a:rPr>
              <a:t> de </a:t>
            </a:r>
            <a:r>
              <a:rPr lang="en-US" dirty="0" err="1">
                <a:ea typeface="Calibri"/>
                <a:cs typeface="Calibri"/>
              </a:rPr>
              <a:t>participación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mejora</a:t>
            </a:r>
            <a:r>
              <a:rPr lang="en-US" dirty="0">
                <a:ea typeface="Calibri"/>
                <a:cs typeface="Calibri"/>
              </a:rPr>
              <a:t> de </a:t>
            </a:r>
            <a:r>
              <a:rPr lang="en-US" dirty="0" err="1">
                <a:ea typeface="Calibri"/>
                <a:cs typeface="Calibri"/>
              </a:rPr>
              <a:t>listas</a:t>
            </a:r>
            <a:r>
              <a:rPr lang="en-US" dirty="0">
                <a:ea typeface="Calibri"/>
                <a:cs typeface="Calibri"/>
              </a:rPr>
              <a:t> de </a:t>
            </a:r>
            <a:r>
              <a:rPr lang="en-US" dirty="0" err="1">
                <a:ea typeface="Calibri"/>
                <a:cs typeface="Calibri"/>
              </a:rPr>
              <a:t>espera</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EBE211D1-A213-EB83-3209-272D94B82990}"/>
              </a:ext>
            </a:extLst>
          </p:cNvPr>
          <p:cNvSpPr>
            <a:spLocks noGrp="1"/>
          </p:cNvSpPr>
          <p:nvPr>
            <p:ph type="sldNum" sz="quarter" idx="5"/>
          </p:nvPr>
        </p:nvSpPr>
        <p:spPr/>
        <p:txBody>
          <a:bodyPr/>
          <a:lstStyle/>
          <a:p>
            <a:fld id="{F0604C34-7ACC-4872-BBCF-168F2D62132C}" type="slidenum">
              <a:t>25</a:t>
            </a:fld>
            <a:endParaRPr lang="es-ES"/>
          </a:p>
        </p:txBody>
      </p:sp>
    </p:spTree>
    <p:extLst>
      <p:ext uri="{BB962C8B-B14F-4D97-AF65-F5344CB8AC3E}">
        <p14:creationId xmlns:p14="http://schemas.microsoft.com/office/powerpoint/2010/main" val="160092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B65B-BE77-9B6C-6F9E-14B4E690B3E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C4B5B69-0AB5-9E2F-4276-E317DBCF0152}"/>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DD3BCD7D-A6A6-A5FA-6377-9F3E7FD20E1C}"/>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accción</a:t>
            </a:r>
            <a:r>
              <a:rPr lang="en-US" dirty="0">
                <a:ea typeface="Calibri"/>
                <a:cs typeface="Calibri"/>
              </a:rPr>
              <a:t> </a:t>
            </a:r>
            <a:r>
              <a:rPr lang="en-US" dirty="0" err="1">
                <a:ea typeface="Calibri"/>
                <a:cs typeface="Calibri"/>
              </a:rPr>
              <a:t>Anular</a:t>
            </a:r>
            <a:r>
              <a:rPr lang="en-US" dirty="0">
                <a:ea typeface="Calibri"/>
                <a:cs typeface="Calibri"/>
              </a:rPr>
              <a:t> </a:t>
            </a:r>
            <a:r>
              <a:rPr lang="en-US" dirty="0" err="1">
                <a:ea typeface="Calibri"/>
                <a:cs typeface="Calibri"/>
              </a:rPr>
              <a:t>matrícula</a:t>
            </a:r>
            <a:r>
              <a:rPr lang="en-US" dirty="0">
                <a:ea typeface="Calibri"/>
                <a:cs typeface="Calibri"/>
              </a:rPr>
              <a:t> se </a:t>
            </a:r>
            <a:r>
              <a:rPr lang="en-US" dirty="0" err="1">
                <a:ea typeface="Calibri"/>
                <a:cs typeface="Calibri"/>
              </a:rPr>
              <a:t>puede</a:t>
            </a:r>
            <a:r>
              <a:rPr lang="en-US" dirty="0">
                <a:ea typeface="Calibri"/>
                <a:cs typeface="Calibri"/>
              </a:rPr>
              <a:t> </a:t>
            </a:r>
            <a:r>
              <a:rPr lang="en-US" dirty="0" err="1">
                <a:ea typeface="Calibri"/>
                <a:cs typeface="Calibri"/>
              </a:rPr>
              <a:t>realiza</a:t>
            </a:r>
            <a:r>
              <a:rPr lang="en-US" dirty="0">
                <a:ea typeface="Calibri"/>
                <a:cs typeface="Calibri"/>
              </a:rPr>
              <a:t> antes de que el </a:t>
            </a:r>
            <a:r>
              <a:rPr lang="en-US" dirty="0" err="1">
                <a:ea typeface="Calibri"/>
                <a:cs typeface="Calibri"/>
              </a:rPr>
              <a:t>alumno</a:t>
            </a:r>
            <a:r>
              <a:rPr lang="en-US" dirty="0">
                <a:ea typeface="Calibri"/>
                <a:cs typeface="Calibri"/>
              </a:rPr>
              <a:t> </a:t>
            </a:r>
            <a:r>
              <a:rPr lang="en-US" dirty="0" err="1">
                <a:ea typeface="Calibri"/>
                <a:cs typeface="Calibri"/>
              </a:rPr>
              <a:t>tenga</a:t>
            </a:r>
            <a:r>
              <a:rPr lang="en-US" dirty="0">
                <a:ea typeface="Calibri"/>
                <a:cs typeface="Calibri"/>
              </a:rPr>
              <a:t> </a:t>
            </a:r>
            <a:r>
              <a:rPr lang="en-US" dirty="0" err="1">
                <a:ea typeface="Calibri"/>
                <a:cs typeface="Calibri"/>
              </a:rPr>
              <a:t>resultados</a:t>
            </a:r>
            <a:r>
              <a:rPr lang="en-US" dirty="0">
                <a:ea typeface="Calibri"/>
                <a:cs typeface="Calibri"/>
              </a:rPr>
              <a:t> finales de </a:t>
            </a:r>
            <a:r>
              <a:rPr lang="en-US" dirty="0" err="1">
                <a:ea typeface="Calibri"/>
                <a:cs typeface="Calibri"/>
              </a:rPr>
              <a:t>evaluación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convocatorias</a:t>
            </a:r>
            <a:r>
              <a:rPr lang="en-US" dirty="0">
                <a:ea typeface="Calibri"/>
                <a:cs typeface="Calibri"/>
              </a:rPr>
              <a:t> finales) y </a:t>
            </a:r>
            <a:r>
              <a:rPr lang="en-US" dirty="0" err="1">
                <a:ea typeface="Calibri"/>
                <a:cs typeface="Calibri"/>
              </a:rPr>
              <a:t>siempre</a:t>
            </a:r>
            <a:r>
              <a:rPr lang="en-US" dirty="0">
                <a:ea typeface="Calibri"/>
                <a:cs typeface="Calibri"/>
              </a:rPr>
              <a:t> la </a:t>
            </a:r>
            <a:r>
              <a:rPr lang="en-US" dirty="0" err="1">
                <a:ea typeface="Calibri"/>
                <a:cs typeface="Calibri"/>
              </a:rPr>
              <a:t>dirección</a:t>
            </a:r>
            <a:r>
              <a:rPr lang="en-US" dirty="0">
                <a:ea typeface="Calibri"/>
                <a:cs typeface="Calibri"/>
              </a:rPr>
              <a:t> del </a:t>
            </a:r>
            <a:r>
              <a:rPr lang="en-US" dirty="0" err="1">
                <a:ea typeface="Calibri"/>
                <a:cs typeface="Calibri"/>
              </a:rPr>
              <a:t>centro</a:t>
            </a:r>
            <a:r>
              <a:rPr lang="en-US" dirty="0">
                <a:ea typeface="Calibri"/>
                <a:cs typeface="Calibri"/>
              </a:rPr>
              <a:t> </a:t>
            </a:r>
            <a:r>
              <a:rPr lang="en-US" dirty="0" err="1">
                <a:ea typeface="Calibri"/>
                <a:cs typeface="Calibri"/>
              </a:rPr>
              <a:t>tendrá</a:t>
            </a:r>
            <a:r>
              <a:rPr lang="en-US" dirty="0">
                <a:ea typeface="Calibri"/>
                <a:cs typeface="Calibri"/>
              </a:rPr>
              <a:t> que </a:t>
            </a:r>
            <a:r>
              <a:rPr lang="en-US" dirty="0" err="1">
                <a:ea typeface="Calibri"/>
                <a:cs typeface="Calibri"/>
              </a:rPr>
              <a:t>tener</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cuenta</a:t>
            </a:r>
            <a:r>
              <a:rPr lang="en-US" dirty="0">
                <a:ea typeface="Calibri"/>
                <a:cs typeface="Calibri"/>
              </a:rPr>
              <a:t> las </a:t>
            </a:r>
            <a:r>
              <a:rPr lang="en-US" dirty="0" err="1">
                <a:ea typeface="Calibri"/>
                <a:cs typeface="Calibri"/>
              </a:rPr>
              <a:t>premisas</a:t>
            </a:r>
            <a:r>
              <a:rPr lang="en-US" dirty="0">
                <a:ea typeface="Calibri"/>
                <a:cs typeface="Calibri"/>
              </a:rPr>
              <a:t> </a:t>
            </a:r>
            <a:r>
              <a:rPr lang="en-US" dirty="0" err="1">
                <a:ea typeface="Calibri"/>
                <a:cs typeface="Calibri"/>
              </a:rPr>
              <a:t>normativas</a:t>
            </a:r>
            <a:r>
              <a:rPr lang="en-US" dirty="0">
                <a:ea typeface="Calibri"/>
                <a:cs typeface="Calibri"/>
              </a:rPr>
              <a:t> de </a:t>
            </a:r>
            <a:r>
              <a:rPr lang="en-US" dirty="0" err="1">
                <a:ea typeface="Calibri"/>
                <a:cs typeface="Calibri"/>
              </a:rPr>
              <a:t>cada</a:t>
            </a:r>
            <a:r>
              <a:rPr lang="en-US" dirty="0">
                <a:ea typeface="Calibri"/>
                <a:cs typeface="Calibri"/>
              </a:rPr>
              <a:t> </a:t>
            </a:r>
            <a:r>
              <a:rPr lang="en-US" dirty="0" err="1">
                <a:ea typeface="Calibri"/>
                <a:cs typeface="Calibri"/>
              </a:rPr>
              <a:t>enseñanza</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5EDE8731-877E-1CA6-15E7-097FB9C6DE35}"/>
              </a:ext>
            </a:extLst>
          </p:cNvPr>
          <p:cNvSpPr>
            <a:spLocks noGrp="1"/>
          </p:cNvSpPr>
          <p:nvPr>
            <p:ph type="sldNum" sz="quarter" idx="5"/>
          </p:nvPr>
        </p:nvSpPr>
        <p:spPr/>
        <p:txBody>
          <a:bodyPr/>
          <a:lstStyle/>
          <a:p>
            <a:fld id="{F0604C34-7ACC-4872-BBCF-168F2D62132C}" type="slidenum">
              <a:t>26</a:t>
            </a:fld>
            <a:endParaRPr lang="es-ES"/>
          </a:p>
        </p:txBody>
      </p:sp>
    </p:spTree>
    <p:extLst>
      <p:ext uri="{BB962C8B-B14F-4D97-AF65-F5344CB8AC3E}">
        <p14:creationId xmlns:p14="http://schemas.microsoft.com/office/powerpoint/2010/main" val="2200144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4426-329D-31CF-1485-8104B6294D4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D63F119-8BFD-1D38-81FD-B17DF3930141}"/>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74772345-7142-DA87-CDDB-A7A661F05C72}"/>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acción</a:t>
            </a:r>
            <a:r>
              <a:rPr lang="en-US" dirty="0">
                <a:ea typeface="Calibri"/>
                <a:cs typeface="Calibri"/>
              </a:rPr>
              <a:t> </a:t>
            </a:r>
            <a:r>
              <a:rPr lang="en-US" dirty="0" err="1">
                <a:ea typeface="Calibri"/>
                <a:cs typeface="Calibri"/>
              </a:rPr>
              <a:t>Activar</a:t>
            </a:r>
            <a:r>
              <a:rPr lang="en-US" dirty="0">
                <a:ea typeface="Calibri"/>
                <a:cs typeface="Calibri"/>
              </a:rPr>
              <a:t> </a:t>
            </a:r>
            <a:r>
              <a:rPr lang="en-US" dirty="0" err="1">
                <a:ea typeface="Calibri"/>
                <a:cs typeface="Calibri"/>
              </a:rPr>
              <a:t>matrícula</a:t>
            </a:r>
            <a:r>
              <a:rPr lang="en-US" dirty="0">
                <a:ea typeface="Calibri"/>
                <a:cs typeface="Calibri"/>
              </a:rPr>
              <a:t> </a:t>
            </a:r>
            <a:r>
              <a:rPr lang="en-US" dirty="0" err="1">
                <a:ea typeface="Calibri"/>
                <a:cs typeface="Calibri"/>
              </a:rPr>
              <a:t>aparece</a:t>
            </a:r>
            <a:r>
              <a:rPr lang="en-US" dirty="0">
                <a:ea typeface="Calibri"/>
                <a:cs typeface="Calibri"/>
              </a:rPr>
              <a:t> </a:t>
            </a:r>
            <a:r>
              <a:rPr lang="en-US" dirty="0" err="1">
                <a:ea typeface="Calibri"/>
                <a:cs typeface="Calibri"/>
              </a:rPr>
              <a:t>habilitada</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matículas</a:t>
            </a:r>
            <a:r>
              <a:rPr lang="en-US" dirty="0">
                <a:ea typeface="Calibri"/>
                <a:cs typeface="Calibri"/>
              </a:rPr>
              <a:t> </a:t>
            </a:r>
            <a:r>
              <a:rPr lang="en-US" dirty="0" err="1">
                <a:ea typeface="Calibri"/>
                <a:cs typeface="Calibri"/>
              </a:rPr>
              <a:t>anuladas</a:t>
            </a:r>
            <a:r>
              <a:rPr lang="en-US" dirty="0">
                <a:ea typeface="Calibri"/>
                <a:cs typeface="Calibri"/>
              </a:rPr>
              <a:t> o </a:t>
            </a:r>
            <a:r>
              <a:rPr lang="en-US" dirty="0" err="1">
                <a:ea typeface="Calibri"/>
                <a:cs typeface="Calibri"/>
              </a:rPr>
              <a:t>trasladadas</a:t>
            </a:r>
            <a:r>
              <a:rPr lang="en-US" dirty="0">
                <a:ea typeface="Calibri"/>
                <a:cs typeface="Calibri"/>
              </a:rPr>
              <a:t>. Cuando se </a:t>
            </a:r>
            <a:r>
              <a:rPr lang="en-US" dirty="0" err="1">
                <a:ea typeface="Calibri"/>
                <a:cs typeface="Calibri"/>
              </a:rPr>
              <a:t>pindah</a:t>
            </a:r>
            <a:r>
              <a:rPr lang="en-US" dirty="0">
                <a:ea typeface="Calibri"/>
                <a:cs typeface="Calibri"/>
              </a:rPr>
              <a:t> </a:t>
            </a:r>
            <a:r>
              <a:rPr lang="en-US" dirty="0" err="1">
                <a:ea typeface="Calibri"/>
                <a:cs typeface="Calibri"/>
              </a:rPr>
              <a:t>sobre</a:t>
            </a:r>
            <a:r>
              <a:rPr lang="en-US" dirty="0">
                <a:ea typeface="Calibri"/>
                <a:cs typeface="Calibri"/>
              </a:rPr>
              <a:t> </a:t>
            </a:r>
            <a:r>
              <a:rPr lang="en-US" dirty="0" err="1">
                <a:ea typeface="Calibri"/>
                <a:cs typeface="Calibri"/>
              </a:rPr>
              <a:t>ella</a:t>
            </a:r>
            <a:r>
              <a:rPr lang="en-US" dirty="0">
                <a:ea typeface="Calibri"/>
                <a:cs typeface="Calibri"/>
              </a:rPr>
              <a:t> y se </a:t>
            </a:r>
            <a:r>
              <a:rPr lang="en-US" dirty="0" err="1">
                <a:ea typeface="Calibri"/>
                <a:cs typeface="Calibri"/>
              </a:rPr>
              <a:t>acepta</a:t>
            </a:r>
            <a:r>
              <a:rPr lang="en-US" dirty="0">
                <a:ea typeface="Calibri"/>
                <a:cs typeface="Calibri"/>
              </a:rPr>
              <a:t> el </a:t>
            </a:r>
            <a:r>
              <a:rPr lang="en-US" dirty="0" err="1">
                <a:ea typeface="Calibri"/>
                <a:cs typeface="Calibri"/>
              </a:rPr>
              <a:t>sistema</a:t>
            </a:r>
            <a:r>
              <a:rPr lang="en-US" dirty="0">
                <a:ea typeface="Calibri"/>
                <a:cs typeface="Calibri"/>
              </a:rPr>
              <a:t> </a:t>
            </a:r>
            <a:r>
              <a:rPr lang="en-US" dirty="0" err="1">
                <a:ea typeface="Calibri"/>
                <a:cs typeface="Calibri"/>
              </a:rPr>
              <a:t>comprueba</a:t>
            </a:r>
            <a:r>
              <a:rPr lang="en-US" dirty="0">
                <a:ea typeface="Calibri"/>
                <a:cs typeface="Calibri"/>
              </a:rPr>
              <a:t> que la </a:t>
            </a:r>
            <a:r>
              <a:rPr lang="en-US" dirty="0" err="1">
                <a:ea typeface="Calibri"/>
                <a:cs typeface="Calibri"/>
              </a:rPr>
              <a:t>matrícula</a:t>
            </a:r>
            <a:r>
              <a:rPr lang="en-US" dirty="0">
                <a:ea typeface="Calibri"/>
                <a:cs typeface="Calibri"/>
              </a:rPr>
              <a:t> es viable, de la </a:t>
            </a:r>
            <a:r>
              <a:rPr lang="en-US" dirty="0" err="1">
                <a:ea typeface="Calibri"/>
                <a:cs typeface="Calibri"/>
              </a:rPr>
              <a:t>misma</a:t>
            </a:r>
            <a:r>
              <a:rPr lang="en-US" dirty="0">
                <a:ea typeface="Calibri"/>
                <a:cs typeface="Calibri"/>
              </a:rPr>
              <a:t> forma que </a:t>
            </a:r>
            <a:r>
              <a:rPr lang="en-US" dirty="0" err="1">
                <a:ea typeface="Calibri"/>
                <a:cs typeface="Calibri"/>
              </a:rPr>
              <a:t>si</a:t>
            </a:r>
            <a:r>
              <a:rPr lang="en-US" dirty="0">
                <a:ea typeface="Calibri"/>
                <a:cs typeface="Calibri"/>
              </a:rPr>
              <a:t> se </a:t>
            </a:r>
            <a:r>
              <a:rPr lang="en-US" dirty="0" err="1">
                <a:ea typeface="Calibri"/>
                <a:cs typeface="Calibri"/>
              </a:rPr>
              <a:t>hace</a:t>
            </a:r>
            <a:r>
              <a:rPr lang="en-US" dirty="0">
                <a:ea typeface="Calibri"/>
                <a:cs typeface="Calibri"/>
              </a:rPr>
              <a:t> </a:t>
            </a:r>
            <a:r>
              <a:rPr lang="en-US" dirty="0" err="1">
                <a:ea typeface="Calibri"/>
                <a:cs typeface="Calibri"/>
              </a:rPr>
              <a:t>desde</a:t>
            </a:r>
            <a:r>
              <a:rPr lang="en-US" dirty="0">
                <a:ea typeface="Calibri"/>
                <a:cs typeface="Calibri"/>
              </a:rPr>
              <a:t> cero.</a:t>
            </a:r>
          </a:p>
          <a:p>
            <a:endParaRPr lang="en-US" dirty="0">
              <a:ea typeface="Calibri"/>
              <a:cs typeface="Calibri"/>
            </a:endParaRPr>
          </a:p>
          <a:p>
            <a:r>
              <a:rPr lang="en-US" dirty="0">
                <a:ea typeface="Calibri"/>
                <a:cs typeface="Calibri"/>
              </a:rPr>
              <a:t>Si no es </a:t>
            </a:r>
            <a:r>
              <a:rPr lang="en-US" dirty="0" err="1">
                <a:ea typeface="Calibri"/>
                <a:cs typeface="Calibri"/>
              </a:rPr>
              <a:t>posible</a:t>
            </a:r>
            <a:r>
              <a:rPr lang="en-US" dirty="0">
                <a:ea typeface="Calibri"/>
                <a:cs typeface="Calibri"/>
              </a:rPr>
              <a:t> </a:t>
            </a:r>
            <a:r>
              <a:rPr lang="en-US" dirty="0" err="1">
                <a:ea typeface="Calibri"/>
                <a:cs typeface="Calibri"/>
              </a:rPr>
              <a:t>activarla</a:t>
            </a:r>
            <a:r>
              <a:rPr lang="en-US" dirty="0">
                <a:ea typeface="Calibri"/>
                <a:cs typeface="Calibri"/>
              </a:rPr>
              <a:t>, </a:t>
            </a:r>
            <a:r>
              <a:rPr lang="en-US" dirty="0" err="1">
                <a:ea typeface="Calibri"/>
                <a:cs typeface="Calibri"/>
              </a:rPr>
              <a:t>por</a:t>
            </a:r>
            <a:r>
              <a:rPr lang="en-US" dirty="0">
                <a:ea typeface="Calibri"/>
                <a:cs typeface="Calibri"/>
              </a:rPr>
              <a:t> </a:t>
            </a:r>
            <a:r>
              <a:rPr lang="en-US" dirty="0" err="1">
                <a:ea typeface="Calibri"/>
                <a:cs typeface="Calibri"/>
              </a:rPr>
              <a:t>ejemplo</a:t>
            </a:r>
            <a:r>
              <a:rPr lang="en-US" dirty="0">
                <a:ea typeface="Calibri"/>
                <a:cs typeface="Calibri"/>
              </a:rPr>
              <a:t>, </a:t>
            </a:r>
            <a:r>
              <a:rPr lang="en-US" dirty="0" err="1">
                <a:ea typeface="Calibri"/>
                <a:cs typeface="Calibri"/>
              </a:rPr>
              <a:t>porque</a:t>
            </a:r>
            <a:r>
              <a:rPr lang="en-US" dirty="0">
                <a:ea typeface="Calibri"/>
                <a:cs typeface="Calibri"/>
              </a:rPr>
              <a:t> el </a:t>
            </a:r>
            <a:r>
              <a:rPr lang="en-US" dirty="0" err="1">
                <a:ea typeface="Calibri"/>
                <a:cs typeface="Calibri"/>
              </a:rPr>
              <a:t>alumno</a:t>
            </a:r>
            <a:r>
              <a:rPr lang="en-US" dirty="0">
                <a:ea typeface="Calibri"/>
                <a:cs typeface="Calibri"/>
              </a:rPr>
              <a:t> </a:t>
            </a:r>
            <a:r>
              <a:rPr lang="en-US" dirty="0" err="1">
                <a:ea typeface="Calibri"/>
                <a:cs typeface="Calibri"/>
              </a:rPr>
              <a:t>esté</a:t>
            </a:r>
            <a:r>
              <a:rPr lang="en-US" dirty="0">
                <a:ea typeface="Calibri"/>
                <a:cs typeface="Calibri"/>
              </a:rPr>
              <a:t> </a:t>
            </a:r>
            <a:r>
              <a:rPr lang="en-US" dirty="0" err="1">
                <a:ea typeface="Calibri"/>
                <a:cs typeface="Calibri"/>
              </a:rPr>
              <a:t>matriculado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otro</a:t>
            </a:r>
            <a:r>
              <a:rPr lang="en-US" dirty="0">
                <a:ea typeface="Calibri"/>
                <a:cs typeface="Calibri"/>
              </a:rPr>
              <a:t> </a:t>
            </a:r>
            <a:r>
              <a:rPr lang="en-US" dirty="0" err="1">
                <a:ea typeface="Calibri"/>
                <a:cs typeface="Calibri"/>
              </a:rPr>
              <a:t>centro</a:t>
            </a:r>
            <a:r>
              <a:rPr lang="en-US" dirty="0">
                <a:ea typeface="Calibri"/>
                <a:cs typeface="Calibri"/>
              </a:rPr>
              <a:t> del </a:t>
            </a:r>
            <a:r>
              <a:rPr lang="en-US" dirty="0" err="1">
                <a:ea typeface="Calibri"/>
                <a:cs typeface="Calibri"/>
              </a:rPr>
              <a:t>mismo</a:t>
            </a:r>
            <a:r>
              <a:rPr lang="en-US" dirty="0">
                <a:ea typeface="Calibri"/>
                <a:cs typeface="Calibri"/>
              </a:rPr>
              <a:t> </a:t>
            </a:r>
            <a:r>
              <a:rPr lang="en-US" dirty="0" err="1">
                <a:ea typeface="Calibri"/>
                <a:cs typeface="Calibri"/>
              </a:rPr>
              <a:t>curso</a:t>
            </a:r>
            <a:r>
              <a:rPr lang="en-US" dirty="0">
                <a:ea typeface="Calibri"/>
                <a:cs typeface="Calibri"/>
              </a:rPr>
              <a:t> el </a:t>
            </a:r>
            <a:r>
              <a:rPr lang="en-US" dirty="0" err="1">
                <a:ea typeface="Calibri"/>
                <a:cs typeface="Calibri"/>
              </a:rPr>
              <a:t>sistema</a:t>
            </a:r>
            <a:r>
              <a:rPr lang="en-US" dirty="0">
                <a:ea typeface="Calibri"/>
                <a:cs typeface="Calibri"/>
              </a:rPr>
              <a:t> </a:t>
            </a:r>
            <a:r>
              <a:rPr lang="en-US" dirty="0" err="1">
                <a:ea typeface="Calibri"/>
                <a:cs typeface="Calibri"/>
              </a:rPr>
              <a:t>informa</a:t>
            </a:r>
            <a:r>
              <a:rPr lang="en-US" dirty="0">
                <a:ea typeface="Calibri"/>
                <a:cs typeface="Calibri"/>
              </a:rPr>
              <a:t> de </a:t>
            </a:r>
            <a:r>
              <a:rPr lang="en-US" dirty="0" err="1">
                <a:ea typeface="Calibri"/>
                <a:cs typeface="Calibri"/>
              </a:rPr>
              <a:t>ello</a:t>
            </a:r>
            <a:r>
              <a:rPr lang="en-US" dirty="0">
                <a:ea typeface="Calibri"/>
                <a:cs typeface="Calibri"/>
              </a:rPr>
              <a:t>. </a:t>
            </a:r>
          </a:p>
        </p:txBody>
      </p:sp>
      <p:sp>
        <p:nvSpPr>
          <p:cNvPr id="4" name="Marcador de número de diapositiva 3">
            <a:extLst>
              <a:ext uri="{FF2B5EF4-FFF2-40B4-BE49-F238E27FC236}">
                <a16:creationId xmlns:a16="http://schemas.microsoft.com/office/drawing/2014/main" id="{8EFC6708-8FE0-B743-4761-6A60FB423F65}"/>
              </a:ext>
            </a:extLst>
          </p:cNvPr>
          <p:cNvSpPr>
            <a:spLocks noGrp="1"/>
          </p:cNvSpPr>
          <p:nvPr>
            <p:ph type="sldNum" sz="quarter" idx="5"/>
          </p:nvPr>
        </p:nvSpPr>
        <p:spPr/>
        <p:txBody>
          <a:bodyPr/>
          <a:lstStyle/>
          <a:p>
            <a:fld id="{F0604C34-7ACC-4872-BBCF-168F2D62132C}" type="slidenum">
              <a:t>27</a:t>
            </a:fld>
            <a:endParaRPr lang="es-ES"/>
          </a:p>
        </p:txBody>
      </p:sp>
    </p:spTree>
    <p:extLst>
      <p:ext uri="{BB962C8B-B14F-4D97-AF65-F5344CB8AC3E}">
        <p14:creationId xmlns:p14="http://schemas.microsoft.com/office/powerpoint/2010/main" val="1290280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48BAA-AAFA-9A5E-AB97-67508AD4560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BD5472-FC66-2EE6-2772-B1B028FE0530}"/>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7572C829-2146-EF6C-B77F-8C6E17E70126}"/>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opción</a:t>
            </a:r>
            <a:r>
              <a:rPr lang="en-US" dirty="0">
                <a:ea typeface="Calibri"/>
                <a:cs typeface="Calibri"/>
              </a:rPr>
              <a:t> Panel </a:t>
            </a:r>
            <a:r>
              <a:rPr lang="en-US" dirty="0" err="1">
                <a:ea typeface="Calibri"/>
                <a:cs typeface="Calibri"/>
              </a:rPr>
              <a:t>organizativo</a:t>
            </a:r>
            <a:r>
              <a:rPr lang="en-US" dirty="0">
                <a:ea typeface="Calibri"/>
                <a:cs typeface="Calibri"/>
              </a:rPr>
              <a:t> de </a:t>
            </a:r>
            <a:r>
              <a:rPr lang="en-US" dirty="0" err="1">
                <a:ea typeface="Calibri"/>
                <a:cs typeface="Calibri"/>
              </a:rPr>
              <a:t>matrículas</a:t>
            </a:r>
            <a:r>
              <a:rPr lang="en-US" dirty="0">
                <a:ea typeface="Calibri"/>
                <a:cs typeface="Calibri"/>
              </a:rPr>
              <a:t> está disponible para la vista Dirección y solo </a:t>
            </a:r>
            <a:r>
              <a:rPr lang="en-US" dirty="0" err="1">
                <a:ea typeface="Calibri"/>
                <a:cs typeface="Calibri"/>
              </a:rPr>
              <a:t>si</a:t>
            </a:r>
            <a:r>
              <a:rPr lang="en-US" dirty="0">
                <a:ea typeface="Calibri"/>
                <a:cs typeface="Calibri"/>
              </a:rPr>
              <a:t> el </a:t>
            </a:r>
            <a:r>
              <a:rPr lang="en-US" dirty="0" err="1">
                <a:ea typeface="Calibri"/>
                <a:cs typeface="Calibri"/>
              </a:rPr>
              <a:t>centro</a:t>
            </a:r>
            <a:r>
              <a:rPr lang="en-US" dirty="0">
                <a:ea typeface="Calibri"/>
                <a:cs typeface="Calibri"/>
              </a:rPr>
              <a:t> </a:t>
            </a:r>
            <a:r>
              <a:rPr lang="en-US" dirty="0" err="1">
                <a:ea typeface="Calibri"/>
                <a:cs typeface="Calibri"/>
              </a:rPr>
              <a:t>imparte</a:t>
            </a:r>
            <a:r>
              <a:rPr lang="en-US" dirty="0">
                <a:ea typeface="Calibri"/>
                <a:cs typeface="Calibri"/>
              </a:rPr>
              <a:t> </a:t>
            </a:r>
            <a:r>
              <a:rPr lang="en-US" dirty="0" err="1">
                <a:ea typeface="Calibri"/>
                <a:cs typeface="Calibri"/>
              </a:rPr>
              <a:t>enseñanzas</a:t>
            </a:r>
            <a:r>
              <a:rPr lang="en-US" dirty="0">
                <a:ea typeface="Calibri"/>
                <a:cs typeface="Calibri"/>
              </a:rPr>
              <a:t> con </a:t>
            </a:r>
            <a:r>
              <a:rPr lang="en-US" dirty="0" err="1">
                <a:ea typeface="Calibri"/>
                <a:cs typeface="Calibri"/>
              </a:rPr>
              <a:t>optatividad</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FF55AFD1-8F11-71DE-7946-0207DB1BFE7D}"/>
              </a:ext>
            </a:extLst>
          </p:cNvPr>
          <p:cNvSpPr>
            <a:spLocks noGrp="1"/>
          </p:cNvSpPr>
          <p:nvPr>
            <p:ph type="sldNum" sz="quarter" idx="5"/>
          </p:nvPr>
        </p:nvSpPr>
        <p:spPr/>
        <p:txBody>
          <a:bodyPr/>
          <a:lstStyle/>
          <a:p>
            <a:fld id="{F0604C34-7ACC-4872-BBCF-168F2D62132C}" type="slidenum">
              <a:t>28</a:t>
            </a:fld>
            <a:endParaRPr lang="es-ES"/>
          </a:p>
        </p:txBody>
      </p:sp>
    </p:spTree>
    <p:extLst>
      <p:ext uri="{BB962C8B-B14F-4D97-AF65-F5344CB8AC3E}">
        <p14:creationId xmlns:p14="http://schemas.microsoft.com/office/powerpoint/2010/main" val="1578760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9F6F4-B382-683E-2674-1837482E37C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D9BE2BD-B900-E987-E742-6EC69D115619}"/>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A985D2A7-1EE7-1A5D-D253-42CEAA4230A4}"/>
              </a:ext>
            </a:extLst>
          </p:cNvPr>
          <p:cNvSpPr>
            <a:spLocks noGrp="1"/>
          </p:cNvSpPr>
          <p:nvPr>
            <p:ph type="body" idx="1"/>
          </p:nvPr>
        </p:nvSpPr>
        <p:spPr/>
        <p:txBody>
          <a:bodyPr/>
          <a:lstStyle/>
          <a:p>
            <a:r>
              <a:rPr lang="en-US" dirty="0">
                <a:ea typeface="Calibri"/>
                <a:cs typeface="Calibri"/>
              </a:rPr>
              <a:t>El panel </a:t>
            </a:r>
            <a:r>
              <a:rPr lang="en-US" dirty="0" err="1">
                <a:ea typeface="Calibri"/>
                <a:cs typeface="Calibri"/>
              </a:rPr>
              <a:t>organizativo</a:t>
            </a:r>
            <a:r>
              <a:rPr lang="en-US" dirty="0">
                <a:ea typeface="Calibri"/>
                <a:cs typeface="Calibri"/>
              </a:rPr>
              <a:t> de </a:t>
            </a:r>
            <a:r>
              <a:rPr lang="en-US" dirty="0" err="1">
                <a:ea typeface="Calibri"/>
                <a:cs typeface="Calibri"/>
              </a:rPr>
              <a:t>materia</a:t>
            </a:r>
            <a:r>
              <a:rPr lang="en-US" dirty="0">
                <a:ea typeface="Calibri"/>
                <a:cs typeface="Calibri"/>
              </a:rPr>
              <a:t> es </a:t>
            </a:r>
            <a:r>
              <a:rPr lang="en-US" dirty="0" err="1">
                <a:ea typeface="Calibri"/>
                <a:cs typeface="Calibri"/>
              </a:rPr>
              <a:t>una</a:t>
            </a:r>
            <a:r>
              <a:rPr lang="en-US" dirty="0">
                <a:ea typeface="Calibri"/>
                <a:cs typeface="Calibri"/>
              </a:rPr>
              <a:t> </a:t>
            </a:r>
            <a:r>
              <a:rPr lang="en-US" dirty="0" err="1">
                <a:ea typeface="Calibri"/>
                <a:cs typeface="Calibri"/>
              </a:rPr>
              <a:t>herramienta</a:t>
            </a:r>
            <a:r>
              <a:rPr lang="en-US" dirty="0">
                <a:ea typeface="Calibri"/>
                <a:cs typeface="Calibri"/>
              </a:rPr>
              <a:t> que </a:t>
            </a:r>
            <a:r>
              <a:rPr lang="en-US" dirty="0" err="1">
                <a:ea typeface="Calibri"/>
                <a:cs typeface="Calibri"/>
              </a:rPr>
              <a:t>ayuda</a:t>
            </a:r>
            <a:r>
              <a:rPr lang="en-US" dirty="0">
                <a:ea typeface="Calibri"/>
                <a:cs typeface="Calibri"/>
              </a:rPr>
              <a:t> al </a:t>
            </a:r>
            <a:r>
              <a:rPr lang="en-US" dirty="0" err="1">
                <a:ea typeface="Calibri"/>
                <a:cs typeface="Calibri"/>
              </a:rPr>
              <a:t>equipo</a:t>
            </a:r>
            <a:r>
              <a:rPr lang="en-US" dirty="0">
                <a:ea typeface="Calibri"/>
                <a:cs typeface="Calibri"/>
              </a:rPr>
              <a:t> </a:t>
            </a:r>
            <a:r>
              <a:rPr lang="en-US" dirty="0" err="1">
                <a:ea typeface="Calibri"/>
                <a:cs typeface="Calibri"/>
              </a:rPr>
              <a:t>directivo</a:t>
            </a:r>
            <a:r>
              <a:rPr lang="en-US" dirty="0">
                <a:ea typeface="Calibri"/>
                <a:cs typeface="Calibri"/>
              </a:rPr>
              <a:t> a </a:t>
            </a:r>
            <a:r>
              <a:rPr lang="en-US" dirty="0" err="1">
                <a:ea typeface="Calibri"/>
                <a:cs typeface="Calibri"/>
              </a:rPr>
              <a:t>tomar</a:t>
            </a:r>
            <a:r>
              <a:rPr lang="en-US" dirty="0">
                <a:ea typeface="Calibri"/>
                <a:cs typeface="Calibri"/>
              </a:rPr>
              <a:t> </a:t>
            </a:r>
            <a:r>
              <a:rPr lang="en-US" dirty="0" err="1">
                <a:ea typeface="Calibri"/>
                <a:cs typeface="Calibri"/>
              </a:rPr>
              <a:t>decisiones</a:t>
            </a:r>
            <a:r>
              <a:rPr lang="en-US" dirty="0">
                <a:ea typeface="Calibri"/>
                <a:cs typeface="Calibri"/>
              </a:rPr>
              <a:t> </a:t>
            </a:r>
            <a:r>
              <a:rPr lang="en-US" dirty="0" err="1">
                <a:ea typeface="Calibri"/>
                <a:cs typeface="Calibri"/>
              </a:rPr>
              <a:t>organizativas</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función</a:t>
            </a:r>
            <a:r>
              <a:rPr lang="en-US" dirty="0">
                <a:ea typeface="Calibri"/>
                <a:cs typeface="Calibri"/>
              </a:rPr>
              <a:t> del </a:t>
            </a:r>
            <a:r>
              <a:rPr lang="en-US" dirty="0" err="1">
                <a:ea typeface="Calibri"/>
                <a:cs typeface="Calibri"/>
              </a:rPr>
              <a:t>alumnado</a:t>
            </a:r>
            <a:r>
              <a:rPr lang="en-US" dirty="0">
                <a:ea typeface="Calibri"/>
                <a:cs typeface="Calibri"/>
              </a:rPr>
              <a:t> </a:t>
            </a:r>
            <a:r>
              <a:rPr lang="en-US" dirty="0" err="1">
                <a:ea typeface="Calibri"/>
                <a:cs typeface="Calibri"/>
              </a:rPr>
              <a:t>matriculado</a:t>
            </a:r>
            <a:r>
              <a:rPr lang="en-US" dirty="0">
                <a:ea typeface="Calibri"/>
                <a:cs typeface="Calibri"/>
              </a:rPr>
              <a:t> </a:t>
            </a:r>
            <a:r>
              <a:rPr lang="en-US" dirty="0" err="1">
                <a:ea typeface="Calibri"/>
                <a:cs typeface="Calibri"/>
              </a:rPr>
              <a:t>en</a:t>
            </a:r>
            <a:r>
              <a:rPr lang="en-US" dirty="0">
                <a:ea typeface="Calibri"/>
                <a:cs typeface="Calibri"/>
              </a:rPr>
              <a:t> las </a:t>
            </a:r>
            <a:r>
              <a:rPr lang="en-US" dirty="0" err="1">
                <a:ea typeface="Calibri"/>
                <a:cs typeface="Calibri"/>
              </a:rPr>
              <a:t>optativas</a:t>
            </a:r>
            <a:r>
              <a:rPr lang="en-US" dirty="0">
                <a:ea typeface="Calibri"/>
                <a:cs typeface="Calibri"/>
              </a:rPr>
              <a:t> de </a:t>
            </a:r>
            <a:r>
              <a:rPr lang="en-US" dirty="0" err="1">
                <a:ea typeface="Calibri"/>
                <a:cs typeface="Calibri"/>
              </a:rPr>
              <a:t>una</a:t>
            </a:r>
            <a:r>
              <a:rPr lang="en-US" dirty="0">
                <a:ea typeface="Calibri"/>
                <a:cs typeface="Calibri"/>
              </a:rPr>
              <a:t> </a:t>
            </a:r>
            <a:r>
              <a:rPr lang="en-US" dirty="0" err="1">
                <a:ea typeface="Calibri"/>
                <a:cs typeface="Calibri"/>
              </a:rPr>
              <a:t>enseñanza</a:t>
            </a:r>
            <a:r>
              <a:rPr lang="en-US" dirty="0">
                <a:ea typeface="Calibri"/>
                <a:cs typeface="Calibri"/>
              </a:rPr>
              <a:t>.</a:t>
            </a:r>
          </a:p>
          <a:p>
            <a:endParaRPr lang="en-US" dirty="0">
              <a:ea typeface="Calibri"/>
              <a:cs typeface="Calibri"/>
            </a:endParaRPr>
          </a:p>
          <a:p>
            <a:pPr marL="171450" indent="-171450">
              <a:buFont typeface="Calibri"/>
              <a:buChar char="-"/>
            </a:pPr>
            <a:r>
              <a:rPr lang="en-US" dirty="0" err="1">
                <a:ea typeface="Calibri"/>
                <a:cs typeface="Calibri"/>
              </a:rPr>
              <a:t>Permite</a:t>
            </a:r>
            <a:r>
              <a:rPr lang="en-US" dirty="0">
                <a:ea typeface="Calibri"/>
                <a:cs typeface="Calibri"/>
              </a:rPr>
              <a:t> </a:t>
            </a:r>
            <a:r>
              <a:rPr lang="en-US" dirty="0" err="1">
                <a:ea typeface="Calibri"/>
                <a:cs typeface="Calibri"/>
              </a:rPr>
              <a:t>tener</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visión</a:t>
            </a:r>
            <a:r>
              <a:rPr lang="en-US" dirty="0">
                <a:ea typeface="Calibri"/>
                <a:cs typeface="Calibri"/>
              </a:rPr>
              <a:t> global del </a:t>
            </a:r>
            <a:r>
              <a:rPr lang="en-US" dirty="0" err="1">
                <a:ea typeface="Calibri"/>
                <a:cs typeface="Calibri"/>
              </a:rPr>
              <a:t>número</a:t>
            </a:r>
            <a:r>
              <a:rPr lang="en-US" dirty="0">
                <a:ea typeface="Calibri"/>
                <a:cs typeface="Calibri"/>
              </a:rPr>
              <a:t> de </a:t>
            </a:r>
            <a:r>
              <a:rPr lang="en-US" dirty="0" err="1">
                <a:ea typeface="Calibri"/>
                <a:cs typeface="Calibri"/>
              </a:rPr>
              <a:t>alumnado</a:t>
            </a:r>
            <a:r>
              <a:rPr lang="en-US" dirty="0">
                <a:ea typeface="Calibri"/>
                <a:cs typeface="Calibri"/>
              </a:rPr>
              <a:t> </a:t>
            </a:r>
            <a:r>
              <a:rPr lang="en-US" dirty="0" err="1">
                <a:ea typeface="Calibri"/>
                <a:cs typeface="Calibri"/>
              </a:rPr>
              <a:t>por</a:t>
            </a:r>
            <a:r>
              <a:rPr lang="en-US" dirty="0">
                <a:ea typeface="Calibri"/>
                <a:cs typeface="Calibri"/>
              </a:rPr>
              <a:t> </a:t>
            </a:r>
            <a:r>
              <a:rPr lang="en-US" dirty="0" err="1">
                <a:ea typeface="Calibri"/>
                <a:cs typeface="Calibri"/>
              </a:rPr>
              <a:t>optativas</a:t>
            </a:r>
            <a:endParaRPr lang="en-US" dirty="0">
              <a:ea typeface="Calibri"/>
              <a:cs typeface="Calibri"/>
            </a:endParaRPr>
          </a:p>
          <a:p>
            <a:pPr marL="171450" indent="-171450">
              <a:buFont typeface="Calibri"/>
              <a:buChar char="-"/>
            </a:pPr>
            <a:r>
              <a:rPr lang="en-US" dirty="0">
                <a:ea typeface="Calibri"/>
                <a:cs typeface="Calibri"/>
              </a:rPr>
              <a:t>Se </a:t>
            </a:r>
            <a:r>
              <a:rPr lang="en-US" dirty="0" err="1">
                <a:ea typeface="Calibri"/>
                <a:cs typeface="Calibri"/>
              </a:rPr>
              <a:t>tien</a:t>
            </a:r>
            <a:r>
              <a:rPr lang="en-US" dirty="0">
                <a:ea typeface="Calibri"/>
                <a:cs typeface="Calibri"/>
              </a:rPr>
              <a:t> la </a:t>
            </a:r>
            <a:r>
              <a:rPr lang="en-US" dirty="0" err="1">
                <a:ea typeface="Calibri"/>
                <a:cs typeface="Calibri"/>
              </a:rPr>
              <a:t>relación</a:t>
            </a:r>
            <a:r>
              <a:rPr lang="en-US" dirty="0">
                <a:ea typeface="Calibri"/>
                <a:cs typeface="Calibri"/>
              </a:rPr>
              <a:t> de </a:t>
            </a:r>
            <a:r>
              <a:rPr lang="en-US" dirty="0" err="1">
                <a:ea typeface="Calibri"/>
                <a:cs typeface="Calibri"/>
              </a:rPr>
              <a:t>alumnos</a:t>
            </a:r>
            <a:r>
              <a:rPr lang="en-US" dirty="0">
                <a:ea typeface="Calibri"/>
                <a:cs typeface="Calibri"/>
              </a:rPr>
              <a:t> con las </a:t>
            </a:r>
            <a:r>
              <a:rPr lang="en-US" dirty="0" err="1">
                <a:ea typeface="Calibri"/>
                <a:cs typeface="Calibri"/>
              </a:rPr>
              <a:t>materias</a:t>
            </a:r>
            <a:r>
              <a:rPr lang="en-US" dirty="0">
                <a:ea typeface="Calibri"/>
                <a:cs typeface="Calibri"/>
              </a:rPr>
              <a:t> </a:t>
            </a:r>
            <a:r>
              <a:rPr lang="en-US" dirty="0" err="1">
                <a:ea typeface="Calibri"/>
                <a:cs typeface="Calibri"/>
              </a:rPr>
              <a:t>elegibles</a:t>
            </a:r>
            <a:r>
              <a:rPr lang="en-US" dirty="0">
                <a:ea typeface="Calibri"/>
                <a:cs typeface="Calibri"/>
              </a:rPr>
              <a:t> </a:t>
            </a:r>
            <a:r>
              <a:rPr lang="en-US" dirty="0" err="1">
                <a:ea typeface="Calibri"/>
                <a:cs typeface="Calibri"/>
              </a:rPr>
              <a:t>por</a:t>
            </a:r>
            <a:r>
              <a:rPr lang="en-US" dirty="0">
                <a:ea typeface="Calibri"/>
                <a:cs typeface="Calibri"/>
              </a:rPr>
              <a:t> </a:t>
            </a:r>
            <a:r>
              <a:rPr lang="en-US" dirty="0" err="1">
                <a:ea typeface="Calibri"/>
                <a:cs typeface="Calibri"/>
              </a:rPr>
              <a:t>curso</a:t>
            </a:r>
            <a:endParaRPr lang="en-US" dirty="0">
              <a:ea typeface="Calibri"/>
              <a:cs typeface="Calibri"/>
            </a:endParaRPr>
          </a:p>
          <a:p>
            <a:pPr marL="171450" indent="-171450">
              <a:buFont typeface="Calibri"/>
              <a:buChar char="-"/>
            </a:pPr>
            <a:r>
              <a:rPr lang="en-US" dirty="0">
                <a:ea typeface="Calibri"/>
                <a:cs typeface="Calibri"/>
              </a:rPr>
              <a:t>Se </a:t>
            </a:r>
            <a:r>
              <a:rPr lang="en-US" dirty="0" err="1">
                <a:ea typeface="Calibri"/>
                <a:cs typeface="Calibri"/>
              </a:rPr>
              <a:t>puede</a:t>
            </a:r>
            <a:r>
              <a:rPr lang="en-US" dirty="0">
                <a:ea typeface="Calibri"/>
                <a:cs typeface="Calibri"/>
              </a:rPr>
              <a:t> </a:t>
            </a:r>
            <a:r>
              <a:rPr lang="en-US" dirty="0" err="1">
                <a:ea typeface="Calibri"/>
                <a:cs typeface="Calibri"/>
              </a:rPr>
              <a:t>cambiar</a:t>
            </a:r>
            <a:r>
              <a:rPr lang="en-US" dirty="0">
                <a:ea typeface="Calibri"/>
                <a:cs typeface="Calibri"/>
              </a:rPr>
              <a:t> las </a:t>
            </a:r>
            <a:r>
              <a:rPr lang="en-US" dirty="0" err="1">
                <a:ea typeface="Calibri"/>
                <a:cs typeface="Calibri"/>
              </a:rPr>
              <a:t>optativas</a:t>
            </a:r>
            <a:r>
              <a:rPr lang="en-US" dirty="0">
                <a:ea typeface="Calibri"/>
                <a:cs typeface="Calibri"/>
              </a:rPr>
              <a:t> al </a:t>
            </a:r>
            <a:r>
              <a:rPr lang="en-US" dirty="0" err="1">
                <a:ea typeface="Calibri"/>
                <a:cs typeface="Calibri"/>
              </a:rPr>
              <a:t>alumnado</a:t>
            </a:r>
            <a:r>
              <a:rPr lang="en-US" dirty="0">
                <a:ea typeface="Calibri"/>
                <a:cs typeface="Calibri"/>
              </a:rPr>
              <a:t> y </a:t>
            </a:r>
            <a:r>
              <a:rPr lang="en-US" dirty="0" err="1">
                <a:ea typeface="Calibri"/>
                <a:cs typeface="Calibri"/>
              </a:rPr>
              <a:t>guardar</a:t>
            </a:r>
            <a:r>
              <a:rPr lang="en-US" dirty="0">
                <a:ea typeface="Calibri"/>
                <a:cs typeface="Calibri"/>
              </a:rPr>
              <a:t> </a:t>
            </a:r>
            <a:r>
              <a:rPr lang="en-US" dirty="0" err="1">
                <a:ea typeface="Calibri"/>
                <a:cs typeface="Calibri"/>
              </a:rPr>
              <a:t>esos</a:t>
            </a:r>
            <a:r>
              <a:rPr lang="en-US" dirty="0">
                <a:ea typeface="Calibri"/>
                <a:cs typeface="Calibri"/>
              </a:rPr>
              <a:t> </a:t>
            </a:r>
            <a:r>
              <a:rPr lang="en-US" dirty="0" err="1">
                <a:ea typeface="Calibri"/>
                <a:cs typeface="Calibri"/>
              </a:rPr>
              <a:t>cambios</a:t>
            </a:r>
            <a:r>
              <a:rPr lang="en-US" dirty="0">
                <a:ea typeface="Calibri"/>
                <a:cs typeface="Calibri"/>
              </a:rPr>
              <a:t> </a:t>
            </a:r>
            <a:r>
              <a:rPr lang="en-US" dirty="0" err="1">
                <a:ea typeface="Calibri"/>
                <a:cs typeface="Calibri"/>
              </a:rPr>
              <a:t>directamente</a:t>
            </a:r>
            <a:r>
              <a:rPr lang="en-US" dirty="0">
                <a:ea typeface="Calibri"/>
                <a:cs typeface="Calibri"/>
              </a:rPr>
              <a:t> </a:t>
            </a:r>
            <a:r>
              <a:rPr lang="en-US" dirty="0" err="1">
                <a:ea typeface="Calibri"/>
                <a:cs typeface="Calibri"/>
              </a:rPr>
              <a:t>en</a:t>
            </a:r>
            <a:r>
              <a:rPr lang="en-US" dirty="0">
                <a:ea typeface="Calibri"/>
                <a:cs typeface="Calibri"/>
              </a:rPr>
              <a:t> las </a:t>
            </a:r>
            <a:r>
              <a:rPr lang="en-US" dirty="0" err="1">
                <a:ea typeface="Calibri"/>
                <a:cs typeface="Calibri"/>
              </a:rPr>
              <a:t>matrículas</a:t>
            </a:r>
            <a:r>
              <a:rPr lang="en-US" dirty="0">
                <a:ea typeface="Calibri"/>
                <a:cs typeface="Calibri"/>
              </a:rPr>
              <a:t> </a:t>
            </a:r>
            <a:r>
              <a:rPr lang="en-US" dirty="0" err="1">
                <a:ea typeface="Calibri"/>
                <a:cs typeface="Calibri"/>
              </a:rPr>
              <a:t>desde</a:t>
            </a:r>
            <a:r>
              <a:rPr lang="en-US" dirty="0">
                <a:ea typeface="Calibri"/>
                <a:cs typeface="Calibri"/>
              </a:rPr>
              <a:t> esta </a:t>
            </a:r>
            <a:r>
              <a:rPr lang="en-US" dirty="0" err="1">
                <a:ea typeface="Calibri"/>
                <a:cs typeface="Calibri"/>
              </a:rPr>
              <a:t>misma</a:t>
            </a:r>
            <a:r>
              <a:rPr lang="en-US" dirty="0">
                <a:ea typeface="Calibri"/>
                <a:cs typeface="Calibri"/>
              </a:rPr>
              <a:t> pantalla.</a:t>
            </a:r>
          </a:p>
        </p:txBody>
      </p:sp>
      <p:sp>
        <p:nvSpPr>
          <p:cNvPr id="4" name="Marcador de número de diapositiva 3">
            <a:extLst>
              <a:ext uri="{FF2B5EF4-FFF2-40B4-BE49-F238E27FC236}">
                <a16:creationId xmlns:a16="http://schemas.microsoft.com/office/drawing/2014/main" id="{992E7465-513D-D12C-36D1-DF783BE1A7B8}"/>
              </a:ext>
            </a:extLst>
          </p:cNvPr>
          <p:cNvSpPr>
            <a:spLocks noGrp="1"/>
          </p:cNvSpPr>
          <p:nvPr>
            <p:ph type="sldNum" sz="quarter" idx="5"/>
          </p:nvPr>
        </p:nvSpPr>
        <p:spPr/>
        <p:txBody>
          <a:bodyPr/>
          <a:lstStyle/>
          <a:p>
            <a:fld id="{F0604C34-7ACC-4872-BBCF-168F2D62132C}" type="slidenum">
              <a:t>29</a:t>
            </a:fld>
            <a:endParaRPr lang="es-ES"/>
          </a:p>
        </p:txBody>
      </p:sp>
    </p:spTree>
    <p:extLst>
      <p:ext uri="{BB962C8B-B14F-4D97-AF65-F5344CB8AC3E}">
        <p14:creationId xmlns:p14="http://schemas.microsoft.com/office/powerpoint/2010/main" val="138120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F9078-454A-D167-5E12-FFEFA635CA5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CFBE1BC-4FAF-AF24-2B05-0867A97DCF81}"/>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E21623D8-B2BD-47F4-4560-9E3C762D316C}"/>
              </a:ext>
            </a:extLst>
          </p:cNvPr>
          <p:cNvSpPr>
            <a:spLocks noGrp="1"/>
          </p:cNvSpPr>
          <p:nvPr>
            <p:ph type="body" idx="1"/>
          </p:nvPr>
        </p:nvSpPr>
        <p:spPr/>
        <p:txBody>
          <a:bodyPr/>
          <a:lstStyle/>
          <a:p>
            <a:r>
              <a:rPr lang="en-US" dirty="0">
                <a:ea typeface="Calibri"/>
                <a:cs typeface="Calibri"/>
              </a:rPr>
              <a:t>Por </a:t>
            </a:r>
            <a:r>
              <a:rPr lang="en-US" dirty="0" err="1">
                <a:ea typeface="Calibri"/>
                <a:cs typeface="Calibri"/>
              </a:rPr>
              <a:t>ejemplo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este</a:t>
            </a:r>
            <a:r>
              <a:rPr lang="en-US" dirty="0">
                <a:ea typeface="Calibri"/>
                <a:cs typeface="Calibri"/>
              </a:rPr>
              <a:t> </a:t>
            </a:r>
            <a:r>
              <a:rPr lang="en-US" dirty="0" err="1">
                <a:ea typeface="Calibri"/>
                <a:cs typeface="Calibri"/>
              </a:rPr>
              <a:t>curso</a:t>
            </a:r>
            <a:r>
              <a:rPr lang="en-US" dirty="0">
                <a:ea typeface="Calibri"/>
                <a:cs typeface="Calibri"/>
              </a:rPr>
              <a:t> hay un solo </a:t>
            </a:r>
            <a:r>
              <a:rPr lang="en-US" dirty="0" err="1">
                <a:ea typeface="Calibri"/>
                <a:cs typeface="Calibri"/>
              </a:rPr>
              <a:t>alumno</a:t>
            </a:r>
            <a:r>
              <a:rPr lang="en-US" dirty="0">
                <a:ea typeface="Calibri"/>
                <a:cs typeface="Calibri"/>
              </a:rPr>
              <a:t> con </a:t>
            </a:r>
            <a:r>
              <a:rPr lang="en-US" dirty="0" err="1">
                <a:ea typeface="Calibri"/>
                <a:cs typeface="Calibri"/>
              </a:rPr>
              <a:t>una</a:t>
            </a:r>
            <a:r>
              <a:rPr lang="en-US" dirty="0">
                <a:ea typeface="Calibri"/>
                <a:cs typeface="Calibri"/>
              </a:rPr>
              <a:t> </a:t>
            </a:r>
            <a:r>
              <a:rPr lang="en-US" dirty="0" err="1">
                <a:ea typeface="Calibri"/>
                <a:cs typeface="Calibri"/>
              </a:rPr>
              <a:t>materia</a:t>
            </a:r>
            <a:r>
              <a:rPr lang="en-US" dirty="0">
                <a:ea typeface="Calibri"/>
                <a:cs typeface="Calibri"/>
              </a:rPr>
              <a:t> </a:t>
            </a:r>
            <a:r>
              <a:rPr lang="en-US" dirty="0" err="1">
                <a:ea typeface="Calibri"/>
                <a:cs typeface="Calibri"/>
              </a:rPr>
              <a:t>optrativa</a:t>
            </a:r>
            <a:r>
              <a:rPr lang="en-US" dirty="0">
                <a:ea typeface="Calibri"/>
                <a:cs typeface="Calibri"/>
              </a:rPr>
              <a:t> </a:t>
            </a:r>
            <a:r>
              <a:rPr lang="en-US" dirty="0" err="1">
                <a:ea typeface="Calibri"/>
                <a:cs typeface="Calibri"/>
              </a:rPr>
              <a:t>como</a:t>
            </a:r>
            <a:r>
              <a:rPr lang="en-US" dirty="0">
                <a:ea typeface="Calibri"/>
                <a:cs typeface="Calibri"/>
              </a:rPr>
              <a:t> se </a:t>
            </a:r>
            <a:r>
              <a:rPr lang="en-US" dirty="0" err="1">
                <a:ea typeface="Calibri"/>
                <a:cs typeface="Calibri"/>
              </a:rPr>
              <a:t>marca</a:t>
            </a:r>
            <a:r>
              <a:rPr lang="en-US" dirty="0">
                <a:ea typeface="Calibri"/>
                <a:cs typeface="Calibri"/>
              </a:rPr>
              <a:t> </a:t>
            </a:r>
            <a:r>
              <a:rPr lang="en-US" dirty="0" err="1">
                <a:ea typeface="Calibri"/>
                <a:cs typeface="Calibri"/>
              </a:rPr>
              <a:t>en</a:t>
            </a:r>
            <a:r>
              <a:rPr lang="en-US" dirty="0">
                <a:ea typeface="Calibri"/>
                <a:cs typeface="Calibri"/>
              </a:rPr>
              <a:t> la imagen.</a:t>
            </a:r>
          </a:p>
          <a:p>
            <a:endParaRPr lang="en-US" dirty="0">
              <a:ea typeface="Calibri"/>
              <a:cs typeface="Calibri"/>
            </a:endParaRPr>
          </a:p>
          <a:p>
            <a:r>
              <a:rPr lang="en-US" dirty="0" err="1">
                <a:ea typeface="Calibri"/>
                <a:cs typeface="Calibri"/>
              </a:rPr>
              <a:t>Localizado</a:t>
            </a:r>
            <a:r>
              <a:rPr lang="en-US" dirty="0">
                <a:ea typeface="Calibri"/>
                <a:cs typeface="Calibri"/>
              </a:rPr>
              <a:t> el </a:t>
            </a:r>
            <a:r>
              <a:rPr lang="en-US" dirty="0" err="1">
                <a:ea typeface="Calibri"/>
                <a:cs typeface="Calibri"/>
              </a:rPr>
              <a:t>alumno</a:t>
            </a:r>
            <a:r>
              <a:rPr lang="en-US" dirty="0">
                <a:ea typeface="Calibri"/>
                <a:cs typeface="Calibri"/>
              </a:rPr>
              <a:t>, se le </a:t>
            </a:r>
            <a:r>
              <a:rPr lang="en-US" dirty="0" err="1">
                <a:ea typeface="Calibri"/>
                <a:cs typeface="Calibri"/>
              </a:rPr>
              <a:t>elige</a:t>
            </a:r>
            <a:r>
              <a:rPr lang="en-US" dirty="0">
                <a:ea typeface="Calibri"/>
                <a:cs typeface="Calibri"/>
              </a:rPr>
              <a:t> </a:t>
            </a:r>
            <a:r>
              <a:rPr lang="en-US" dirty="0" err="1">
                <a:ea typeface="Calibri"/>
                <a:cs typeface="Calibri"/>
              </a:rPr>
              <a:t>otra</a:t>
            </a:r>
            <a:r>
              <a:rPr lang="en-US" dirty="0">
                <a:ea typeface="Calibri"/>
                <a:cs typeface="Calibri"/>
              </a:rPr>
              <a:t> </a:t>
            </a:r>
            <a:r>
              <a:rPr lang="en-US" dirty="0" err="1">
                <a:ea typeface="Calibri"/>
                <a:cs typeface="Calibri"/>
              </a:rPr>
              <a:t>matrícula</a:t>
            </a:r>
            <a:r>
              <a:rPr lang="en-US" dirty="0">
                <a:ea typeface="Calibri"/>
                <a:cs typeface="Calibri"/>
              </a:rPr>
              <a:t> (</a:t>
            </a:r>
            <a:r>
              <a:rPr lang="en-US" dirty="0" err="1">
                <a:ea typeface="Calibri"/>
                <a:cs typeface="Calibri"/>
              </a:rPr>
              <a:t>después</a:t>
            </a:r>
            <a:r>
              <a:rPr lang="en-US" dirty="0">
                <a:ea typeface="Calibri"/>
                <a:cs typeface="Calibri"/>
              </a:rPr>
              <a:t> de </a:t>
            </a:r>
            <a:r>
              <a:rPr lang="en-US" dirty="0" err="1">
                <a:ea typeface="Calibri"/>
                <a:cs typeface="Calibri"/>
              </a:rPr>
              <a:t>hablar</a:t>
            </a:r>
            <a:r>
              <a:rPr lang="en-US" dirty="0">
                <a:ea typeface="Calibri"/>
                <a:cs typeface="Calibri"/>
              </a:rPr>
              <a:t> con </a:t>
            </a:r>
            <a:r>
              <a:rPr lang="en-US" dirty="0" err="1">
                <a:ea typeface="Calibri"/>
                <a:cs typeface="Calibri"/>
              </a:rPr>
              <a:t>él</a:t>
            </a:r>
            <a:r>
              <a:rPr lang="en-US" dirty="0">
                <a:ea typeface="Calibri"/>
                <a:cs typeface="Calibri"/>
              </a:rPr>
              <a:t>) y </a:t>
            </a:r>
            <a:r>
              <a:rPr lang="en-US" dirty="0" err="1">
                <a:ea typeface="Calibri"/>
                <a:cs typeface="Calibri"/>
              </a:rPr>
              <a:t>eso</a:t>
            </a:r>
            <a:r>
              <a:rPr lang="en-US" dirty="0">
                <a:ea typeface="Calibri"/>
                <a:cs typeface="Calibri"/>
              </a:rPr>
              <a:t> </a:t>
            </a:r>
            <a:r>
              <a:rPr lang="en-US" dirty="0" err="1">
                <a:ea typeface="Calibri"/>
                <a:cs typeface="Calibri"/>
              </a:rPr>
              <a:t>tiene</a:t>
            </a:r>
            <a:r>
              <a:rPr lang="en-US" dirty="0">
                <a:ea typeface="Calibri"/>
                <a:cs typeface="Calibri"/>
              </a:rPr>
              <a:t> </a:t>
            </a:r>
            <a:r>
              <a:rPr lang="en-US" dirty="0" err="1">
                <a:ea typeface="Calibri"/>
                <a:cs typeface="Calibri"/>
              </a:rPr>
              <a:t>repercusión</a:t>
            </a:r>
            <a:r>
              <a:rPr lang="en-US" dirty="0">
                <a:ea typeface="Calibri"/>
                <a:cs typeface="Calibri"/>
              </a:rPr>
              <a:t> </a:t>
            </a:r>
            <a:r>
              <a:rPr lang="en-US" dirty="0" err="1">
                <a:ea typeface="Calibri"/>
                <a:cs typeface="Calibri"/>
              </a:rPr>
              <a:t>inmediata</a:t>
            </a:r>
            <a:r>
              <a:rPr lang="en-US" dirty="0">
                <a:ea typeface="Calibri"/>
                <a:cs typeface="Calibri"/>
              </a:rPr>
              <a:t> </a:t>
            </a:r>
            <a:r>
              <a:rPr lang="en-US" dirty="0" err="1">
                <a:ea typeface="Calibri"/>
                <a:cs typeface="Calibri"/>
              </a:rPr>
              <a:t>en</a:t>
            </a:r>
            <a:r>
              <a:rPr lang="en-US" dirty="0">
                <a:ea typeface="Calibri"/>
                <a:cs typeface="Calibri"/>
              </a:rPr>
              <a:t> el Cuadro </a:t>
            </a:r>
            <a:r>
              <a:rPr lang="en-US" dirty="0" err="1">
                <a:ea typeface="Calibri"/>
                <a:cs typeface="Calibri"/>
              </a:rPr>
              <a:t>Resumen</a:t>
            </a:r>
            <a:r>
              <a:rPr lang="en-US" dirty="0">
                <a:ea typeface="Calibri"/>
                <a:cs typeface="Calibri"/>
              </a:rPr>
              <a:t> </a:t>
            </a:r>
            <a:r>
              <a:rPr lang="en-US" dirty="0" err="1">
                <a:ea typeface="Calibri"/>
                <a:cs typeface="Calibri"/>
              </a:rPr>
              <a:t>esato</a:t>
            </a:r>
            <a:r>
              <a:rPr lang="en-US" dirty="0">
                <a:ea typeface="Calibri"/>
                <a:cs typeface="Calibri"/>
              </a:rPr>
              <a:t> </a:t>
            </a:r>
            <a:r>
              <a:rPr lang="en-US" dirty="0" err="1">
                <a:ea typeface="Calibri"/>
                <a:cs typeface="Calibri"/>
              </a:rPr>
              <a:t>matriculación</a:t>
            </a:r>
            <a:r>
              <a:rPr lang="en-US" dirty="0">
                <a:ea typeface="Calibri"/>
                <a:cs typeface="Calibri"/>
              </a:rPr>
              <a:t> de la </a:t>
            </a:r>
            <a:r>
              <a:rPr lang="en-US" dirty="0" err="1">
                <a:ea typeface="Calibri"/>
                <a:cs typeface="Calibri"/>
              </a:rPr>
              <a:t>izquierda</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D3854A8A-456D-DB6D-AA32-A8566AE44930}"/>
              </a:ext>
            </a:extLst>
          </p:cNvPr>
          <p:cNvSpPr>
            <a:spLocks noGrp="1"/>
          </p:cNvSpPr>
          <p:nvPr>
            <p:ph type="sldNum" sz="quarter" idx="5"/>
          </p:nvPr>
        </p:nvSpPr>
        <p:spPr/>
        <p:txBody>
          <a:bodyPr/>
          <a:lstStyle/>
          <a:p>
            <a:fld id="{F0604C34-7ACC-4872-BBCF-168F2D62132C}" type="slidenum">
              <a:t>30</a:t>
            </a:fld>
            <a:endParaRPr lang="es-ES"/>
          </a:p>
        </p:txBody>
      </p:sp>
    </p:spTree>
    <p:extLst>
      <p:ext uri="{BB962C8B-B14F-4D97-AF65-F5344CB8AC3E}">
        <p14:creationId xmlns:p14="http://schemas.microsoft.com/office/powerpoint/2010/main" val="1715994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51F56-43AF-1A46-B2B3-227653ADC43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98C9EB-9EA5-C0CA-7B52-CA9E268EA4B0}"/>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288E9C8D-E8CF-876A-5D7E-A70649C87FB2}"/>
              </a:ext>
            </a:extLst>
          </p:cNvPr>
          <p:cNvSpPr>
            <a:spLocks noGrp="1"/>
          </p:cNvSpPr>
          <p:nvPr>
            <p:ph type="body" idx="1"/>
          </p:nvPr>
        </p:nvSpPr>
        <p:spPr/>
        <p:txBody>
          <a:bodyPr/>
          <a:lstStyle/>
          <a:p>
            <a:r>
              <a:rPr lang="en-US" dirty="0">
                <a:ea typeface="Calibri"/>
                <a:cs typeface="Calibri"/>
              </a:rPr>
              <a:t>En la pantalla se </a:t>
            </a:r>
            <a:r>
              <a:rPr lang="en-US" dirty="0" err="1">
                <a:ea typeface="Calibri"/>
                <a:cs typeface="Calibri"/>
              </a:rPr>
              <a:t>describen</a:t>
            </a:r>
            <a:r>
              <a:rPr lang="en-US" dirty="0">
                <a:ea typeface="Calibri"/>
                <a:cs typeface="Calibri"/>
              </a:rPr>
              <a:t> </a:t>
            </a:r>
            <a:r>
              <a:rPr lang="en-US" dirty="0" err="1">
                <a:ea typeface="Calibri"/>
                <a:cs typeface="Calibri"/>
              </a:rPr>
              <a:t>los</a:t>
            </a:r>
            <a:r>
              <a:rPr lang="en-US" dirty="0">
                <a:ea typeface="Calibri"/>
                <a:cs typeface="Calibri"/>
              </a:rPr>
              <a:t> pasos para </a:t>
            </a:r>
            <a:r>
              <a:rPr lang="en-US" dirty="0" err="1">
                <a:ea typeface="Calibri"/>
                <a:cs typeface="Calibri"/>
              </a:rPr>
              <a:t>cambiar</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optativa</a:t>
            </a:r>
            <a:r>
              <a:rPr lang="en-US" dirty="0">
                <a:ea typeface="Calibri"/>
                <a:cs typeface="Calibri"/>
              </a:rPr>
              <a:t> a </a:t>
            </a:r>
            <a:r>
              <a:rPr lang="en-US" dirty="0" err="1">
                <a:ea typeface="Calibri"/>
                <a:cs typeface="Calibri"/>
              </a:rPr>
              <a:t>una</a:t>
            </a:r>
            <a:r>
              <a:rPr lang="en-US" dirty="0">
                <a:ea typeface="Calibri"/>
                <a:cs typeface="Calibri"/>
              </a:rPr>
              <a:t> alumna:</a:t>
            </a:r>
          </a:p>
          <a:p>
            <a:endParaRPr lang="en-US" dirty="0">
              <a:ea typeface="Calibri"/>
              <a:cs typeface="Calibri"/>
            </a:endParaRPr>
          </a:p>
          <a:p>
            <a:pPr marL="171450" indent="-171450">
              <a:buFont typeface="Calibri"/>
              <a:buChar char="-"/>
            </a:pPr>
            <a:r>
              <a:rPr lang="en-US" dirty="0">
                <a:ea typeface="Calibri"/>
                <a:cs typeface="Calibri"/>
              </a:rPr>
              <a:t>Se </a:t>
            </a:r>
            <a:r>
              <a:rPr lang="en-US" dirty="0" err="1">
                <a:ea typeface="Calibri"/>
                <a:cs typeface="Calibri"/>
              </a:rPr>
              <a:t>elige</a:t>
            </a:r>
            <a:r>
              <a:rPr lang="en-US" dirty="0">
                <a:ea typeface="Calibri"/>
                <a:cs typeface="Calibri"/>
              </a:rPr>
              <a:t> </a:t>
            </a:r>
            <a:r>
              <a:rPr lang="en-US" dirty="0" err="1">
                <a:ea typeface="Calibri"/>
                <a:cs typeface="Calibri"/>
              </a:rPr>
              <a:t>otra</a:t>
            </a:r>
            <a:r>
              <a:rPr lang="en-US" dirty="0">
                <a:ea typeface="Calibri"/>
                <a:cs typeface="Calibri"/>
              </a:rPr>
              <a:t> </a:t>
            </a:r>
            <a:r>
              <a:rPr lang="en-US" dirty="0" err="1">
                <a:ea typeface="Calibri"/>
                <a:cs typeface="Calibri"/>
              </a:rPr>
              <a:t>optativa</a:t>
            </a:r>
            <a:endParaRPr lang="en-US" dirty="0">
              <a:ea typeface="Calibri"/>
              <a:cs typeface="Calibri"/>
            </a:endParaRPr>
          </a:p>
          <a:p>
            <a:pPr marL="171450" indent="-171450">
              <a:buFont typeface="Calibri"/>
              <a:buChar char="-"/>
            </a:pPr>
            <a:r>
              <a:rPr lang="en-US" dirty="0" err="1">
                <a:ea typeface="Calibri"/>
                <a:cs typeface="Calibri"/>
              </a:rPr>
              <a:t>Visualmente</a:t>
            </a:r>
            <a:r>
              <a:rPr lang="en-US" dirty="0">
                <a:ea typeface="Calibri"/>
                <a:cs typeface="Calibri"/>
              </a:rPr>
              <a:t> la </a:t>
            </a:r>
            <a:r>
              <a:rPr lang="en-US" dirty="0" err="1">
                <a:ea typeface="Calibri"/>
                <a:cs typeface="Calibri"/>
              </a:rPr>
              <a:t>materia</a:t>
            </a:r>
            <a:r>
              <a:rPr lang="en-US" dirty="0">
                <a:ea typeface="Calibri"/>
                <a:cs typeface="Calibri"/>
              </a:rPr>
              <a:t> que </a:t>
            </a:r>
            <a:r>
              <a:rPr lang="en-US" dirty="0" err="1">
                <a:ea typeface="Calibri"/>
                <a:cs typeface="Calibri"/>
              </a:rPr>
              <a:t>deja</a:t>
            </a:r>
            <a:r>
              <a:rPr lang="en-US" dirty="0">
                <a:ea typeface="Calibri"/>
                <a:cs typeface="Calibri"/>
              </a:rPr>
              <a:t> </a:t>
            </a:r>
            <a:r>
              <a:rPr lang="en-US" dirty="0" err="1">
                <a:ea typeface="Calibri"/>
                <a:cs typeface="Calibri"/>
              </a:rPr>
              <a:t>queda</a:t>
            </a:r>
            <a:r>
              <a:rPr lang="en-US" dirty="0">
                <a:ea typeface="Calibri"/>
                <a:cs typeface="Calibri"/>
              </a:rPr>
              <a:t> </a:t>
            </a:r>
            <a:r>
              <a:rPr lang="en-US" dirty="0" err="1">
                <a:ea typeface="Calibri"/>
                <a:cs typeface="Calibri"/>
              </a:rPr>
              <a:t>tachada</a:t>
            </a:r>
            <a:endParaRPr lang="en-US" dirty="0">
              <a:ea typeface="Calibri"/>
              <a:cs typeface="Calibri"/>
            </a:endParaRPr>
          </a:p>
          <a:p>
            <a:pPr marL="171450" indent="-171450">
              <a:buFont typeface="Calibri"/>
              <a:buChar char="-"/>
            </a:pPr>
            <a:r>
              <a:rPr lang="en-US" dirty="0">
                <a:ea typeface="Calibri"/>
                <a:cs typeface="Calibri"/>
              </a:rPr>
              <a:t>La </a:t>
            </a:r>
            <a:r>
              <a:rPr lang="en-US" dirty="0" err="1">
                <a:ea typeface="Calibri"/>
                <a:cs typeface="Calibri"/>
              </a:rPr>
              <a:t>columan</a:t>
            </a:r>
            <a:r>
              <a:rPr lang="en-US" dirty="0">
                <a:ea typeface="Calibri"/>
                <a:cs typeface="Calibri"/>
              </a:rPr>
              <a:t> del </a:t>
            </a:r>
            <a:r>
              <a:rPr lang="en-US" dirty="0" err="1">
                <a:ea typeface="Calibri"/>
                <a:cs typeface="Calibri"/>
              </a:rPr>
              <a:t>cuadro</a:t>
            </a:r>
            <a:r>
              <a:rPr lang="en-US" dirty="0">
                <a:ea typeface="Calibri"/>
                <a:cs typeface="Calibri"/>
              </a:rPr>
              <a:t> </a:t>
            </a:r>
            <a:r>
              <a:rPr lang="en-US" dirty="0" err="1">
                <a:ea typeface="Calibri"/>
                <a:cs typeface="Calibri"/>
              </a:rPr>
              <a:t>Resumen</a:t>
            </a:r>
            <a:r>
              <a:rPr lang="en-US" dirty="0">
                <a:ea typeface="Calibri"/>
                <a:cs typeface="Calibri"/>
              </a:rPr>
              <a:t> muestra </a:t>
            </a:r>
            <a:r>
              <a:rPr lang="en-US" dirty="0" err="1">
                <a:ea typeface="Calibri"/>
                <a:cs typeface="Calibri"/>
              </a:rPr>
              <a:t>los</a:t>
            </a:r>
            <a:r>
              <a:rPr lang="en-US" dirty="0">
                <a:ea typeface="Calibri"/>
                <a:cs typeface="Calibri"/>
              </a:rPr>
              <a:t> </a:t>
            </a:r>
            <a:r>
              <a:rPr lang="en-US" dirty="0" err="1">
                <a:ea typeface="Calibri"/>
                <a:cs typeface="Calibri"/>
              </a:rPr>
              <a:t>cambios</a:t>
            </a:r>
            <a:r>
              <a:rPr lang="en-US" dirty="0">
                <a:ea typeface="Calibri"/>
                <a:cs typeface="Calibri"/>
              </a:rPr>
              <a:t> </a:t>
            </a:r>
            <a:r>
              <a:rPr lang="en-US" dirty="0" err="1">
                <a:ea typeface="Calibri"/>
                <a:cs typeface="Calibri"/>
              </a:rPr>
              <a:t>en</a:t>
            </a:r>
            <a:r>
              <a:rPr lang="en-US" dirty="0">
                <a:ea typeface="Calibri"/>
                <a:cs typeface="Calibri"/>
              </a:rPr>
              <a:t> la columna "</a:t>
            </a:r>
            <a:r>
              <a:rPr lang="en-US" dirty="0" err="1">
                <a:ea typeface="Calibri"/>
                <a:cs typeface="Calibri"/>
              </a:rPr>
              <a:t>Tras</a:t>
            </a:r>
            <a:r>
              <a:rPr lang="en-US" dirty="0">
                <a:ea typeface="Calibri"/>
                <a:cs typeface="Calibri"/>
              </a:rPr>
              <a:t> Cambio"</a:t>
            </a:r>
          </a:p>
          <a:p>
            <a:pPr marL="171450" indent="-171450">
              <a:buFont typeface="Calibri"/>
              <a:buChar char="-"/>
            </a:pPr>
            <a:r>
              <a:rPr lang="en-US" dirty="0">
                <a:ea typeface="Calibri"/>
                <a:cs typeface="Calibri"/>
              </a:rPr>
              <a:t>El </a:t>
            </a:r>
            <a:r>
              <a:rPr lang="en-US" dirty="0" err="1">
                <a:ea typeface="Calibri"/>
                <a:cs typeface="Calibri"/>
              </a:rPr>
              <a:t>botón</a:t>
            </a:r>
            <a:r>
              <a:rPr lang="en-US" dirty="0">
                <a:ea typeface="Calibri"/>
                <a:cs typeface="Calibri"/>
              </a:rPr>
              <a:t> </a:t>
            </a:r>
            <a:r>
              <a:rPr lang="en-US" dirty="0" err="1">
                <a:ea typeface="Calibri"/>
                <a:cs typeface="Calibri"/>
              </a:rPr>
              <a:t>Guardar</a:t>
            </a:r>
            <a:r>
              <a:rPr lang="en-US" dirty="0">
                <a:ea typeface="Calibri"/>
                <a:cs typeface="Calibri"/>
              </a:rPr>
              <a:t> </a:t>
            </a:r>
            <a:r>
              <a:rPr lang="en-US" dirty="0" err="1">
                <a:ea typeface="Calibri"/>
                <a:cs typeface="Calibri"/>
              </a:rPr>
              <a:t>datos</a:t>
            </a:r>
            <a:r>
              <a:rPr lang="en-US" dirty="0">
                <a:ea typeface="Calibri"/>
                <a:cs typeface="Calibri"/>
              </a:rPr>
              <a:t> cambia las </a:t>
            </a:r>
            <a:r>
              <a:rPr lang="en-US" dirty="0" err="1">
                <a:ea typeface="Calibri"/>
                <a:cs typeface="Calibri"/>
              </a:rPr>
              <a:t>materias</a:t>
            </a:r>
            <a:r>
              <a:rPr lang="en-US" dirty="0">
                <a:ea typeface="Calibri"/>
                <a:cs typeface="Calibri"/>
              </a:rPr>
              <a:t> </a:t>
            </a:r>
            <a:r>
              <a:rPr lang="en-US" dirty="0" err="1">
                <a:ea typeface="Calibri"/>
                <a:cs typeface="Calibri"/>
              </a:rPr>
              <a:t>en</a:t>
            </a:r>
            <a:r>
              <a:rPr lang="en-US" dirty="0">
                <a:ea typeface="Calibri"/>
                <a:cs typeface="Calibri"/>
              </a:rPr>
              <a:t> las </a:t>
            </a:r>
            <a:r>
              <a:rPr lang="en-US" dirty="0" err="1">
                <a:ea typeface="Calibri"/>
                <a:cs typeface="Calibri"/>
              </a:rPr>
              <a:t>matrículas</a:t>
            </a:r>
            <a:endParaRPr lang="en-US" dirty="0">
              <a:ea typeface="Calibri"/>
              <a:cs typeface="Calibri"/>
            </a:endParaRPr>
          </a:p>
          <a:p>
            <a:pPr marL="171450" indent="-171450">
              <a:buFont typeface="Calibri"/>
              <a:buChar char="-"/>
            </a:pPr>
            <a:endParaRPr lang="en-US" dirty="0">
              <a:ea typeface="Calibri"/>
              <a:cs typeface="Calibri"/>
            </a:endParaRPr>
          </a:p>
        </p:txBody>
      </p:sp>
      <p:sp>
        <p:nvSpPr>
          <p:cNvPr id="4" name="Marcador de número de diapositiva 3">
            <a:extLst>
              <a:ext uri="{FF2B5EF4-FFF2-40B4-BE49-F238E27FC236}">
                <a16:creationId xmlns:a16="http://schemas.microsoft.com/office/drawing/2014/main" id="{607F639F-3F32-447E-0B22-CDCA67DA452A}"/>
              </a:ext>
            </a:extLst>
          </p:cNvPr>
          <p:cNvSpPr>
            <a:spLocks noGrp="1"/>
          </p:cNvSpPr>
          <p:nvPr>
            <p:ph type="sldNum" sz="quarter" idx="5"/>
          </p:nvPr>
        </p:nvSpPr>
        <p:spPr/>
        <p:txBody>
          <a:bodyPr/>
          <a:lstStyle/>
          <a:p>
            <a:fld id="{F0604C34-7ACC-4872-BBCF-168F2D62132C}" type="slidenum">
              <a:t>31</a:t>
            </a:fld>
            <a:endParaRPr lang="es-ES"/>
          </a:p>
        </p:txBody>
      </p:sp>
    </p:spTree>
    <p:extLst>
      <p:ext uri="{BB962C8B-B14F-4D97-AF65-F5344CB8AC3E}">
        <p14:creationId xmlns:p14="http://schemas.microsoft.com/office/powerpoint/2010/main" val="2171924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13E7-C79C-9C0C-1337-168740FAE5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EBC77E-80DC-F74B-69A4-0802DF6ED431}"/>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9DD62344-517E-9B14-3BFD-77A41BB991F2}"/>
              </a:ext>
            </a:extLst>
          </p:cNvPr>
          <p:cNvSpPr>
            <a:spLocks noGrp="1"/>
          </p:cNvSpPr>
          <p:nvPr>
            <p:ph type="body" idx="1"/>
          </p:nvPr>
        </p:nvSpPr>
        <p:spPr/>
        <p:txBody>
          <a:bodyPr/>
          <a:lstStyle/>
          <a:p>
            <a:r>
              <a:rPr lang="en-US" dirty="0">
                <a:ea typeface="Calibri"/>
                <a:cs typeface="Calibri"/>
              </a:rPr>
              <a:t>Durante el </a:t>
            </a:r>
            <a:r>
              <a:rPr lang="en-US" dirty="0" err="1">
                <a:ea typeface="Calibri"/>
                <a:cs typeface="Calibri"/>
              </a:rPr>
              <a:t>guardado</a:t>
            </a:r>
            <a:r>
              <a:rPr lang="en-US" dirty="0">
                <a:ea typeface="Calibri"/>
                <a:cs typeface="Calibri"/>
              </a:rPr>
              <a:t> sale el cursor </a:t>
            </a:r>
            <a:r>
              <a:rPr lang="en-US" dirty="0" err="1">
                <a:ea typeface="Calibri"/>
                <a:cs typeface="Calibri"/>
              </a:rPr>
              <a:t>girando</a:t>
            </a:r>
            <a:r>
              <a:rPr lang="en-US" dirty="0">
                <a:ea typeface="Calibri"/>
                <a:cs typeface="Calibri"/>
              </a:rPr>
              <a:t>.</a:t>
            </a:r>
          </a:p>
          <a:p>
            <a:endParaRPr lang="en-US" dirty="0">
              <a:ea typeface="Calibri"/>
              <a:cs typeface="Calibri"/>
            </a:endParaRPr>
          </a:p>
          <a:p>
            <a:r>
              <a:rPr lang="en-US" dirty="0">
                <a:ea typeface="Calibri"/>
                <a:cs typeface="Calibri"/>
              </a:rPr>
              <a:t>Y al </a:t>
            </a:r>
            <a:r>
              <a:rPr lang="en-US" dirty="0" err="1">
                <a:ea typeface="Calibri"/>
                <a:cs typeface="Calibri"/>
              </a:rPr>
              <a:t>finalizar</a:t>
            </a:r>
            <a:r>
              <a:rPr lang="en-US" dirty="0">
                <a:ea typeface="Calibri"/>
                <a:cs typeface="Calibri"/>
              </a:rPr>
              <a:t> se </a:t>
            </a:r>
            <a:r>
              <a:rPr lang="en-US" dirty="0" err="1">
                <a:ea typeface="Calibri"/>
                <a:cs typeface="Calibri"/>
              </a:rPr>
              <a:t>comprueba</a:t>
            </a:r>
            <a:r>
              <a:rPr lang="en-US" dirty="0">
                <a:ea typeface="Calibri"/>
                <a:cs typeface="Calibri"/>
              </a:rPr>
              <a:t> el </a:t>
            </a:r>
            <a:r>
              <a:rPr lang="en-US" dirty="0" err="1">
                <a:ea typeface="Calibri"/>
                <a:cs typeface="Calibri"/>
              </a:rPr>
              <a:t>cambio</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detalle</a:t>
            </a:r>
            <a:r>
              <a:rPr lang="en-US" dirty="0">
                <a:ea typeface="Calibri"/>
                <a:cs typeface="Calibri"/>
              </a:rPr>
              <a:t> de la </a:t>
            </a:r>
            <a:r>
              <a:rPr lang="en-US" dirty="0" err="1">
                <a:ea typeface="Calibri"/>
                <a:cs typeface="Calibri"/>
              </a:rPr>
              <a:t>matrícula</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4E8B393E-6E78-727A-3C90-F3E194F81CD7}"/>
              </a:ext>
            </a:extLst>
          </p:cNvPr>
          <p:cNvSpPr>
            <a:spLocks noGrp="1"/>
          </p:cNvSpPr>
          <p:nvPr>
            <p:ph type="sldNum" sz="quarter" idx="5"/>
          </p:nvPr>
        </p:nvSpPr>
        <p:spPr/>
        <p:txBody>
          <a:bodyPr/>
          <a:lstStyle/>
          <a:p>
            <a:fld id="{F0604C34-7ACC-4872-BBCF-168F2D62132C}" type="slidenum">
              <a:t>32</a:t>
            </a:fld>
            <a:endParaRPr lang="es-ES"/>
          </a:p>
        </p:txBody>
      </p:sp>
    </p:spTree>
    <p:extLst>
      <p:ext uri="{BB962C8B-B14F-4D97-AF65-F5344CB8AC3E}">
        <p14:creationId xmlns:p14="http://schemas.microsoft.com/office/powerpoint/2010/main" val="390693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dirty="0">
                <a:ea typeface="Calibri"/>
                <a:cs typeface="Calibri"/>
              </a:rPr>
              <a:t>La vista Dirección </a:t>
            </a:r>
            <a:r>
              <a:rPr lang="en-US" dirty="0" err="1">
                <a:ea typeface="Calibri"/>
                <a:cs typeface="Calibri"/>
              </a:rPr>
              <a:t>tiene</a:t>
            </a:r>
            <a:r>
              <a:rPr lang="en-US" dirty="0">
                <a:ea typeface="Calibri"/>
                <a:cs typeface="Calibri"/>
              </a:rPr>
              <a:t> la </a:t>
            </a:r>
            <a:r>
              <a:rPr lang="en-US" dirty="0" err="1">
                <a:ea typeface="Calibri"/>
                <a:cs typeface="Calibri"/>
              </a:rPr>
              <a:t>opción</a:t>
            </a:r>
            <a:r>
              <a:rPr lang="en-US" dirty="0">
                <a:ea typeface="Calibri"/>
                <a:cs typeface="Calibri"/>
              </a:rPr>
              <a:t> de </a:t>
            </a:r>
            <a:r>
              <a:rPr lang="en-US" dirty="0" err="1">
                <a:ea typeface="Calibri"/>
                <a:cs typeface="Calibri"/>
              </a:rPr>
              <a:t>menú</a:t>
            </a:r>
            <a:r>
              <a:rPr lang="en-US" dirty="0">
                <a:ea typeface="Calibri"/>
                <a:cs typeface="Calibri"/>
              </a:rPr>
              <a:t> </a:t>
            </a:r>
            <a:r>
              <a:rPr lang="en-US" dirty="0" err="1">
                <a:ea typeface="Calibri"/>
                <a:cs typeface="Calibri"/>
              </a:rPr>
              <a:t>Matriculación</a:t>
            </a:r>
            <a:r>
              <a:rPr lang="en-US" dirty="0">
                <a:ea typeface="Calibri"/>
                <a:cs typeface="Calibri"/>
              </a:rPr>
              <a:t> con </a:t>
            </a:r>
            <a:r>
              <a:rPr lang="en-US" dirty="0" err="1">
                <a:ea typeface="Calibri"/>
                <a:cs typeface="Calibri"/>
              </a:rPr>
              <a:t>los</a:t>
            </a:r>
            <a:r>
              <a:rPr lang="en-US" dirty="0">
                <a:ea typeface="Calibri"/>
                <a:cs typeface="Calibri"/>
              </a:rPr>
              <a:t> </a:t>
            </a:r>
            <a:r>
              <a:rPr lang="en-US" dirty="0" err="1">
                <a:ea typeface="Calibri"/>
                <a:cs typeface="Calibri"/>
              </a:rPr>
              <a:t>elementos</a:t>
            </a:r>
            <a:r>
              <a:rPr lang="en-US" dirty="0">
                <a:ea typeface="Calibri"/>
                <a:cs typeface="Calibri"/>
              </a:rPr>
              <a:t> </a:t>
            </a:r>
            <a:r>
              <a:rPr lang="en-US" dirty="0" err="1">
                <a:ea typeface="Calibri"/>
                <a:cs typeface="Calibri"/>
              </a:rPr>
              <a:t>elegibles</a:t>
            </a:r>
            <a:r>
              <a:rPr lang="en-US" dirty="0">
                <a:ea typeface="Calibri"/>
                <a:cs typeface="Calibri"/>
              </a:rPr>
              <a:t>: </a:t>
            </a:r>
            <a:r>
              <a:rPr lang="en-US" dirty="0" err="1">
                <a:ea typeface="Calibri"/>
                <a:cs typeface="Calibri"/>
              </a:rPr>
              <a:t>Relación</a:t>
            </a:r>
            <a:r>
              <a:rPr lang="en-US" dirty="0">
                <a:ea typeface="Calibri"/>
                <a:cs typeface="Calibri"/>
              </a:rPr>
              <a:t> de </a:t>
            </a:r>
            <a:r>
              <a:rPr lang="en-US" dirty="0" err="1">
                <a:ea typeface="Calibri"/>
                <a:cs typeface="Calibri"/>
              </a:rPr>
              <a:t>matrículas</a:t>
            </a:r>
            <a:r>
              <a:rPr lang="en-US" dirty="0">
                <a:ea typeface="Calibri"/>
                <a:cs typeface="Calibri"/>
              </a:rPr>
              <a:t>, Nueva </a:t>
            </a:r>
            <a:r>
              <a:rPr lang="en-US" dirty="0" err="1">
                <a:ea typeface="Calibri"/>
                <a:cs typeface="Calibri"/>
              </a:rPr>
              <a:t>matrículas</a:t>
            </a:r>
            <a:r>
              <a:rPr lang="en-US" dirty="0">
                <a:ea typeface="Calibri"/>
                <a:cs typeface="Calibri"/>
              </a:rPr>
              <a:t> y Panel </a:t>
            </a:r>
            <a:r>
              <a:rPr lang="en-US" dirty="0" err="1">
                <a:ea typeface="Calibri"/>
                <a:cs typeface="Calibri"/>
              </a:rPr>
              <a:t>Organizativo</a:t>
            </a:r>
            <a:r>
              <a:rPr lang="en-US" dirty="0">
                <a:ea typeface="Calibri"/>
                <a:cs typeface="Calibri"/>
              </a:rPr>
              <a:t> de </a:t>
            </a:r>
            <a:r>
              <a:rPr lang="en-US" dirty="0" err="1">
                <a:ea typeface="Calibri"/>
                <a:cs typeface="Calibri"/>
              </a:rPr>
              <a:t>matrículas</a:t>
            </a:r>
            <a:r>
              <a:rPr lang="en-US" dirty="0">
                <a:ea typeface="Calibri"/>
                <a:cs typeface="Calibri"/>
              </a:rPr>
              <a:t>. Esta </a:t>
            </a:r>
            <a:r>
              <a:rPr lang="en-US" dirty="0" err="1">
                <a:ea typeface="Calibri"/>
                <a:cs typeface="Calibri"/>
              </a:rPr>
              <a:t>última</a:t>
            </a:r>
            <a:r>
              <a:rPr lang="en-US" dirty="0">
                <a:ea typeface="Calibri"/>
                <a:cs typeface="Calibri"/>
              </a:rPr>
              <a:t> </a:t>
            </a:r>
            <a:r>
              <a:rPr lang="en-US" dirty="0" err="1">
                <a:ea typeface="Calibri"/>
                <a:cs typeface="Calibri"/>
              </a:rPr>
              <a:t>solamente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centros</a:t>
            </a:r>
            <a:r>
              <a:rPr lang="en-US" dirty="0">
                <a:ea typeface="Calibri"/>
                <a:cs typeface="Calibri"/>
              </a:rPr>
              <a:t> con </a:t>
            </a:r>
            <a:r>
              <a:rPr lang="en-US" dirty="0" err="1">
                <a:ea typeface="Calibri"/>
                <a:cs typeface="Calibri"/>
              </a:rPr>
              <a:t>enseñanzas</a:t>
            </a:r>
            <a:r>
              <a:rPr lang="en-US" dirty="0">
                <a:ea typeface="Calibri"/>
                <a:cs typeface="Calibri"/>
              </a:rPr>
              <a:t> con </a:t>
            </a:r>
            <a:r>
              <a:rPr lang="en-US" dirty="0" err="1">
                <a:ea typeface="Calibri"/>
                <a:cs typeface="Calibri"/>
              </a:rPr>
              <a:t>optatividad</a:t>
            </a:r>
            <a:r>
              <a:rPr lang="en-US" dirty="0">
                <a:ea typeface="Calibri"/>
                <a:cs typeface="Calibri"/>
              </a:rPr>
              <a:t>: ESO, </a:t>
            </a:r>
            <a:r>
              <a:rPr lang="en-US" dirty="0" err="1">
                <a:ea typeface="Calibri"/>
                <a:cs typeface="Calibri"/>
              </a:rPr>
              <a:t>Bachillerato</a:t>
            </a:r>
            <a:r>
              <a:rPr lang="en-US" dirty="0">
                <a:ea typeface="Calibri"/>
                <a:cs typeface="Calibri"/>
              </a:rPr>
              <a:t>, </a:t>
            </a:r>
            <a:r>
              <a:rPr lang="en-US" dirty="0" err="1">
                <a:ea typeface="Calibri"/>
                <a:cs typeface="Calibri"/>
              </a:rPr>
              <a:t>Ciclos</a:t>
            </a:r>
            <a:r>
              <a:rPr lang="en-US" dirty="0">
                <a:ea typeface="Calibri"/>
                <a:cs typeface="Calibri"/>
              </a:rPr>
              <a:t> </a:t>
            </a:r>
            <a:r>
              <a:rPr lang="en-US" dirty="0" err="1">
                <a:ea typeface="Calibri"/>
                <a:cs typeface="Calibri"/>
              </a:rPr>
              <a:t>Formativos</a:t>
            </a:r>
            <a:r>
              <a:rPr lang="en-US" dirty="0">
                <a:ea typeface="Calibri"/>
                <a:cs typeface="Calibri"/>
              </a:rPr>
              <a:t>, etc.</a:t>
            </a:r>
          </a:p>
          <a:p>
            <a:endParaRPr lang="en-US" dirty="0">
              <a:ea typeface="Calibri"/>
              <a:cs typeface="Calibri"/>
            </a:endParaRPr>
          </a:p>
          <a:p>
            <a:r>
              <a:rPr lang="en-US" dirty="0">
                <a:ea typeface="Calibri"/>
                <a:cs typeface="Calibri"/>
              </a:rPr>
              <a:t>La vista </a:t>
            </a:r>
            <a:r>
              <a:rPr lang="en-US" dirty="0" err="1">
                <a:ea typeface="Calibri"/>
                <a:cs typeface="Calibri"/>
              </a:rPr>
              <a:t>Secretaría</a:t>
            </a:r>
            <a:r>
              <a:rPr lang="en-US" dirty="0">
                <a:ea typeface="Calibri"/>
                <a:cs typeface="Calibri"/>
              </a:rPr>
              <a:t> </a:t>
            </a:r>
            <a:r>
              <a:rPr lang="en-US" dirty="0" err="1">
                <a:ea typeface="Calibri"/>
                <a:cs typeface="Calibri"/>
              </a:rPr>
              <a:t>tiene</a:t>
            </a:r>
            <a:r>
              <a:rPr lang="en-US" dirty="0">
                <a:ea typeface="Calibri"/>
                <a:cs typeface="Calibri"/>
              </a:rPr>
              <a:t> las dos </a:t>
            </a:r>
            <a:r>
              <a:rPr lang="en-US" dirty="0" err="1">
                <a:ea typeface="Calibri"/>
                <a:cs typeface="Calibri"/>
              </a:rPr>
              <a:t>primeras</a:t>
            </a:r>
            <a:r>
              <a:rPr lang="en-US" dirty="0">
                <a:ea typeface="Calibri"/>
                <a:cs typeface="Calibri"/>
              </a:rPr>
              <a:t> </a:t>
            </a:r>
            <a:r>
              <a:rPr lang="en-US" dirty="0" err="1">
                <a:ea typeface="Calibri"/>
                <a:cs typeface="Calibri"/>
              </a:rPr>
              <a:t>opciones</a:t>
            </a:r>
            <a:r>
              <a:rPr lang="en-US" dirty="0">
                <a:ea typeface="Calibri"/>
                <a:cs typeface="Calibri"/>
              </a:rPr>
              <a:t>: </a:t>
            </a:r>
            <a:r>
              <a:rPr lang="en-US" dirty="0" err="1">
                <a:ea typeface="Calibri"/>
                <a:cs typeface="Calibri"/>
              </a:rPr>
              <a:t>Relación</a:t>
            </a:r>
            <a:r>
              <a:rPr lang="en-US" dirty="0">
                <a:ea typeface="Calibri"/>
                <a:cs typeface="Calibri"/>
              </a:rPr>
              <a:t> de </a:t>
            </a:r>
            <a:r>
              <a:rPr lang="en-US" dirty="0" err="1">
                <a:ea typeface="Calibri"/>
                <a:cs typeface="Calibri"/>
              </a:rPr>
              <a:t>matrículas</a:t>
            </a:r>
            <a:r>
              <a:rPr lang="en-US" dirty="0">
                <a:ea typeface="Calibri"/>
                <a:cs typeface="Calibri"/>
              </a:rPr>
              <a:t> y Nueva </a:t>
            </a:r>
            <a:r>
              <a:rPr lang="en-US" dirty="0" err="1">
                <a:ea typeface="Calibri"/>
                <a:cs typeface="Calibri"/>
              </a:rPr>
              <a:t>matrícula</a:t>
            </a:r>
            <a:r>
              <a:rPr lang="en-US" dirty="0">
                <a:ea typeface="Calibri"/>
                <a:cs typeface="Calibri"/>
              </a:rPr>
              <a:t>.</a:t>
            </a:r>
          </a:p>
        </p:txBody>
      </p:sp>
      <p:sp>
        <p:nvSpPr>
          <p:cNvPr id="4" name="Marcador de número de diapositiva 3"/>
          <p:cNvSpPr>
            <a:spLocks noGrp="1"/>
          </p:cNvSpPr>
          <p:nvPr>
            <p:ph type="sldNum" sz="quarter" idx="5"/>
          </p:nvPr>
        </p:nvSpPr>
        <p:spPr/>
        <p:txBody>
          <a:bodyPr/>
          <a:lstStyle/>
          <a:p>
            <a:fld id="{F0604C34-7ACC-4872-BBCF-168F2D62132C}" type="slidenum">
              <a:t>8</a:t>
            </a:fld>
            <a:endParaRPr lang="es-ES"/>
          </a:p>
        </p:txBody>
      </p:sp>
    </p:spTree>
    <p:extLst>
      <p:ext uri="{BB962C8B-B14F-4D97-AF65-F5344CB8AC3E}">
        <p14:creationId xmlns:p14="http://schemas.microsoft.com/office/powerpoint/2010/main" val="256434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dirty="0">
                <a:ea typeface="Calibri"/>
                <a:cs typeface="Calibri"/>
              </a:rPr>
              <a:t>La </a:t>
            </a:r>
            <a:r>
              <a:rPr lang="en-US" dirty="0" err="1">
                <a:ea typeface="Calibri"/>
                <a:cs typeface="Calibri"/>
              </a:rPr>
              <a:t>opción</a:t>
            </a:r>
            <a:r>
              <a:rPr lang="en-US" dirty="0">
                <a:ea typeface="Calibri"/>
                <a:cs typeface="Calibri"/>
              </a:rPr>
              <a:t> Nueva </a:t>
            </a:r>
            <a:r>
              <a:rPr lang="en-US" dirty="0" err="1">
                <a:ea typeface="Calibri"/>
                <a:cs typeface="Calibri"/>
              </a:rPr>
              <a:t>matrícula</a:t>
            </a:r>
            <a:r>
              <a:rPr lang="en-US" dirty="0">
                <a:ea typeface="Calibri"/>
                <a:cs typeface="Calibri"/>
              </a:rPr>
              <a:t> es la </a:t>
            </a:r>
            <a:r>
              <a:rPr lang="en-US" dirty="0" err="1">
                <a:ea typeface="Calibri"/>
                <a:cs typeface="Calibri"/>
              </a:rPr>
              <a:t>traslación</a:t>
            </a:r>
            <a:r>
              <a:rPr lang="en-US" dirty="0">
                <a:ea typeface="Calibri"/>
                <a:cs typeface="Calibri"/>
              </a:rPr>
              <a:t>, con </a:t>
            </a:r>
            <a:r>
              <a:rPr lang="en-US" dirty="0" err="1">
                <a:ea typeface="Calibri"/>
                <a:cs typeface="Calibri"/>
              </a:rPr>
              <a:t>muchas</a:t>
            </a:r>
            <a:r>
              <a:rPr lang="en-US" dirty="0">
                <a:ea typeface="Calibri"/>
                <a:cs typeface="Calibri"/>
              </a:rPr>
              <a:t> </a:t>
            </a:r>
            <a:r>
              <a:rPr lang="en-US" dirty="0" err="1">
                <a:ea typeface="Calibri"/>
                <a:cs typeface="Calibri"/>
              </a:rPr>
              <a:t>más</a:t>
            </a:r>
            <a:r>
              <a:rPr lang="en-US" dirty="0">
                <a:ea typeface="Calibri"/>
                <a:cs typeface="Calibri"/>
              </a:rPr>
              <a:t> </a:t>
            </a:r>
            <a:r>
              <a:rPr lang="en-US" dirty="0" err="1">
                <a:ea typeface="Calibri"/>
                <a:cs typeface="Calibri"/>
              </a:rPr>
              <a:t>ayudas</a:t>
            </a:r>
            <a:r>
              <a:rPr lang="en-US" dirty="0">
                <a:ea typeface="Calibri"/>
                <a:cs typeface="Calibri"/>
              </a:rPr>
              <a:t> </a:t>
            </a:r>
            <a:r>
              <a:rPr lang="en-US" dirty="0" err="1">
                <a:ea typeface="Calibri"/>
                <a:cs typeface="Calibri"/>
              </a:rPr>
              <a:t>visuales</a:t>
            </a:r>
            <a:r>
              <a:rPr lang="en-US" dirty="0">
                <a:ea typeface="Calibri"/>
                <a:cs typeface="Calibri"/>
              </a:rPr>
              <a:t> y </a:t>
            </a:r>
            <a:r>
              <a:rPr lang="en-US" dirty="0" err="1">
                <a:ea typeface="Calibri"/>
                <a:cs typeface="Calibri"/>
              </a:rPr>
              <a:t>una</a:t>
            </a:r>
            <a:r>
              <a:rPr lang="en-US" dirty="0">
                <a:ea typeface="Calibri"/>
                <a:cs typeface="Calibri"/>
              </a:rPr>
              <a:t> </a:t>
            </a:r>
            <a:r>
              <a:rPr lang="en-US" dirty="0" err="1">
                <a:ea typeface="Calibri"/>
                <a:cs typeface="Calibri"/>
              </a:rPr>
              <a:t>mejor</a:t>
            </a:r>
            <a:r>
              <a:rPr lang="en-US" dirty="0">
                <a:ea typeface="Calibri"/>
                <a:cs typeface="Calibri"/>
              </a:rPr>
              <a:t> </a:t>
            </a:r>
            <a:r>
              <a:rPr lang="en-US" dirty="0" err="1">
                <a:ea typeface="Calibri"/>
                <a:cs typeface="Calibri"/>
              </a:rPr>
              <a:t>usabilidad</a:t>
            </a:r>
            <a:r>
              <a:rPr lang="en-US" dirty="0">
                <a:ea typeface="Calibri"/>
                <a:cs typeface="Calibri"/>
              </a:rPr>
              <a:t>, de la </a:t>
            </a:r>
            <a:r>
              <a:rPr lang="en-US" dirty="0" err="1">
                <a:ea typeface="Calibri"/>
                <a:cs typeface="Calibri"/>
              </a:rPr>
              <a:t>opción</a:t>
            </a:r>
            <a:r>
              <a:rPr lang="en-US" dirty="0">
                <a:ea typeface="Calibri"/>
                <a:cs typeface="Calibri"/>
              </a:rPr>
              <a:t> </a:t>
            </a:r>
            <a:r>
              <a:rPr lang="en-US" dirty="0" err="1">
                <a:ea typeface="Calibri"/>
                <a:cs typeface="Calibri"/>
              </a:rPr>
              <a:t>matrícula</a:t>
            </a:r>
            <a:r>
              <a:rPr lang="en-US" dirty="0">
                <a:ea typeface="Calibri"/>
                <a:cs typeface="Calibri"/>
              </a:rPr>
              <a:t> "Con </a:t>
            </a:r>
            <a:r>
              <a:rPr lang="en-US" dirty="0" err="1">
                <a:ea typeface="Calibri"/>
                <a:cs typeface="Calibri"/>
              </a:rPr>
              <a:t>asignación</a:t>
            </a:r>
            <a:r>
              <a:rPr lang="en-US" dirty="0">
                <a:ea typeface="Calibri"/>
                <a:cs typeface="Calibri"/>
              </a:rPr>
              <a:t> de </a:t>
            </a:r>
            <a:r>
              <a:rPr lang="en-US" dirty="0" err="1">
                <a:ea typeface="Calibri"/>
                <a:cs typeface="Calibri"/>
              </a:rPr>
              <a:t>centro</a:t>
            </a:r>
            <a:r>
              <a:rPr lang="en-US" dirty="0">
                <a:ea typeface="Calibri"/>
                <a:cs typeface="Calibri"/>
              </a:rPr>
              <a:t>" que </a:t>
            </a:r>
            <a:r>
              <a:rPr lang="en-US" dirty="0" err="1">
                <a:ea typeface="Calibri"/>
                <a:cs typeface="Calibri"/>
              </a:rPr>
              <a:t>existe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Gestión</a:t>
            </a:r>
            <a:r>
              <a:rPr lang="en-US" dirty="0">
                <a:ea typeface="Calibri"/>
                <a:cs typeface="Calibri"/>
              </a:rPr>
              <a:t> </a:t>
            </a:r>
            <a:r>
              <a:rPr lang="en-US" dirty="0" err="1">
                <a:ea typeface="Calibri"/>
                <a:cs typeface="Calibri"/>
              </a:rPr>
              <a:t>educativa</a:t>
            </a:r>
            <a:r>
              <a:rPr lang="en-US" dirty="0">
                <a:ea typeface="Calibri"/>
                <a:cs typeface="Calibri"/>
              </a:rPr>
              <a:t>.</a:t>
            </a:r>
          </a:p>
        </p:txBody>
      </p:sp>
      <p:sp>
        <p:nvSpPr>
          <p:cNvPr id="4" name="Marcador de número de diapositiva 3"/>
          <p:cNvSpPr>
            <a:spLocks noGrp="1"/>
          </p:cNvSpPr>
          <p:nvPr>
            <p:ph type="sldNum" sz="quarter" idx="5"/>
          </p:nvPr>
        </p:nvSpPr>
        <p:spPr/>
        <p:txBody>
          <a:bodyPr/>
          <a:lstStyle/>
          <a:p>
            <a:fld id="{F0604C34-7ACC-4872-BBCF-168F2D62132C}" type="slidenum">
              <a:t>9</a:t>
            </a:fld>
            <a:endParaRPr lang="es-ES"/>
          </a:p>
        </p:txBody>
      </p:sp>
    </p:spTree>
    <p:extLst>
      <p:ext uri="{BB962C8B-B14F-4D97-AF65-F5344CB8AC3E}">
        <p14:creationId xmlns:p14="http://schemas.microsoft.com/office/powerpoint/2010/main" val="341970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dirty="0">
                <a:ea typeface="Calibri"/>
                <a:cs typeface="Calibri"/>
              </a:rPr>
              <a:t>Al </a:t>
            </a:r>
            <a:r>
              <a:rPr lang="en-US" dirty="0" err="1">
                <a:ea typeface="Calibri"/>
                <a:cs typeface="Calibri"/>
              </a:rPr>
              <a:t>crear</a:t>
            </a:r>
            <a:r>
              <a:rPr lang="en-US" dirty="0">
                <a:ea typeface="Calibri"/>
                <a:cs typeface="Calibri"/>
              </a:rPr>
              <a:t> </a:t>
            </a:r>
            <a:r>
              <a:rPr lang="en-US" dirty="0" err="1">
                <a:ea typeface="Calibri"/>
                <a:cs typeface="Calibri"/>
              </a:rPr>
              <a:t>nuevas</a:t>
            </a:r>
            <a:r>
              <a:rPr lang="en-US" dirty="0">
                <a:ea typeface="Calibri"/>
                <a:cs typeface="Calibri"/>
              </a:rPr>
              <a:t> </a:t>
            </a:r>
            <a:r>
              <a:rPr lang="en-US" dirty="0" err="1">
                <a:ea typeface="Calibri"/>
                <a:cs typeface="Calibri"/>
              </a:rPr>
              <a:t>matrículas</a:t>
            </a:r>
            <a:r>
              <a:rPr lang="en-US" dirty="0">
                <a:ea typeface="Calibri"/>
                <a:cs typeface="Calibri"/>
              </a:rPr>
              <a:t> </a:t>
            </a:r>
            <a:r>
              <a:rPr lang="en-US" dirty="0" err="1">
                <a:ea typeface="Calibri"/>
                <a:cs typeface="Calibri"/>
              </a:rPr>
              <a:t>desde</a:t>
            </a:r>
            <a:r>
              <a:rPr lang="en-US" dirty="0">
                <a:ea typeface="Calibri"/>
                <a:cs typeface="Calibri"/>
              </a:rPr>
              <a:t> el </a:t>
            </a:r>
            <a:r>
              <a:rPr lang="en-US" dirty="0" err="1">
                <a:ea typeface="Calibri"/>
                <a:cs typeface="Calibri"/>
              </a:rPr>
              <a:t>escritorio</a:t>
            </a:r>
            <a:r>
              <a:rPr lang="en-US" dirty="0">
                <a:ea typeface="Calibri"/>
                <a:cs typeface="Calibri"/>
              </a:rPr>
              <a:t> se </a:t>
            </a:r>
            <a:r>
              <a:rPr lang="en-US" dirty="0" err="1">
                <a:ea typeface="Calibri"/>
                <a:cs typeface="Calibri"/>
              </a:rPr>
              <a:t>tienen</a:t>
            </a:r>
            <a:r>
              <a:rPr lang="en-US" dirty="0">
                <a:ea typeface="Calibri"/>
                <a:cs typeface="Calibri"/>
              </a:rPr>
              <a:t> </a:t>
            </a:r>
            <a:r>
              <a:rPr lang="en-US" dirty="0" err="1">
                <a:ea typeface="Calibri"/>
                <a:cs typeface="Calibri"/>
              </a:rPr>
              <a:t>definidos</a:t>
            </a:r>
            <a:r>
              <a:rPr lang="en-US" dirty="0">
                <a:ea typeface="Calibri"/>
                <a:cs typeface="Calibri"/>
              </a:rPr>
              <a:t> </a:t>
            </a:r>
            <a:r>
              <a:rPr lang="en-US" dirty="0" err="1">
                <a:ea typeface="Calibri"/>
                <a:cs typeface="Calibri"/>
              </a:rPr>
              <a:t>periodos</a:t>
            </a:r>
            <a:r>
              <a:rPr lang="en-US" dirty="0">
                <a:ea typeface="Calibri"/>
                <a:cs typeface="Calibri"/>
              </a:rPr>
              <a:t> de </a:t>
            </a:r>
            <a:r>
              <a:rPr lang="en-US" dirty="0" err="1">
                <a:ea typeface="Calibri"/>
                <a:cs typeface="Calibri"/>
              </a:rPr>
              <a:t>matriculación</a:t>
            </a:r>
            <a:r>
              <a:rPr lang="en-US" dirty="0">
                <a:ea typeface="Calibri"/>
                <a:cs typeface="Calibri"/>
              </a:rPr>
              <a:t>, </a:t>
            </a:r>
            <a:r>
              <a:rPr lang="en-US" dirty="0" err="1">
                <a:ea typeface="Calibri"/>
                <a:cs typeface="Calibri"/>
              </a:rPr>
              <a:t>tal</a:t>
            </a:r>
            <a:r>
              <a:rPr lang="en-US" dirty="0">
                <a:ea typeface="Calibri"/>
                <a:cs typeface="Calibri"/>
              </a:rPr>
              <a:t> y </a:t>
            </a:r>
            <a:r>
              <a:rPr lang="en-US" dirty="0" err="1">
                <a:ea typeface="Calibri"/>
                <a:cs typeface="Calibri"/>
              </a:rPr>
              <a:t>como</a:t>
            </a:r>
            <a:r>
              <a:rPr lang="en-US" dirty="0">
                <a:ea typeface="Calibri"/>
                <a:cs typeface="Calibri"/>
              </a:rPr>
              <a:t> </a:t>
            </a:r>
            <a:r>
              <a:rPr lang="en-US" dirty="0" err="1">
                <a:ea typeface="Calibri"/>
                <a:cs typeface="Calibri"/>
              </a:rPr>
              <a:t>ya</a:t>
            </a:r>
            <a:r>
              <a:rPr lang="en-US" dirty="0">
                <a:ea typeface="Calibri"/>
                <a:cs typeface="Calibri"/>
              </a:rPr>
              <a:t> se </a:t>
            </a:r>
            <a:r>
              <a:rPr lang="en-US" dirty="0" err="1">
                <a:ea typeface="Calibri"/>
                <a:cs typeface="Calibri"/>
              </a:rPr>
              <a:t>empezó</a:t>
            </a:r>
            <a:r>
              <a:rPr lang="en-US" dirty="0">
                <a:ea typeface="Calibri"/>
                <a:cs typeface="Calibri"/>
              </a:rPr>
              <a:t> a </a:t>
            </a:r>
            <a:r>
              <a:rPr lang="en-US" dirty="0" err="1">
                <a:ea typeface="Calibri"/>
                <a:cs typeface="Calibri"/>
              </a:rPr>
              <a:t>plasmar</a:t>
            </a:r>
            <a:r>
              <a:rPr lang="en-US" dirty="0">
                <a:ea typeface="Calibri"/>
                <a:cs typeface="Calibri"/>
              </a:rPr>
              <a:t> </a:t>
            </a:r>
            <a:r>
              <a:rPr lang="en-US" dirty="0" err="1">
                <a:ea typeface="Calibri"/>
                <a:cs typeface="Calibri"/>
              </a:rPr>
              <a:t>en</a:t>
            </a:r>
            <a:r>
              <a:rPr lang="en-US" dirty="0">
                <a:ea typeface="Calibri"/>
                <a:cs typeface="Calibri"/>
              </a:rPr>
              <a:t> la </a:t>
            </a:r>
            <a:r>
              <a:rPr lang="en-US" dirty="0" err="1">
                <a:ea typeface="Calibri"/>
                <a:cs typeface="Calibri"/>
              </a:rPr>
              <a:t>matrícula</a:t>
            </a:r>
            <a:r>
              <a:rPr lang="en-US" dirty="0">
                <a:ea typeface="Calibri"/>
                <a:cs typeface="Calibri"/>
              </a:rPr>
              <a:t> del </a:t>
            </a:r>
            <a:r>
              <a:rPr lang="en-US" dirty="0" err="1">
                <a:ea typeface="Calibri"/>
                <a:cs typeface="Calibri"/>
              </a:rPr>
              <a:t>curso</a:t>
            </a:r>
            <a:r>
              <a:rPr lang="en-US" dirty="0">
                <a:ea typeface="Calibri"/>
                <a:cs typeface="Calibri"/>
              </a:rPr>
              <a:t> actual. Fuera de </a:t>
            </a:r>
            <a:r>
              <a:rPr lang="en-US" dirty="0" err="1">
                <a:ea typeface="Calibri"/>
                <a:cs typeface="Calibri"/>
              </a:rPr>
              <a:t>estos</a:t>
            </a:r>
            <a:r>
              <a:rPr lang="en-US" dirty="0">
                <a:ea typeface="Calibri"/>
                <a:cs typeface="Calibri"/>
              </a:rPr>
              <a:t> </a:t>
            </a:r>
            <a:r>
              <a:rPr lang="en-US" dirty="0" err="1">
                <a:ea typeface="Calibri"/>
                <a:cs typeface="Calibri"/>
              </a:rPr>
              <a:t>periodos</a:t>
            </a:r>
            <a:r>
              <a:rPr lang="en-US" dirty="0">
                <a:ea typeface="Calibri"/>
                <a:cs typeface="Calibri"/>
              </a:rPr>
              <a:t> de </a:t>
            </a:r>
            <a:r>
              <a:rPr lang="en-US" dirty="0" err="1">
                <a:ea typeface="Calibri"/>
                <a:cs typeface="Calibri"/>
              </a:rPr>
              <a:t>matrícula</a:t>
            </a:r>
            <a:r>
              <a:rPr lang="en-US" dirty="0">
                <a:ea typeface="Calibri"/>
                <a:cs typeface="Calibri"/>
              </a:rPr>
              <a:t> no </a:t>
            </a:r>
            <a:r>
              <a:rPr lang="en-US" dirty="0" err="1">
                <a:ea typeface="Calibri"/>
                <a:cs typeface="Calibri"/>
              </a:rPr>
              <a:t>será</a:t>
            </a:r>
            <a:r>
              <a:rPr lang="en-US" dirty="0">
                <a:ea typeface="Calibri"/>
                <a:cs typeface="Calibri"/>
              </a:rPr>
              <a:t> </a:t>
            </a:r>
            <a:r>
              <a:rPr lang="en-US" dirty="0" err="1">
                <a:ea typeface="Calibri"/>
                <a:cs typeface="Calibri"/>
              </a:rPr>
              <a:t>posible</a:t>
            </a:r>
            <a:r>
              <a:rPr lang="en-US" dirty="0">
                <a:ea typeface="Calibri"/>
                <a:cs typeface="Calibri"/>
              </a:rPr>
              <a:t> </a:t>
            </a:r>
            <a:r>
              <a:rPr lang="en-US" dirty="0" err="1">
                <a:ea typeface="Calibri"/>
                <a:cs typeface="Calibri"/>
              </a:rPr>
              <a:t>crear</a:t>
            </a:r>
            <a:r>
              <a:rPr lang="en-US" dirty="0">
                <a:ea typeface="Calibri"/>
                <a:cs typeface="Calibri"/>
              </a:rPr>
              <a:t> </a:t>
            </a:r>
            <a:r>
              <a:rPr lang="en-US" dirty="0" err="1">
                <a:ea typeface="Calibri"/>
                <a:cs typeface="Calibri"/>
              </a:rPr>
              <a:t>matríclas</a:t>
            </a:r>
            <a:r>
              <a:rPr lang="en-US" dirty="0">
                <a:ea typeface="Calibri"/>
                <a:cs typeface="Calibri"/>
              </a:rPr>
              <a:t> </a:t>
            </a:r>
            <a:r>
              <a:rPr lang="en-US" dirty="0" err="1">
                <a:ea typeface="Calibri"/>
                <a:cs typeface="Calibri"/>
              </a:rPr>
              <a:t>desde</a:t>
            </a:r>
            <a:r>
              <a:rPr lang="en-US" dirty="0">
                <a:ea typeface="Calibri"/>
                <a:cs typeface="Calibri"/>
              </a:rPr>
              <a:t> el </a:t>
            </a:r>
            <a:r>
              <a:rPr lang="en-US" dirty="0" err="1">
                <a:ea typeface="Calibri"/>
                <a:cs typeface="Calibri"/>
              </a:rPr>
              <a:t>centro</a:t>
            </a:r>
            <a:r>
              <a:rPr lang="en-US" dirty="0">
                <a:ea typeface="Calibri"/>
                <a:cs typeface="Calibri"/>
              </a:rPr>
              <a:t> </a:t>
            </a:r>
            <a:r>
              <a:rPr lang="en-US" dirty="0" err="1">
                <a:ea typeface="Calibri"/>
                <a:cs typeface="Calibri"/>
              </a:rPr>
              <a:t>educativo</a:t>
            </a:r>
            <a:r>
              <a:rPr lang="en-US" dirty="0">
                <a:ea typeface="Calibri"/>
                <a:cs typeface="Calibri"/>
              </a:rPr>
              <a:t>. </a:t>
            </a:r>
            <a:r>
              <a:rPr lang="en-US" dirty="0" err="1">
                <a:ea typeface="Calibri"/>
                <a:cs typeface="Calibri"/>
              </a:rPr>
              <a:t>Aquí</a:t>
            </a:r>
            <a:r>
              <a:rPr lang="en-US" dirty="0">
                <a:ea typeface="Calibri"/>
                <a:cs typeface="Calibri"/>
              </a:rPr>
              <a:t> </a:t>
            </a:r>
            <a:r>
              <a:rPr lang="en-US" dirty="0" err="1">
                <a:ea typeface="Calibri"/>
                <a:cs typeface="Calibri"/>
              </a:rPr>
              <a:t>cabe</a:t>
            </a:r>
            <a:r>
              <a:rPr lang="en-US" dirty="0">
                <a:ea typeface="Calibri"/>
                <a:cs typeface="Calibri"/>
              </a:rPr>
              <a:t> </a:t>
            </a:r>
            <a:r>
              <a:rPr lang="en-US" dirty="0" err="1">
                <a:ea typeface="Calibri"/>
                <a:cs typeface="Calibri"/>
              </a:rPr>
              <a:t>resaltar</a:t>
            </a:r>
            <a:r>
              <a:rPr lang="en-US" dirty="0">
                <a:ea typeface="Calibri"/>
                <a:cs typeface="Calibri"/>
              </a:rPr>
              <a:t> que </a:t>
            </a:r>
            <a:r>
              <a:rPr lang="en-US" dirty="0" err="1">
                <a:ea typeface="Calibri"/>
                <a:cs typeface="Calibri"/>
              </a:rPr>
              <a:t>siempre</a:t>
            </a:r>
            <a:r>
              <a:rPr lang="en-US" dirty="0">
                <a:ea typeface="Calibri"/>
                <a:cs typeface="Calibri"/>
              </a:rPr>
              <a:t> </a:t>
            </a:r>
            <a:r>
              <a:rPr lang="en-US" dirty="0" err="1">
                <a:ea typeface="Calibri"/>
                <a:cs typeface="Calibri"/>
              </a:rPr>
              <a:t>será</a:t>
            </a:r>
            <a:r>
              <a:rPr lang="en-US" dirty="0">
                <a:ea typeface="Calibri"/>
                <a:cs typeface="Calibri"/>
              </a:rPr>
              <a:t> </a:t>
            </a:r>
            <a:r>
              <a:rPr lang="en-US" dirty="0" err="1">
                <a:ea typeface="Calibri"/>
                <a:cs typeface="Calibri"/>
              </a:rPr>
              <a:t>posible</a:t>
            </a:r>
            <a:r>
              <a:rPr lang="en-US" dirty="0">
                <a:ea typeface="Calibri"/>
                <a:cs typeface="Calibri"/>
              </a:rPr>
              <a:t> matricular </a:t>
            </a:r>
            <a:r>
              <a:rPr lang="en-US" dirty="0" err="1">
                <a:ea typeface="Calibri"/>
                <a:cs typeface="Calibri"/>
              </a:rPr>
              <a:t>alumnado</a:t>
            </a:r>
            <a:r>
              <a:rPr lang="en-US" dirty="0">
                <a:ea typeface="Calibri"/>
                <a:cs typeface="Calibri"/>
              </a:rPr>
              <a:t> que </a:t>
            </a:r>
            <a:r>
              <a:rPr lang="en-US" dirty="0" err="1">
                <a:ea typeface="Calibri"/>
                <a:cs typeface="Calibri"/>
              </a:rPr>
              <a:t>llega</a:t>
            </a:r>
            <a:r>
              <a:rPr lang="en-US" dirty="0">
                <a:ea typeface="Calibri"/>
                <a:cs typeface="Calibri"/>
              </a:rPr>
              <a:t> </a:t>
            </a:r>
            <a:r>
              <a:rPr lang="en-US" dirty="0" err="1">
                <a:ea typeface="Calibri"/>
                <a:cs typeface="Calibri"/>
              </a:rPr>
              <a:t>trasladado</a:t>
            </a:r>
            <a:r>
              <a:rPr lang="en-US" dirty="0">
                <a:ea typeface="Calibri"/>
                <a:cs typeface="Calibri"/>
              </a:rPr>
              <a:t> a lo largo del </a:t>
            </a:r>
            <a:r>
              <a:rPr lang="en-US" dirty="0" err="1">
                <a:ea typeface="Calibri"/>
                <a:cs typeface="Calibri"/>
              </a:rPr>
              <a:t>curso</a:t>
            </a:r>
            <a:r>
              <a:rPr lang="en-US" dirty="0">
                <a:ea typeface="Calibri"/>
                <a:cs typeface="Calibri"/>
              </a:rPr>
              <a:t>, </a:t>
            </a:r>
            <a:r>
              <a:rPr lang="en-US" dirty="0" err="1">
                <a:ea typeface="Calibri"/>
                <a:cs typeface="Calibri"/>
              </a:rPr>
              <a:t>pues</a:t>
            </a:r>
            <a:r>
              <a:rPr lang="en-US" dirty="0">
                <a:ea typeface="Calibri"/>
                <a:cs typeface="Calibri"/>
              </a:rPr>
              <a:t> se </a:t>
            </a:r>
            <a:r>
              <a:rPr lang="en-US" dirty="0" err="1">
                <a:ea typeface="Calibri"/>
                <a:cs typeface="Calibri"/>
              </a:rPr>
              <a:t>en</a:t>
            </a:r>
            <a:r>
              <a:rPr lang="en-US" dirty="0">
                <a:ea typeface="Calibri"/>
                <a:cs typeface="Calibri"/>
              </a:rPr>
              <a:t> </a:t>
            </a:r>
            <a:r>
              <a:rPr lang="en-US" dirty="0" err="1">
                <a:ea typeface="Calibri"/>
                <a:cs typeface="Calibri"/>
              </a:rPr>
              <a:t>todas</a:t>
            </a:r>
            <a:r>
              <a:rPr lang="en-US" dirty="0">
                <a:ea typeface="Calibri"/>
                <a:cs typeface="Calibri"/>
              </a:rPr>
              <a:t> las </a:t>
            </a:r>
            <a:r>
              <a:rPr lang="en-US" dirty="0" err="1">
                <a:ea typeface="Calibri"/>
                <a:cs typeface="Calibri"/>
              </a:rPr>
              <a:t>enseñanzas</a:t>
            </a:r>
            <a:r>
              <a:rPr lang="en-US" dirty="0">
                <a:ea typeface="Calibri"/>
                <a:cs typeface="Calibri"/>
              </a:rPr>
              <a:t> de </a:t>
            </a:r>
            <a:r>
              <a:rPr lang="en-US" dirty="0" err="1">
                <a:ea typeface="Calibri"/>
                <a:cs typeface="Calibri"/>
              </a:rPr>
              <a:t>tiene</a:t>
            </a:r>
            <a:r>
              <a:rPr lang="en-US" dirty="0">
                <a:ea typeface="Calibri"/>
                <a:cs typeface="Calibri"/>
              </a:rPr>
              <a:t> </a:t>
            </a:r>
            <a:r>
              <a:rPr lang="en-US" dirty="0" err="1">
                <a:ea typeface="Calibri"/>
                <a:cs typeface="Calibri"/>
              </a:rPr>
              <a:t>definido</a:t>
            </a:r>
            <a:r>
              <a:rPr lang="en-US" dirty="0">
                <a:ea typeface="Calibri"/>
                <a:cs typeface="Calibri"/>
              </a:rPr>
              <a:t> </a:t>
            </a:r>
            <a:r>
              <a:rPr lang="en-US" dirty="0" err="1">
                <a:ea typeface="Calibri"/>
                <a:cs typeface="Calibri"/>
              </a:rPr>
              <a:t>durante</a:t>
            </a:r>
            <a:r>
              <a:rPr lang="en-US" dirty="0">
                <a:ea typeface="Calibri"/>
                <a:cs typeface="Calibri"/>
              </a:rPr>
              <a:t> </a:t>
            </a:r>
            <a:r>
              <a:rPr lang="en-US" dirty="0" err="1">
                <a:ea typeface="Calibri"/>
                <a:cs typeface="Calibri"/>
              </a:rPr>
              <a:t>casi</a:t>
            </a:r>
            <a:r>
              <a:rPr lang="en-US" dirty="0">
                <a:ea typeface="Calibri"/>
                <a:cs typeface="Calibri"/>
              </a:rPr>
              <a:t> </a:t>
            </a:r>
            <a:r>
              <a:rPr lang="en-US" dirty="0" err="1">
                <a:ea typeface="Calibri"/>
                <a:cs typeface="Calibri"/>
              </a:rPr>
              <a:t>todo</a:t>
            </a:r>
            <a:r>
              <a:rPr lang="en-US" dirty="0">
                <a:ea typeface="Calibri"/>
                <a:cs typeface="Calibri"/>
              </a:rPr>
              <a:t> el </a:t>
            </a:r>
            <a:r>
              <a:rPr lang="en-US" dirty="0" err="1">
                <a:ea typeface="Calibri"/>
                <a:cs typeface="Calibri"/>
              </a:rPr>
              <a:t>curso</a:t>
            </a:r>
            <a:r>
              <a:rPr lang="en-US" dirty="0">
                <a:ea typeface="Calibri"/>
                <a:cs typeface="Calibri"/>
              </a:rPr>
              <a:t>, un </a:t>
            </a:r>
            <a:r>
              <a:rPr lang="en-US" dirty="0" err="1">
                <a:ea typeface="Calibri"/>
                <a:cs typeface="Calibri"/>
              </a:rPr>
              <a:t>periodo</a:t>
            </a:r>
            <a:r>
              <a:rPr lang="en-US" dirty="0">
                <a:ea typeface="Calibri"/>
                <a:cs typeface="Calibri"/>
              </a:rPr>
              <a:t> de </a:t>
            </a:r>
            <a:r>
              <a:rPr lang="en-US" dirty="0" err="1">
                <a:ea typeface="Calibri"/>
                <a:cs typeface="Calibri"/>
              </a:rPr>
              <a:t>matrícula</a:t>
            </a:r>
            <a:r>
              <a:rPr lang="en-US" dirty="0">
                <a:ea typeface="Calibri"/>
                <a:cs typeface="Calibri"/>
              </a:rPr>
              <a:t> </a:t>
            </a:r>
            <a:r>
              <a:rPr lang="en-US" dirty="0" err="1">
                <a:ea typeface="Calibri"/>
                <a:cs typeface="Calibri"/>
              </a:rPr>
              <a:t>extrarodinario</a:t>
            </a:r>
            <a:r>
              <a:rPr lang="en-US" dirty="0">
                <a:ea typeface="Calibri"/>
                <a:cs typeface="Calibri"/>
              </a:rPr>
              <a:t>. Esto </a:t>
            </a:r>
            <a:r>
              <a:rPr lang="en-US" dirty="0" err="1">
                <a:ea typeface="Calibri"/>
                <a:cs typeface="Calibri"/>
              </a:rPr>
              <a:t>supone</a:t>
            </a:r>
            <a:r>
              <a:rPr lang="en-US" dirty="0">
                <a:ea typeface="Calibri"/>
                <a:cs typeface="Calibri"/>
              </a:rPr>
              <a:t> sin embargo, que </a:t>
            </a:r>
            <a:r>
              <a:rPr lang="en-US" dirty="0" err="1">
                <a:ea typeface="Calibri"/>
                <a:cs typeface="Calibri"/>
              </a:rPr>
              <a:t>por</a:t>
            </a:r>
            <a:r>
              <a:rPr lang="en-US" dirty="0">
                <a:ea typeface="Calibri"/>
                <a:cs typeface="Calibri"/>
              </a:rPr>
              <a:t> </a:t>
            </a:r>
            <a:r>
              <a:rPr lang="en-US" dirty="0" err="1">
                <a:ea typeface="Calibri"/>
                <a:cs typeface="Calibri"/>
              </a:rPr>
              <a:t>ejemplo</a:t>
            </a:r>
            <a:r>
              <a:rPr lang="en-US" dirty="0">
                <a:ea typeface="Calibri"/>
                <a:cs typeface="Calibri"/>
              </a:rPr>
              <a:t>, el </a:t>
            </a:r>
            <a:r>
              <a:rPr lang="en-US" dirty="0" err="1">
                <a:ea typeface="Calibri"/>
                <a:cs typeface="Calibri"/>
              </a:rPr>
              <a:t>alumnado</a:t>
            </a:r>
            <a:r>
              <a:rPr lang="en-US" dirty="0">
                <a:ea typeface="Calibri"/>
                <a:cs typeface="Calibri"/>
              </a:rPr>
              <a:t> </a:t>
            </a:r>
            <a:r>
              <a:rPr lang="en-US" dirty="0" err="1">
                <a:ea typeface="Calibri"/>
                <a:cs typeface="Calibri"/>
              </a:rPr>
              <a:t>adudicado</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proceso</a:t>
            </a:r>
            <a:r>
              <a:rPr lang="en-US" dirty="0">
                <a:ea typeface="Calibri"/>
                <a:cs typeface="Calibri"/>
              </a:rPr>
              <a:t> de </a:t>
            </a:r>
            <a:r>
              <a:rPr lang="en-US" dirty="0" err="1">
                <a:ea typeface="Calibri"/>
                <a:cs typeface="Calibri"/>
              </a:rPr>
              <a:t>admisión</a:t>
            </a:r>
            <a:r>
              <a:rPr lang="en-US" dirty="0">
                <a:ea typeface="Calibri"/>
                <a:cs typeface="Calibri"/>
              </a:rPr>
              <a:t> </a:t>
            </a:r>
            <a:r>
              <a:rPr lang="en-US" dirty="0" err="1">
                <a:ea typeface="Calibri"/>
                <a:cs typeface="Calibri"/>
              </a:rPr>
              <a:t>ordinario</a:t>
            </a:r>
            <a:r>
              <a:rPr lang="en-US" dirty="0">
                <a:ea typeface="Calibri"/>
                <a:cs typeface="Calibri"/>
              </a:rPr>
              <a:t>, o que </a:t>
            </a:r>
            <a:r>
              <a:rPr lang="en-US" dirty="0" err="1">
                <a:ea typeface="Calibri"/>
                <a:cs typeface="Calibri"/>
              </a:rPr>
              <a:t>continúa</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centro</a:t>
            </a:r>
            <a:r>
              <a:rPr lang="en-US" dirty="0">
                <a:ea typeface="Calibri"/>
                <a:cs typeface="Calibri"/>
              </a:rPr>
              <a:t>, </a:t>
            </a:r>
            <a:r>
              <a:rPr lang="en-US" dirty="0" err="1">
                <a:ea typeface="Calibri"/>
                <a:cs typeface="Calibri"/>
              </a:rPr>
              <a:t>si</a:t>
            </a:r>
            <a:r>
              <a:rPr lang="en-US" dirty="0">
                <a:ea typeface="Calibri"/>
                <a:cs typeface="Calibri"/>
              </a:rPr>
              <a:t> no es </a:t>
            </a:r>
            <a:r>
              <a:rPr lang="en-US" dirty="0" err="1">
                <a:ea typeface="Calibri"/>
                <a:cs typeface="Calibri"/>
              </a:rPr>
              <a:t>matriculado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su</a:t>
            </a:r>
            <a:r>
              <a:rPr lang="en-US" dirty="0">
                <a:ea typeface="Calibri"/>
                <a:cs typeface="Calibri"/>
              </a:rPr>
              <a:t> </a:t>
            </a:r>
            <a:r>
              <a:rPr lang="en-US" dirty="0" err="1">
                <a:ea typeface="Calibri"/>
                <a:cs typeface="Calibri"/>
              </a:rPr>
              <a:t>periodo</a:t>
            </a:r>
            <a:r>
              <a:rPr lang="en-US" dirty="0">
                <a:ea typeface="Calibri"/>
                <a:cs typeface="Calibri"/>
              </a:rPr>
              <a:t>, </a:t>
            </a:r>
            <a:r>
              <a:rPr lang="en-US" dirty="0" err="1">
                <a:ea typeface="Calibri"/>
                <a:cs typeface="Calibri"/>
              </a:rPr>
              <a:t>tendría</a:t>
            </a:r>
            <a:r>
              <a:rPr lang="en-US" dirty="0">
                <a:ea typeface="Calibri"/>
                <a:cs typeface="Calibri"/>
              </a:rPr>
              <a:t> que </a:t>
            </a:r>
            <a:r>
              <a:rPr lang="en-US" dirty="0" err="1">
                <a:ea typeface="Calibri"/>
                <a:cs typeface="Calibri"/>
              </a:rPr>
              <a:t>acudir</a:t>
            </a:r>
            <a:r>
              <a:rPr lang="en-US" dirty="0">
                <a:ea typeface="Calibri"/>
                <a:cs typeface="Calibri"/>
              </a:rPr>
              <a:t> al </a:t>
            </a:r>
            <a:r>
              <a:rPr lang="en-US" dirty="0" err="1">
                <a:ea typeface="Calibri"/>
                <a:cs typeface="Calibri"/>
              </a:rPr>
              <a:t>periodo</a:t>
            </a:r>
            <a:r>
              <a:rPr lang="en-US" dirty="0">
                <a:ea typeface="Calibri"/>
                <a:cs typeface="Calibri"/>
              </a:rPr>
              <a:t> </a:t>
            </a:r>
            <a:r>
              <a:rPr lang="en-US" dirty="0" err="1">
                <a:ea typeface="Calibri"/>
                <a:cs typeface="Calibri"/>
              </a:rPr>
              <a:t>extrarordinario</a:t>
            </a:r>
            <a:r>
              <a:rPr lang="en-US" dirty="0">
                <a:ea typeface="Calibri"/>
                <a:cs typeface="Calibri"/>
              </a:rPr>
              <a:t> de </a:t>
            </a:r>
            <a:r>
              <a:rPr lang="en-US" dirty="0" err="1">
                <a:ea typeface="Calibri"/>
                <a:cs typeface="Calibri"/>
              </a:rPr>
              <a:t>admisión</a:t>
            </a:r>
            <a:r>
              <a:rPr lang="en-US" dirty="0">
                <a:ea typeface="Calibri"/>
                <a:cs typeface="Calibri"/>
              </a:rPr>
              <a:t> y que </a:t>
            </a:r>
            <a:r>
              <a:rPr lang="en-US" dirty="0" err="1">
                <a:ea typeface="Calibri"/>
                <a:cs typeface="Calibri"/>
              </a:rPr>
              <a:t>una</a:t>
            </a:r>
            <a:r>
              <a:rPr lang="en-US" dirty="0">
                <a:ea typeface="Calibri"/>
                <a:cs typeface="Calibri"/>
              </a:rPr>
              <a:t> </a:t>
            </a:r>
            <a:r>
              <a:rPr lang="en-US" dirty="0" err="1">
                <a:ea typeface="Calibri"/>
                <a:cs typeface="Calibri"/>
              </a:rPr>
              <a:t>vez</a:t>
            </a:r>
            <a:r>
              <a:rPr lang="en-US" dirty="0">
                <a:ea typeface="Calibri"/>
                <a:cs typeface="Calibri"/>
              </a:rPr>
              <a:t> </a:t>
            </a:r>
            <a:r>
              <a:rPr lang="en-US" dirty="0" err="1">
                <a:ea typeface="Calibri"/>
                <a:cs typeface="Calibri"/>
              </a:rPr>
              <a:t>adjudicado</a:t>
            </a:r>
            <a:r>
              <a:rPr lang="en-US" dirty="0">
                <a:ea typeface="Calibri"/>
                <a:cs typeface="Calibri"/>
              </a:rPr>
              <a:t>, </a:t>
            </a:r>
            <a:r>
              <a:rPr lang="en-US" dirty="0" err="1">
                <a:ea typeface="Calibri"/>
                <a:cs typeface="Calibri"/>
              </a:rPr>
              <a:t>aparezca</a:t>
            </a:r>
            <a:r>
              <a:rPr lang="en-US" dirty="0">
                <a:ea typeface="Calibri"/>
                <a:cs typeface="Calibri"/>
              </a:rPr>
              <a:t> </a:t>
            </a:r>
            <a:r>
              <a:rPr lang="en-US" dirty="0" err="1">
                <a:ea typeface="Calibri"/>
                <a:cs typeface="Calibri"/>
              </a:rPr>
              <a:t>como</a:t>
            </a:r>
            <a:r>
              <a:rPr lang="en-US" dirty="0">
                <a:ea typeface="Calibri"/>
                <a:cs typeface="Calibri"/>
              </a:rPr>
              <a:t> </a:t>
            </a:r>
            <a:r>
              <a:rPr lang="en-US" dirty="0" err="1">
                <a:ea typeface="Calibri"/>
                <a:cs typeface="Calibri"/>
              </a:rPr>
              <a:t>candidato</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mismo</a:t>
            </a:r>
            <a:r>
              <a:rPr lang="en-US" dirty="0">
                <a:ea typeface="Calibri"/>
                <a:cs typeface="Calibri"/>
              </a:rPr>
              <a:t>.</a:t>
            </a:r>
          </a:p>
          <a:p>
            <a:endParaRPr lang="en-US" dirty="0">
              <a:ea typeface="Calibri"/>
              <a:cs typeface="Calibri"/>
            </a:endParaRPr>
          </a:p>
          <a:p>
            <a:r>
              <a:rPr lang="en-US" dirty="0">
                <a:ea typeface="Calibri"/>
                <a:cs typeface="Calibri"/>
              </a:rPr>
              <a:t>La pantalla </a:t>
            </a:r>
            <a:r>
              <a:rPr lang="en-US" dirty="0" err="1">
                <a:ea typeface="Calibri"/>
                <a:cs typeface="Calibri"/>
              </a:rPr>
              <a:t>permite</a:t>
            </a:r>
            <a:r>
              <a:rPr lang="en-US" dirty="0">
                <a:ea typeface="Calibri"/>
                <a:cs typeface="Calibri"/>
              </a:rPr>
              <a:t> </a:t>
            </a:r>
            <a:r>
              <a:rPr lang="en-US" dirty="0" err="1">
                <a:ea typeface="Calibri"/>
                <a:cs typeface="Calibri"/>
              </a:rPr>
              <a:t>presentar</a:t>
            </a:r>
            <a:r>
              <a:rPr lang="en-US" dirty="0">
                <a:ea typeface="Calibri"/>
                <a:cs typeface="Calibri"/>
              </a:rPr>
              <a:t> </a:t>
            </a:r>
            <a:r>
              <a:rPr lang="en-US" dirty="0" err="1">
                <a:ea typeface="Calibri"/>
                <a:cs typeface="Calibri"/>
              </a:rPr>
              <a:t>determinados</a:t>
            </a:r>
            <a:r>
              <a:rPr lang="en-US" dirty="0">
                <a:ea typeface="Calibri"/>
                <a:cs typeface="Calibri"/>
              </a:rPr>
              <a:t> </a:t>
            </a:r>
            <a:r>
              <a:rPr lang="en-US" dirty="0" err="1">
                <a:ea typeface="Calibri"/>
                <a:cs typeface="Calibri"/>
              </a:rPr>
              <a:t>grupos</a:t>
            </a:r>
            <a:r>
              <a:rPr lang="en-US" dirty="0">
                <a:ea typeface="Calibri"/>
                <a:cs typeface="Calibri"/>
              </a:rPr>
              <a:t> de </a:t>
            </a:r>
            <a:r>
              <a:rPr lang="en-US" dirty="0" err="1">
                <a:ea typeface="Calibri"/>
                <a:cs typeface="Calibri"/>
              </a:rPr>
              <a:t>materias</a:t>
            </a:r>
            <a:r>
              <a:rPr lang="en-US" dirty="0">
                <a:ea typeface="Calibri"/>
                <a:cs typeface="Calibri"/>
              </a:rPr>
              <a:t> </a:t>
            </a:r>
            <a:r>
              <a:rPr lang="en-US" dirty="0" err="1">
                <a:ea typeface="Calibri"/>
                <a:cs typeface="Calibri"/>
              </a:rPr>
              <a:t>en</a:t>
            </a:r>
            <a:r>
              <a:rPr lang="en-US" dirty="0">
                <a:ea typeface="Calibri"/>
                <a:cs typeface="Calibri"/>
              </a:rPr>
              <a:t> las </a:t>
            </a:r>
            <a:r>
              <a:rPr lang="en-US" dirty="0" err="1">
                <a:ea typeface="Calibri"/>
                <a:cs typeface="Calibri"/>
              </a:rPr>
              <a:t>enseñanzas</a:t>
            </a:r>
            <a:r>
              <a:rPr lang="en-US" dirty="0">
                <a:ea typeface="Calibri"/>
                <a:cs typeface="Calibri"/>
              </a:rPr>
              <a:t> con </a:t>
            </a:r>
            <a:r>
              <a:rPr lang="en-US" dirty="0" err="1">
                <a:ea typeface="Calibri"/>
                <a:cs typeface="Calibri"/>
              </a:rPr>
              <a:t>más</a:t>
            </a:r>
            <a:r>
              <a:rPr lang="en-US" dirty="0">
                <a:ea typeface="Calibri"/>
                <a:cs typeface="Calibri"/>
              </a:rPr>
              <a:t> </a:t>
            </a:r>
            <a:r>
              <a:rPr lang="en-US" dirty="0" err="1">
                <a:ea typeface="Calibri"/>
                <a:cs typeface="Calibri"/>
              </a:rPr>
              <a:t>optatitivad</a:t>
            </a:r>
            <a:r>
              <a:rPr lang="en-US" dirty="0">
                <a:ea typeface="Calibri"/>
                <a:cs typeface="Calibri"/>
              </a:rPr>
              <a:t>, para </a:t>
            </a:r>
            <a:r>
              <a:rPr lang="en-US" dirty="0" err="1">
                <a:ea typeface="Calibri"/>
                <a:cs typeface="Calibri"/>
              </a:rPr>
              <a:t>poner</a:t>
            </a:r>
            <a:r>
              <a:rPr lang="en-US" dirty="0">
                <a:ea typeface="Calibri"/>
                <a:cs typeface="Calibri"/>
              </a:rPr>
              <a:t> </a:t>
            </a:r>
            <a:r>
              <a:rPr lang="en-US" dirty="0" err="1">
                <a:ea typeface="Calibri"/>
                <a:cs typeface="Calibri"/>
              </a:rPr>
              <a:t>trabajar</a:t>
            </a:r>
            <a:r>
              <a:rPr lang="en-US" dirty="0">
                <a:ea typeface="Calibri"/>
                <a:cs typeface="Calibri"/>
              </a:rPr>
              <a:t> de </a:t>
            </a:r>
            <a:r>
              <a:rPr lang="en-US" dirty="0" err="1">
                <a:ea typeface="Calibri"/>
                <a:cs typeface="Calibri"/>
              </a:rPr>
              <a:t>una</a:t>
            </a:r>
            <a:r>
              <a:rPr lang="en-US" dirty="0">
                <a:ea typeface="Calibri"/>
                <a:cs typeface="Calibri"/>
              </a:rPr>
              <a:t> forma </a:t>
            </a:r>
            <a:r>
              <a:rPr lang="en-US" dirty="0" err="1">
                <a:ea typeface="Calibri"/>
                <a:cs typeface="Calibri"/>
              </a:rPr>
              <a:t>más</a:t>
            </a:r>
            <a:r>
              <a:rPr lang="en-US" dirty="0">
                <a:ea typeface="Calibri"/>
                <a:cs typeface="Calibri"/>
              </a:rPr>
              <a:t> </a:t>
            </a:r>
            <a:r>
              <a:rPr lang="en-US" dirty="0" err="1">
                <a:ea typeface="Calibri"/>
                <a:cs typeface="Calibri"/>
              </a:rPr>
              <a:t>cómoda</a:t>
            </a:r>
            <a:r>
              <a:rPr lang="en-US" dirty="0">
                <a:ea typeface="Calibri"/>
                <a:cs typeface="Calibri"/>
              </a:rPr>
              <a:t>. También </a:t>
            </a:r>
            <a:r>
              <a:rPr lang="en-US" dirty="0" err="1">
                <a:ea typeface="Calibri"/>
                <a:cs typeface="Calibri"/>
              </a:rPr>
              <a:t>permite</a:t>
            </a:r>
            <a:r>
              <a:rPr lang="en-US" dirty="0">
                <a:ea typeface="Calibri"/>
                <a:cs typeface="Calibri"/>
              </a:rPr>
              <a:t> </a:t>
            </a:r>
            <a:r>
              <a:rPr lang="en-US" dirty="0" err="1">
                <a:ea typeface="Calibri"/>
                <a:cs typeface="Calibri"/>
              </a:rPr>
              <a:t>elegir</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fecha</a:t>
            </a:r>
            <a:r>
              <a:rPr lang="en-US" dirty="0">
                <a:ea typeface="Calibri"/>
                <a:cs typeface="Calibri"/>
              </a:rPr>
              <a:t> de </a:t>
            </a:r>
            <a:r>
              <a:rPr lang="en-US" dirty="0" err="1">
                <a:ea typeface="Calibri"/>
                <a:cs typeface="Calibri"/>
              </a:rPr>
              <a:t>registro</a:t>
            </a:r>
            <a:r>
              <a:rPr lang="en-US" dirty="0">
                <a:ea typeface="Calibri"/>
                <a:cs typeface="Calibri"/>
              </a:rPr>
              <a:t> de la </a:t>
            </a:r>
            <a:r>
              <a:rPr lang="en-US" dirty="0" err="1">
                <a:ea typeface="Calibri"/>
                <a:cs typeface="Calibri"/>
              </a:rPr>
              <a:t>matrícula</a:t>
            </a:r>
            <a:r>
              <a:rPr lang="en-US" dirty="0">
                <a:ea typeface="Calibri"/>
                <a:cs typeface="Calibri"/>
              </a:rPr>
              <a:t>. Esta </a:t>
            </a:r>
            <a:r>
              <a:rPr lang="en-US" dirty="0" err="1">
                <a:ea typeface="Calibri"/>
                <a:cs typeface="Calibri"/>
              </a:rPr>
              <a:t>fecha</a:t>
            </a:r>
            <a:r>
              <a:rPr lang="en-US" dirty="0">
                <a:ea typeface="Calibri"/>
                <a:cs typeface="Calibri"/>
              </a:rPr>
              <a:t> </a:t>
            </a:r>
            <a:r>
              <a:rPr lang="en-US" dirty="0" err="1">
                <a:ea typeface="Calibri"/>
                <a:cs typeface="Calibri"/>
              </a:rPr>
              <a:t>por</a:t>
            </a:r>
            <a:r>
              <a:rPr lang="en-US" dirty="0">
                <a:ea typeface="Calibri"/>
                <a:cs typeface="Calibri"/>
              </a:rPr>
              <a:t> </a:t>
            </a:r>
            <a:r>
              <a:rPr lang="en-US" dirty="0" err="1">
                <a:ea typeface="Calibri"/>
                <a:cs typeface="Calibri"/>
              </a:rPr>
              <a:t>defecto</a:t>
            </a:r>
            <a:r>
              <a:rPr lang="en-US" dirty="0">
                <a:ea typeface="Calibri"/>
                <a:cs typeface="Calibri"/>
              </a:rPr>
              <a:t> es la del día de </a:t>
            </a:r>
            <a:r>
              <a:rPr lang="en-US" dirty="0" err="1">
                <a:ea typeface="Calibri"/>
                <a:cs typeface="Calibri"/>
              </a:rPr>
              <a:t>creación</a:t>
            </a:r>
            <a:r>
              <a:rPr lang="en-US" dirty="0">
                <a:ea typeface="Calibri"/>
                <a:cs typeface="Calibri"/>
              </a:rPr>
              <a:t>, y </a:t>
            </a:r>
            <a:r>
              <a:rPr lang="en-US" dirty="0" err="1">
                <a:ea typeface="Calibri"/>
                <a:cs typeface="Calibri"/>
              </a:rPr>
              <a:t>en</a:t>
            </a:r>
            <a:r>
              <a:rPr lang="en-US" dirty="0">
                <a:ea typeface="Calibri"/>
                <a:cs typeface="Calibri"/>
              </a:rPr>
              <a:t> las </a:t>
            </a:r>
            <a:r>
              <a:rPr lang="en-US" dirty="0" err="1">
                <a:ea typeface="Calibri"/>
                <a:cs typeface="Calibri"/>
              </a:rPr>
              <a:t>enseñanzas</a:t>
            </a:r>
            <a:r>
              <a:rPr lang="en-US" dirty="0">
                <a:ea typeface="Calibri"/>
                <a:cs typeface="Calibri"/>
              </a:rPr>
              <a:t> </a:t>
            </a:r>
            <a:r>
              <a:rPr lang="en-US" dirty="0" err="1">
                <a:ea typeface="Calibri"/>
                <a:cs typeface="Calibri"/>
              </a:rPr>
              <a:t>obligatorias</a:t>
            </a:r>
            <a:r>
              <a:rPr lang="en-US" dirty="0">
                <a:ea typeface="Calibri"/>
                <a:cs typeface="Calibri"/>
              </a:rPr>
              <a:t> o el </a:t>
            </a:r>
            <a:r>
              <a:rPr lang="en-US" dirty="0" err="1">
                <a:ea typeface="Calibri"/>
                <a:cs typeface="Calibri"/>
              </a:rPr>
              <a:t>bachillerato</a:t>
            </a:r>
            <a:r>
              <a:rPr lang="en-US" dirty="0">
                <a:ea typeface="Calibri"/>
                <a:cs typeface="Calibri"/>
              </a:rPr>
              <a:t>, no </a:t>
            </a:r>
            <a:r>
              <a:rPr lang="en-US" dirty="0" err="1">
                <a:ea typeface="Calibri"/>
                <a:cs typeface="Calibri"/>
              </a:rPr>
              <a:t>podrá</a:t>
            </a:r>
            <a:r>
              <a:rPr lang="en-US" dirty="0">
                <a:ea typeface="Calibri"/>
                <a:cs typeface="Calibri"/>
              </a:rPr>
              <a:t> </a:t>
            </a:r>
            <a:r>
              <a:rPr lang="en-US" dirty="0" err="1">
                <a:ea typeface="Calibri"/>
                <a:cs typeface="Calibri"/>
              </a:rPr>
              <a:t>refeljarse</a:t>
            </a:r>
            <a:r>
              <a:rPr lang="en-US" dirty="0">
                <a:ea typeface="Calibri"/>
                <a:cs typeface="Calibri"/>
              </a:rPr>
              <a:t> con </a:t>
            </a:r>
            <a:r>
              <a:rPr lang="en-US" dirty="0" err="1">
                <a:ea typeface="Calibri"/>
                <a:cs typeface="Calibri"/>
              </a:rPr>
              <a:t>una</a:t>
            </a:r>
            <a:r>
              <a:rPr lang="en-US" dirty="0">
                <a:ea typeface="Calibri"/>
                <a:cs typeface="Calibri"/>
              </a:rPr>
              <a:t> </a:t>
            </a:r>
            <a:r>
              <a:rPr lang="en-US" dirty="0" err="1">
                <a:ea typeface="Calibri"/>
                <a:cs typeface="Calibri"/>
              </a:rPr>
              <a:t>antigüedad</a:t>
            </a:r>
            <a:r>
              <a:rPr lang="en-US" dirty="0">
                <a:ea typeface="Calibri"/>
                <a:cs typeface="Calibri"/>
              </a:rPr>
              <a:t> superior a 15 días </a:t>
            </a:r>
            <a:r>
              <a:rPr lang="en-US" dirty="0" err="1">
                <a:ea typeface="Calibri"/>
                <a:cs typeface="Calibri"/>
              </a:rPr>
              <a:t>respecto</a:t>
            </a:r>
            <a:r>
              <a:rPr lang="en-US" dirty="0">
                <a:ea typeface="Calibri"/>
                <a:cs typeface="Calibri"/>
              </a:rPr>
              <a:t> a la </a:t>
            </a:r>
            <a:r>
              <a:rPr lang="en-US" dirty="0" err="1">
                <a:ea typeface="Calibri"/>
                <a:cs typeface="Calibri"/>
              </a:rPr>
              <a:t>fecha</a:t>
            </a:r>
            <a:r>
              <a:rPr lang="en-US" dirty="0">
                <a:ea typeface="Calibri"/>
                <a:cs typeface="Calibri"/>
              </a:rPr>
              <a:t> de </a:t>
            </a:r>
            <a:r>
              <a:rPr lang="en-US" dirty="0" err="1">
                <a:ea typeface="Calibri"/>
                <a:cs typeface="Calibri"/>
              </a:rPr>
              <a:t>creación</a:t>
            </a:r>
            <a:r>
              <a:rPr lang="en-US" dirty="0">
                <a:ea typeface="Calibri"/>
                <a:cs typeface="Calibri"/>
              </a:rPr>
              <a:t>.</a:t>
            </a:r>
          </a:p>
        </p:txBody>
      </p:sp>
      <p:sp>
        <p:nvSpPr>
          <p:cNvPr id="4" name="Marcador de número de diapositiva 3"/>
          <p:cNvSpPr>
            <a:spLocks noGrp="1"/>
          </p:cNvSpPr>
          <p:nvPr>
            <p:ph type="sldNum" sz="quarter" idx="5"/>
          </p:nvPr>
        </p:nvSpPr>
        <p:spPr/>
        <p:txBody>
          <a:bodyPr/>
          <a:lstStyle/>
          <a:p>
            <a:fld id="{F0604C34-7ACC-4872-BBCF-168F2D62132C}" type="slidenum">
              <a:t>10</a:t>
            </a:fld>
            <a:endParaRPr lang="es-ES"/>
          </a:p>
        </p:txBody>
      </p:sp>
    </p:spTree>
    <p:extLst>
      <p:ext uri="{BB962C8B-B14F-4D97-AF65-F5344CB8AC3E}">
        <p14:creationId xmlns:p14="http://schemas.microsoft.com/office/powerpoint/2010/main" val="176692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dirty="0">
                <a:ea typeface="Calibri"/>
                <a:cs typeface="Calibri"/>
              </a:rPr>
              <a:t>El </a:t>
            </a:r>
            <a:r>
              <a:rPr lang="en-US" dirty="0" err="1">
                <a:ea typeface="Calibri"/>
                <a:cs typeface="Calibri"/>
              </a:rPr>
              <a:t>proceso</a:t>
            </a:r>
            <a:r>
              <a:rPr lang="en-US" dirty="0">
                <a:ea typeface="Calibri"/>
                <a:cs typeface="Calibri"/>
              </a:rPr>
              <a:t> de </a:t>
            </a:r>
            <a:r>
              <a:rPr lang="en-US" dirty="0" err="1">
                <a:ea typeface="Calibri"/>
                <a:cs typeface="Calibri"/>
              </a:rPr>
              <a:t>matrícula</a:t>
            </a:r>
            <a:r>
              <a:rPr lang="en-US" dirty="0">
                <a:ea typeface="Calibri"/>
                <a:cs typeface="Calibri"/>
              </a:rPr>
              <a:t> </a:t>
            </a:r>
            <a:r>
              <a:rPr lang="en-US" dirty="0" err="1">
                <a:ea typeface="Calibri"/>
                <a:cs typeface="Calibri"/>
              </a:rPr>
              <a:t>desde</a:t>
            </a:r>
            <a:r>
              <a:rPr lang="en-US" dirty="0">
                <a:ea typeface="Calibri"/>
                <a:cs typeface="Calibri"/>
              </a:rPr>
              <a:t> el </a:t>
            </a:r>
            <a:r>
              <a:rPr lang="en-US" dirty="0" err="1">
                <a:ea typeface="Calibri"/>
                <a:cs typeface="Calibri"/>
              </a:rPr>
              <a:t>escritorio</a:t>
            </a:r>
            <a:r>
              <a:rPr lang="en-US" dirty="0">
                <a:ea typeface="Calibri"/>
                <a:cs typeface="Calibri"/>
              </a:rPr>
              <a:t> se ha </a:t>
            </a:r>
            <a:r>
              <a:rPr lang="en-US" dirty="0" err="1">
                <a:ea typeface="Calibri"/>
                <a:cs typeface="Calibri"/>
              </a:rPr>
              <a:t>implementado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varias</a:t>
            </a:r>
            <a:r>
              <a:rPr lang="en-US" dirty="0">
                <a:ea typeface="Calibri"/>
                <a:cs typeface="Calibri"/>
              </a:rPr>
              <a:t> </a:t>
            </a:r>
            <a:r>
              <a:rPr lang="en-US" dirty="0" err="1">
                <a:ea typeface="Calibri"/>
                <a:cs typeface="Calibri"/>
              </a:rPr>
              <a:t>fases</a:t>
            </a:r>
            <a:r>
              <a:rPr lang="en-US" dirty="0">
                <a:ea typeface="Calibri"/>
                <a:cs typeface="Calibri"/>
              </a:rPr>
              <a:t> que se van </a:t>
            </a:r>
            <a:r>
              <a:rPr lang="en-US" dirty="0" err="1">
                <a:ea typeface="Calibri"/>
                <a:cs typeface="Calibri"/>
              </a:rPr>
              <a:t>mostrando</a:t>
            </a:r>
            <a:r>
              <a:rPr lang="en-US" dirty="0">
                <a:ea typeface="Calibri"/>
                <a:cs typeface="Calibri"/>
              </a:rPr>
              <a:t> </a:t>
            </a:r>
            <a:r>
              <a:rPr lang="en-US" dirty="0" err="1">
                <a:ea typeface="Calibri"/>
                <a:cs typeface="Calibri"/>
              </a:rPr>
              <a:t>en</a:t>
            </a:r>
            <a:r>
              <a:rPr lang="en-US" dirty="0">
                <a:ea typeface="Calibri"/>
                <a:cs typeface="Calibri"/>
              </a:rPr>
              <a:t> la pantalla. En la </a:t>
            </a:r>
            <a:r>
              <a:rPr lang="en-US" dirty="0" err="1">
                <a:ea typeface="Calibri"/>
                <a:cs typeface="Calibri"/>
              </a:rPr>
              <a:t>relación</a:t>
            </a:r>
            <a:r>
              <a:rPr lang="en-US" dirty="0">
                <a:ea typeface="Calibri"/>
                <a:cs typeface="Calibri"/>
              </a:rPr>
              <a:t> de </a:t>
            </a:r>
            <a:r>
              <a:rPr lang="en-US" dirty="0" err="1">
                <a:ea typeface="Calibri"/>
                <a:cs typeface="Calibri"/>
              </a:rPr>
              <a:t>candidatos</a:t>
            </a:r>
            <a:r>
              <a:rPr lang="en-US" dirty="0">
                <a:ea typeface="Calibri"/>
                <a:cs typeface="Calibri"/>
              </a:rPr>
              <a:t> se </a:t>
            </a:r>
            <a:r>
              <a:rPr lang="en-US" dirty="0" err="1">
                <a:ea typeface="Calibri"/>
                <a:cs typeface="Calibri"/>
              </a:rPr>
              <a:t>puede</a:t>
            </a:r>
            <a:r>
              <a:rPr lang="en-US" dirty="0">
                <a:ea typeface="Calibri"/>
                <a:cs typeface="Calibri"/>
              </a:rPr>
              <a:t> </a:t>
            </a:r>
            <a:r>
              <a:rPr lang="en-US" dirty="0" err="1">
                <a:ea typeface="Calibri"/>
                <a:cs typeface="Calibri"/>
              </a:rPr>
              <a:t>elegir</a:t>
            </a:r>
            <a:r>
              <a:rPr lang="en-US" dirty="0">
                <a:ea typeface="Calibri"/>
                <a:cs typeface="Calibri"/>
              </a:rPr>
              <a:t> </a:t>
            </a:r>
            <a:r>
              <a:rPr lang="en-US" dirty="0" err="1">
                <a:ea typeface="Calibri"/>
                <a:cs typeface="Calibri"/>
              </a:rPr>
              <a:t>mostrar</a:t>
            </a:r>
            <a:r>
              <a:rPr lang="en-US" dirty="0">
                <a:ea typeface="Calibri"/>
                <a:cs typeface="Calibri"/>
              </a:rPr>
              <a:t> hasta 50 </a:t>
            </a:r>
            <a:r>
              <a:rPr lang="en-US" dirty="0" err="1">
                <a:ea typeface="Calibri"/>
                <a:cs typeface="Calibri"/>
              </a:rPr>
              <a:t>candidatos</a:t>
            </a:r>
            <a:r>
              <a:rPr lang="en-US" dirty="0">
                <a:ea typeface="Calibri"/>
                <a:cs typeface="Calibri"/>
              </a:rPr>
              <a:t> de </a:t>
            </a:r>
            <a:r>
              <a:rPr lang="en-US" dirty="0" err="1">
                <a:ea typeface="Calibri"/>
                <a:cs typeface="Calibri"/>
              </a:rPr>
              <a:t>una</a:t>
            </a:r>
            <a:r>
              <a:rPr lang="en-US" dirty="0">
                <a:ea typeface="Calibri"/>
                <a:cs typeface="Calibri"/>
              </a:rPr>
              <a:t> </a:t>
            </a:r>
            <a:r>
              <a:rPr lang="en-US" dirty="0" err="1">
                <a:ea typeface="Calibri"/>
                <a:cs typeface="Calibri"/>
              </a:rPr>
              <a:t>vez</a:t>
            </a:r>
            <a:r>
              <a:rPr lang="en-US" dirty="0">
                <a:ea typeface="Calibri"/>
                <a:cs typeface="Calibri"/>
              </a:rPr>
              <a:t>, para pasar </a:t>
            </a:r>
            <a:r>
              <a:rPr lang="en-US" dirty="0" err="1">
                <a:ea typeface="Calibri"/>
                <a:cs typeface="Calibri"/>
              </a:rPr>
              <a:t>por</a:t>
            </a:r>
            <a:r>
              <a:rPr lang="en-US" dirty="0">
                <a:ea typeface="Calibri"/>
                <a:cs typeface="Calibri"/>
              </a:rPr>
              <a:t> </a:t>
            </a:r>
            <a:r>
              <a:rPr lang="en-US" dirty="0" err="1">
                <a:ea typeface="Calibri"/>
                <a:cs typeface="Calibri"/>
              </a:rPr>
              <a:t>menos</a:t>
            </a:r>
            <a:r>
              <a:rPr lang="en-US" dirty="0">
                <a:ea typeface="Calibri"/>
                <a:cs typeface="Calibri"/>
              </a:rPr>
              <a:t> </a:t>
            </a:r>
            <a:r>
              <a:rPr lang="en-US" dirty="0" err="1">
                <a:ea typeface="Calibri"/>
                <a:cs typeface="Calibri"/>
              </a:rPr>
              <a:t>pantallas</a:t>
            </a:r>
            <a:r>
              <a:rPr lang="en-US" dirty="0">
                <a:ea typeface="Calibri"/>
                <a:cs typeface="Calibri"/>
              </a:rPr>
              <a:t>. Por </a:t>
            </a:r>
            <a:r>
              <a:rPr lang="en-US" dirty="0" err="1">
                <a:ea typeface="Calibri"/>
                <a:cs typeface="Calibri"/>
              </a:rPr>
              <a:t>otra</a:t>
            </a:r>
            <a:r>
              <a:rPr lang="en-US" dirty="0">
                <a:ea typeface="Calibri"/>
                <a:cs typeface="Calibri"/>
              </a:rPr>
              <a:t> </a:t>
            </a:r>
            <a:r>
              <a:rPr lang="en-US" dirty="0" err="1">
                <a:ea typeface="Calibri"/>
                <a:cs typeface="Calibri"/>
              </a:rPr>
              <a:t>parte</a:t>
            </a:r>
            <a:r>
              <a:rPr lang="en-US" dirty="0">
                <a:ea typeface="Calibri"/>
                <a:cs typeface="Calibri"/>
              </a:rPr>
              <a:t> </a:t>
            </a:r>
            <a:r>
              <a:rPr lang="en-US" dirty="0" err="1">
                <a:ea typeface="Calibri"/>
                <a:cs typeface="Calibri"/>
              </a:rPr>
              <a:t>en</a:t>
            </a:r>
            <a:r>
              <a:rPr lang="en-US" dirty="0">
                <a:ea typeface="Calibri"/>
                <a:cs typeface="Calibri"/>
              </a:rPr>
              <a:t> la </a:t>
            </a:r>
            <a:r>
              <a:rPr lang="en-US" dirty="0" err="1">
                <a:ea typeface="Calibri"/>
                <a:cs typeface="Calibri"/>
              </a:rPr>
              <a:t>parte</a:t>
            </a:r>
            <a:r>
              <a:rPr lang="en-US" dirty="0">
                <a:ea typeface="Calibri"/>
                <a:cs typeface="Calibri"/>
              </a:rPr>
              <a:t> inferior se </a:t>
            </a:r>
            <a:r>
              <a:rPr lang="en-US" dirty="0" err="1">
                <a:ea typeface="Calibri"/>
                <a:cs typeface="Calibri"/>
              </a:rPr>
              <a:t>tiene</a:t>
            </a:r>
            <a:r>
              <a:rPr lang="en-US" dirty="0">
                <a:ea typeface="Calibri"/>
                <a:cs typeface="Calibri"/>
              </a:rPr>
              <a:t> la </a:t>
            </a:r>
            <a:r>
              <a:rPr lang="en-US" dirty="0" err="1">
                <a:ea typeface="Calibri"/>
                <a:cs typeface="Calibri"/>
              </a:rPr>
              <a:t>información</a:t>
            </a:r>
            <a:r>
              <a:rPr lang="en-US" dirty="0">
                <a:ea typeface="Calibri"/>
                <a:cs typeface="Calibri"/>
              </a:rPr>
              <a:t> del </a:t>
            </a:r>
            <a:r>
              <a:rPr lang="en-US" dirty="0" err="1">
                <a:ea typeface="Calibri"/>
                <a:cs typeface="Calibri"/>
              </a:rPr>
              <a:t>número</a:t>
            </a:r>
            <a:r>
              <a:rPr lang="en-US" dirty="0">
                <a:ea typeface="Calibri"/>
                <a:cs typeface="Calibri"/>
              </a:rPr>
              <a:t> </a:t>
            </a:r>
            <a:r>
              <a:rPr lang="en-US" dirty="0" err="1">
                <a:ea typeface="Calibri"/>
                <a:cs typeface="Calibri"/>
              </a:rPr>
              <a:t>máximo</a:t>
            </a:r>
            <a:r>
              <a:rPr lang="en-US" dirty="0">
                <a:ea typeface="Calibri"/>
                <a:cs typeface="Calibri"/>
              </a:rPr>
              <a:t> y </a:t>
            </a:r>
            <a:r>
              <a:rPr lang="en-US" dirty="0" err="1">
                <a:ea typeface="Calibri"/>
                <a:cs typeface="Calibri"/>
              </a:rPr>
              <a:t>mínimo</a:t>
            </a:r>
            <a:r>
              <a:rPr lang="en-US" dirty="0">
                <a:ea typeface="Calibri"/>
                <a:cs typeface="Calibri"/>
              </a:rPr>
              <a:t> de </a:t>
            </a:r>
            <a:r>
              <a:rPr lang="en-US" dirty="0" err="1">
                <a:ea typeface="Calibri"/>
                <a:cs typeface="Calibri"/>
              </a:rPr>
              <a:t>materias</a:t>
            </a:r>
            <a:r>
              <a:rPr lang="en-US" dirty="0">
                <a:ea typeface="Calibri"/>
                <a:cs typeface="Calibri"/>
              </a:rPr>
              <a:t> a </a:t>
            </a:r>
            <a:r>
              <a:rPr lang="en-US" dirty="0" err="1">
                <a:ea typeface="Calibri"/>
                <a:cs typeface="Calibri"/>
              </a:rPr>
              <a:t>elegrir</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cada</a:t>
            </a:r>
            <a:r>
              <a:rPr lang="en-US" dirty="0">
                <a:ea typeface="Calibri"/>
                <a:cs typeface="Calibri"/>
              </a:rPr>
              <a:t> </a:t>
            </a:r>
            <a:r>
              <a:rPr lang="en-US" dirty="0" err="1">
                <a:ea typeface="Calibri"/>
                <a:cs typeface="Calibri"/>
              </a:rPr>
              <a:t>grupo</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aquellos</a:t>
            </a:r>
            <a:r>
              <a:rPr lang="en-US" dirty="0">
                <a:ea typeface="Calibri"/>
                <a:cs typeface="Calibri"/>
              </a:rPr>
              <a:t> </a:t>
            </a:r>
            <a:r>
              <a:rPr lang="en-US" dirty="0" err="1">
                <a:ea typeface="Calibri"/>
                <a:cs typeface="Calibri"/>
              </a:rPr>
              <a:t>casos</a:t>
            </a:r>
            <a:r>
              <a:rPr lang="en-US" dirty="0">
                <a:ea typeface="Calibri"/>
                <a:cs typeface="Calibri"/>
              </a:rPr>
              <a:t> </a:t>
            </a:r>
            <a:r>
              <a:rPr lang="en-US" dirty="0" err="1">
                <a:ea typeface="Calibri"/>
                <a:cs typeface="Calibri"/>
              </a:rPr>
              <a:t>donde</a:t>
            </a:r>
            <a:r>
              <a:rPr lang="en-US" dirty="0">
                <a:ea typeface="Calibri"/>
                <a:cs typeface="Calibri"/>
              </a:rPr>
              <a:t> las </a:t>
            </a:r>
            <a:r>
              <a:rPr lang="en-US" dirty="0" err="1">
                <a:ea typeface="Calibri"/>
                <a:cs typeface="Calibri"/>
              </a:rPr>
              <a:t>materias</a:t>
            </a:r>
            <a:r>
              <a:rPr lang="en-US" dirty="0">
                <a:ea typeface="Calibri"/>
                <a:cs typeface="Calibri"/>
              </a:rPr>
              <a:t> son </a:t>
            </a:r>
            <a:r>
              <a:rPr lang="en-US" dirty="0" err="1">
                <a:ea typeface="Calibri"/>
                <a:cs typeface="Calibri"/>
              </a:rPr>
              <a:t>elegibles</a:t>
            </a:r>
            <a:r>
              <a:rPr lang="en-US" dirty="0">
                <a:ea typeface="Calibri"/>
                <a:cs typeface="Calibri"/>
              </a:rPr>
              <a:t>.</a:t>
            </a:r>
          </a:p>
        </p:txBody>
      </p:sp>
      <p:sp>
        <p:nvSpPr>
          <p:cNvPr id="4" name="Marcador de número de diapositiva 3"/>
          <p:cNvSpPr>
            <a:spLocks noGrp="1"/>
          </p:cNvSpPr>
          <p:nvPr>
            <p:ph type="sldNum" sz="quarter" idx="5"/>
          </p:nvPr>
        </p:nvSpPr>
        <p:spPr/>
        <p:txBody>
          <a:bodyPr/>
          <a:lstStyle/>
          <a:p>
            <a:fld id="{F0604C34-7ACC-4872-BBCF-168F2D62132C}" type="slidenum">
              <a:t>11</a:t>
            </a:fld>
            <a:endParaRPr lang="es-ES"/>
          </a:p>
        </p:txBody>
      </p:sp>
    </p:spTree>
    <p:extLst>
      <p:ext uri="{BB962C8B-B14F-4D97-AF65-F5344CB8AC3E}">
        <p14:creationId xmlns:p14="http://schemas.microsoft.com/office/powerpoint/2010/main" val="150431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dirty="0">
                <a:ea typeface="Calibri"/>
                <a:cs typeface="Calibri"/>
              </a:rPr>
              <a:t>Una </a:t>
            </a:r>
            <a:r>
              <a:rPr lang="en-US" dirty="0" err="1">
                <a:ea typeface="Calibri"/>
                <a:cs typeface="Calibri"/>
              </a:rPr>
              <a:t>vez</a:t>
            </a:r>
            <a:r>
              <a:rPr lang="en-US" dirty="0">
                <a:ea typeface="Calibri"/>
                <a:cs typeface="Calibri"/>
              </a:rPr>
              <a:t> que se ha </a:t>
            </a:r>
            <a:r>
              <a:rPr lang="en-US" dirty="0" err="1">
                <a:ea typeface="Calibri"/>
                <a:cs typeface="Calibri"/>
              </a:rPr>
              <a:t>pinchado</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botón</a:t>
            </a:r>
            <a:r>
              <a:rPr lang="en-US" dirty="0">
                <a:ea typeface="Calibri"/>
                <a:cs typeface="Calibri"/>
              </a:rPr>
              <a:t> "Matricular </a:t>
            </a:r>
            <a:r>
              <a:rPr lang="en-US" dirty="0" err="1">
                <a:ea typeface="Calibri"/>
                <a:cs typeface="Calibri"/>
              </a:rPr>
              <a:t>alumnado</a:t>
            </a:r>
            <a:r>
              <a:rPr lang="en-US" dirty="0">
                <a:ea typeface="Calibri"/>
                <a:cs typeface="Calibri"/>
              </a:rPr>
              <a:t> </a:t>
            </a:r>
            <a:r>
              <a:rPr lang="en-US" dirty="0" err="1">
                <a:ea typeface="Calibri"/>
                <a:cs typeface="Calibri"/>
              </a:rPr>
              <a:t>seleccionado</a:t>
            </a:r>
            <a:r>
              <a:rPr lang="en-US" dirty="0">
                <a:ea typeface="Calibri"/>
                <a:cs typeface="Calibri"/>
              </a:rPr>
              <a:t>" </a:t>
            </a:r>
            <a:r>
              <a:rPr lang="en-US" dirty="0" err="1">
                <a:ea typeface="Calibri"/>
                <a:cs typeface="Calibri"/>
              </a:rPr>
              <a:t>salta</a:t>
            </a:r>
            <a:r>
              <a:rPr lang="en-US" dirty="0">
                <a:ea typeface="Calibri"/>
                <a:cs typeface="Calibri"/>
              </a:rPr>
              <a:t> la </a:t>
            </a:r>
            <a:r>
              <a:rPr lang="en-US" dirty="0" err="1">
                <a:ea typeface="Calibri"/>
                <a:cs typeface="Calibri"/>
              </a:rPr>
              <a:t>ventana</a:t>
            </a:r>
            <a:r>
              <a:rPr lang="en-US" dirty="0">
                <a:ea typeface="Calibri"/>
                <a:cs typeface="Calibri"/>
              </a:rPr>
              <a:t> que </a:t>
            </a:r>
            <a:r>
              <a:rPr lang="en-US" dirty="0" err="1">
                <a:ea typeface="Calibri"/>
                <a:cs typeface="Calibri"/>
              </a:rPr>
              <a:t>va</a:t>
            </a:r>
            <a:r>
              <a:rPr lang="en-US" dirty="0">
                <a:ea typeface="Calibri"/>
                <a:cs typeface="Calibri"/>
              </a:rPr>
              <a:t> </a:t>
            </a:r>
            <a:r>
              <a:rPr lang="en-US" dirty="0" err="1">
                <a:ea typeface="Calibri"/>
                <a:cs typeface="Calibri"/>
              </a:rPr>
              <a:t>informando</a:t>
            </a:r>
            <a:r>
              <a:rPr lang="en-US" dirty="0">
                <a:ea typeface="Calibri"/>
                <a:cs typeface="Calibri"/>
              </a:rPr>
              <a:t> de </a:t>
            </a:r>
            <a:r>
              <a:rPr lang="en-US" dirty="0" err="1">
                <a:ea typeface="Calibri"/>
                <a:cs typeface="Calibri"/>
              </a:rPr>
              <a:t>los</a:t>
            </a:r>
            <a:r>
              <a:rPr lang="en-US" dirty="0">
                <a:ea typeface="Calibri"/>
                <a:cs typeface="Calibri"/>
              </a:rPr>
              <a:t> pasos del </a:t>
            </a:r>
            <a:r>
              <a:rPr lang="en-US" dirty="0" err="1">
                <a:ea typeface="Calibri"/>
                <a:cs typeface="Calibri"/>
              </a:rPr>
              <a:t>proceso</a:t>
            </a:r>
            <a:r>
              <a:rPr lang="en-US" dirty="0">
                <a:ea typeface="Calibri"/>
                <a:cs typeface="Calibri"/>
              </a:rPr>
              <a:t>, y se </a:t>
            </a:r>
            <a:r>
              <a:rPr lang="en-US" dirty="0" err="1">
                <a:ea typeface="Calibri"/>
                <a:cs typeface="Calibri"/>
              </a:rPr>
              <a:t>irá</a:t>
            </a:r>
            <a:r>
              <a:rPr lang="en-US" dirty="0">
                <a:ea typeface="Calibri"/>
                <a:cs typeface="Calibri"/>
              </a:rPr>
              <a:t> </a:t>
            </a:r>
            <a:r>
              <a:rPr lang="en-US" dirty="0" err="1">
                <a:ea typeface="Calibri"/>
                <a:cs typeface="Calibri"/>
              </a:rPr>
              <a:t>informando</a:t>
            </a:r>
            <a:r>
              <a:rPr lang="en-US" dirty="0">
                <a:ea typeface="Calibri"/>
                <a:cs typeface="Calibri"/>
              </a:rPr>
              <a:t> de las </a:t>
            </a:r>
            <a:r>
              <a:rPr lang="en-US" dirty="0" err="1">
                <a:ea typeface="Calibri"/>
                <a:cs typeface="Calibri"/>
              </a:rPr>
              <a:t>posibles</a:t>
            </a:r>
            <a:r>
              <a:rPr lang="en-US" dirty="0">
                <a:ea typeface="Calibri"/>
                <a:cs typeface="Calibri"/>
              </a:rPr>
              <a:t> </a:t>
            </a:r>
            <a:r>
              <a:rPr lang="en-US" dirty="0" err="1">
                <a:ea typeface="Calibri"/>
                <a:cs typeface="Calibri"/>
              </a:rPr>
              <a:t>incidencias</a:t>
            </a:r>
            <a:r>
              <a:rPr lang="en-US" dirty="0">
                <a:ea typeface="Calibri"/>
                <a:cs typeface="Calibri"/>
              </a:rPr>
              <a:t> o </a:t>
            </a:r>
            <a:r>
              <a:rPr lang="en-US" dirty="0" err="1">
                <a:ea typeface="Calibri"/>
                <a:cs typeface="Calibri"/>
              </a:rPr>
              <a:t>situaciones</a:t>
            </a:r>
            <a:r>
              <a:rPr lang="en-US" dirty="0">
                <a:ea typeface="Calibri"/>
                <a:cs typeface="Calibri"/>
              </a:rPr>
              <a:t> que </a:t>
            </a:r>
            <a:r>
              <a:rPr lang="en-US" dirty="0" err="1">
                <a:ea typeface="Calibri"/>
                <a:cs typeface="Calibri"/>
              </a:rPr>
              <a:t>hubiese</a:t>
            </a:r>
            <a:r>
              <a:rPr lang="en-US" dirty="0">
                <a:ea typeface="Calibri"/>
                <a:cs typeface="Calibri"/>
              </a:rPr>
              <a:t> que </a:t>
            </a:r>
            <a:r>
              <a:rPr lang="en-US" dirty="0" err="1">
                <a:ea typeface="Calibri"/>
                <a:cs typeface="Calibri"/>
              </a:rPr>
              <a:t>impiden</a:t>
            </a:r>
            <a:r>
              <a:rPr lang="en-US" dirty="0">
                <a:ea typeface="Calibri"/>
                <a:cs typeface="Calibri"/>
              </a:rPr>
              <a:t> </a:t>
            </a:r>
            <a:r>
              <a:rPr lang="en-US" dirty="0" err="1">
                <a:ea typeface="Calibri"/>
                <a:cs typeface="Calibri"/>
              </a:rPr>
              <a:t>realizar</a:t>
            </a:r>
            <a:r>
              <a:rPr lang="en-US" dirty="0">
                <a:ea typeface="Calibri"/>
                <a:cs typeface="Calibri"/>
              </a:rPr>
              <a:t> la </a:t>
            </a:r>
            <a:r>
              <a:rPr lang="en-US" dirty="0" err="1">
                <a:ea typeface="Calibri"/>
                <a:cs typeface="Calibri"/>
              </a:rPr>
              <a:t>matrícula</a:t>
            </a:r>
            <a:r>
              <a:rPr lang="en-US" dirty="0">
                <a:ea typeface="Calibri"/>
                <a:cs typeface="Calibri"/>
              </a:rPr>
              <a:t> de </a:t>
            </a:r>
            <a:r>
              <a:rPr lang="en-US" dirty="0" err="1">
                <a:ea typeface="Calibri"/>
                <a:cs typeface="Calibri"/>
              </a:rPr>
              <a:t>algún</a:t>
            </a:r>
            <a:r>
              <a:rPr lang="en-US" dirty="0">
                <a:ea typeface="Calibri"/>
                <a:cs typeface="Calibri"/>
              </a:rPr>
              <a:t> </a:t>
            </a:r>
            <a:r>
              <a:rPr lang="en-US" dirty="0" err="1">
                <a:ea typeface="Calibri"/>
                <a:cs typeface="Calibri"/>
              </a:rPr>
              <a:t>alumno</a:t>
            </a:r>
            <a:r>
              <a:rPr lang="en-US" dirty="0">
                <a:ea typeface="Calibri"/>
                <a:cs typeface="Calibri"/>
              </a:rPr>
              <a:t> de </a:t>
            </a:r>
            <a:r>
              <a:rPr lang="en-US" dirty="0" err="1">
                <a:ea typeface="Calibri"/>
                <a:cs typeface="Calibri"/>
              </a:rPr>
              <a:t>los</a:t>
            </a:r>
            <a:r>
              <a:rPr lang="en-US" dirty="0">
                <a:ea typeface="Calibri"/>
                <a:cs typeface="Calibri"/>
              </a:rPr>
              <a:t> </a:t>
            </a:r>
            <a:r>
              <a:rPr lang="en-US" dirty="0" err="1">
                <a:ea typeface="Calibri"/>
                <a:cs typeface="Calibri"/>
              </a:rPr>
              <a:t>seleccionados</a:t>
            </a:r>
            <a:r>
              <a:rPr lang="en-US" dirty="0">
                <a:ea typeface="Calibri"/>
                <a:cs typeface="Calibri"/>
              </a:rPr>
              <a:t>.</a:t>
            </a:r>
          </a:p>
        </p:txBody>
      </p:sp>
      <p:sp>
        <p:nvSpPr>
          <p:cNvPr id="4" name="Marcador de número de diapositiva 3"/>
          <p:cNvSpPr>
            <a:spLocks noGrp="1"/>
          </p:cNvSpPr>
          <p:nvPr>
            <p:ph type="sldNum" sz="quarter" idx="5"/>
          </p:nvPr>
        </p:nvSpPr>
        <p:spPr/>
        <p:txBody>
          <a:bodyPr/>
          <a:lstStyle/>
          <a:p>
            <a:fld id="{F0604C34-7ACC-4872-BBCF-168F2D62132C}" type="slidenum">
              <a:t>12</a:t>
            </a:fld>
            <a:endParaRPr lang="es-ES"/>
          </a:p>
        </p:txBody>
      </p:sp>
    </p:spTree>
    <p:extLst>
      <p:ext uri="{BB962C8B-B14F-4D97-AF65-F5344CB8AC3E}">
        <p14:creationId xmlns:p14="http://schemas.microsoft.com/office/powerpoint/2010/main" val="160326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dirty="0">
                <a:ea typeface="Calibri"/>
                <a:cs typeface="Calibri"/>
              </a:rPr>
              <a:t>Hay </a:t>
            </a:r>
            <a:r>
              <a:rPr lang="en-US" dirty="0" err="1">
                <a:ea typeface="Calibri"/>
                <a:cs typeface="Calibri"/>
              </a:rPr>
              <a:t>algunas</a:t>
            </a:r>
            <a:r>
              <a:rPr lang="en-US" dirty="0">
                <a:ea typeface="Calibri"/>
                <a:cs typeface="Calibri"/>
              </a:rPr>
              <a:t> </a:t>
            </a:r>
            <a:r>
              <a:rPr lang="en-US" dirty="0" err="1">
                <a:ea typeface="Calibri"/>
                <a:cs typeface="Calibri"/>
              </a:rPr>
              <a:t>situaciones</a:t>
            </a:r>
            <a:r>
              <a:rPr lang="en-US" dirty="0">
                <a:ea typeface="Calibri"/>
                <a:cs typeface="Calibri"/>
              </a:rPr>
              <a:t> </a:t>
            </a:r>
            <a:r>
              <a:rPr lang="en-US" dirty="0" err="1">
                <a:ea typeface="Calibri"/>
                <a:cs typeface="Calibri"/>
              </a:rPr>
              <a:t>específicas</a:t>
            </a:r>
            <a:r>
              <a:rPr lang="en-US" dirty="0">
                <a:ea typeface="Calibri"/>
                <a:cs typeface="Calibri"/>
              </a:rPr>
              <a:t> que se van a </a:t>
            </a:r>
            <a:r>
              <a:rPr lang="en-US" dirty="0" err="1">
                <a:ea typeface="Calibri"/>
                <a:cs typeface="Calibri"/>
              </a:rPr>
              <a:t>ver</a:t>
            </a:r>
            <a:r>
              <a:rPr lang="en-US" dirty="0">
                <a:ea typeface="Calibri"/>
                <a:cs typeface="Calibri"/>
              </a:rPr>
              <a:t> </a:t>
            </a:r>
            <a:r>
              <a:rPr lang="en-US" dirty="0" err="1">
                <a:ea typeface="Calibri"/>
                <a:cs typeface="Calibri"/>
              </a:rPr>
              <a:t>posteriormente</a:t>
            </a:r>
            <a:r>
              <a:rPr lang="en-US" dirty="0">
                <a:ea typeface="Calibri"/>
                <a:cs typeface="Calibri"/>
              </a:rPr>
              <a:t> </a:t>
            </a:r>
            <a:r>
              <a:rPr lang="en-US" dirty="0" err="1">
                <a:ea typeface="Calibri"/>
                <a:cs typeface="Calibri"/>
              </a:rPr>
              <a:t>en</a:t>
            </a:r>
            <a:r>
              <a:rPr lang="en-US" dirty="0">
                <a:ea typeface="Calibri"/>
                <a:cs typeface="Calibri"/>
              </a:rPr>
              <a:t> el </a:t>
            </a:r>
            <a:r>
              <a:rPr lang="en-US" dirty="0" err="1">
                <a:ea typeface="Calibri"/>
                <a:cs typeface="Calibri"/>
              </a:rPr>
              <a:t>apartado</a:t>
            </a:r>
            <a:r>
              <a:rPr lang="en-US" dirty="0">
                <a:ea typeface="Calibri"/>
                <a:cs typeface="Calibri"/>
              </a:rPr>
              <a:t> </a:t>
            </a:r>
            <a:r>
              <a:rPr lang="en-US" dirty="0" err="1">
                <a:ea typeface="Calibri"/>
                <a:cs typeface="Calibri"/>
              </a:rPr>
              <a:t>siguiente</a:t>
            </a:r>
            <a:r>
              <a:rPr lang="en-US" dirty="0">
                <a:ea typeface="Calibri"/>
                <a:cs typeface="Calibri"/>
              </a:rPr>
              <a:t> de </a:t>
            </a:r>
            <a:r>
              <a:rPr lang="en-US" dirty="0" err="1">
                <a:ea typeface="Calibri"/>
                <a:cs typeface="Calibri"/>
              </a:rPr>
              <a:t>Relación</a:t>
            </a:r>
            <a:r>
              <a:rPr lang="en-US" dirty="0">
                <a:ea typeface="Calibri"/>
                <a:cs typeface="Calibri"/>
              </a:rPr>
              <a:t> de </a:t>
            </a:r>
            <a:r>
              <a:rPr lang="en-US" dirty="0" err="1">
                <a:ea typeface="Calibri"/>
                <a:cs typeface="Calibri"/>
              </a:rPr>
              <a:t>matrículas</a:t>
            </a:r>
            <a:r>
              <a:rPr lang="en-US" dirty="0">
                <a:ea typeface="Calibri"/>
                <a:cs typeface="Calibri"/>
              </a:rPr>
              <a:t>:  </a:t>
            </a:r>
            <a:r>
              <a:rPr lang="en-US" dirty="0" err="1">
                <a:ea typeface="Calibri"/>
                <a:cs typeface="Calibri"/>
              </a:rPr>
              <a:t>diversificación</a:t>
            </a:r>
            <a:r>
              <a:rPr lang="en-US" dirty="0">
                <a:ea typeface="Calibri"/>
                <a:cs typeface="Calibri"/>
              </a:rPr>
              <a:t>, </a:t>
            </a:r>
            <a:r>
              <a:rPr lang="en-US" dirty="0" err="1">
                <a:ea typeface="Calibri"/>
                <a:cs typeface="Calibri"/>
              </a:rPr>
              <a:t>pago</a:t>
            </a:r>
            <a:r>
              <a:rPr lang="en-US" dirty="0">
                <a:ea typeface="Calibri"/>
                <a:cs typeface="Calibri"/>
              </a:rPr>
              <a:t> se </a:t>
            </a:r>
            <a:r>
              <a:rPr lang="en-US" dirty="0" err="1">
                <a:ea typeface="Calibri"/>
                <a:cs typeface="Calibri"/>
              </a:rPr>
              <a:t>seguro</a:t>
            </a:r>
            <a:r>
              <a:rPr lang="en-US" dirty="0">
                <a:ea typeface="Calibri"/>
                <a:cs typeface="Calibri"/>
              </a:rPr>
              <a:t> escolar, </a:t>
            </a:r>
            <a:r>
              <a:rPr lang="en-US" dirty="0" err="1">
                <a:ea typeface="Calibri"/>
                <a:cs typeface="Calibri"/>
              </a:rPr>
              <a:t>consentimientos</a:t>
            </a:r>
            <a:r>
              <a:rPr lang="en-US" dirty="0">
                <a:ea typeface="Calibri"/>
                <a:cs typeface="Calibri"/>
              </a:rPr>
              <a:t> para la UCLM, </a:t>
            </a:r>
            <a:r>
              <a:rPr lang="en-US" dirty="0" err="1">
                <a:ea typeface="Calibri"/>
                <a:cs typeface="Calibri"/>
              </a:rPr>
              <a:t>matriculación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Ciclos</a:t>
            </a:r>
            <a:r>
              <a:rPr lang="en-US" dirty="0">
                <a:ea typeface="Calibri"/>
                <a:cs typeface="Calibri"/>
              </a:rPr>
              <a:t> </a:t>
            </a:r>
            <a:r>
              <a:rPr lang="en-US" dirty="0" err="1">
                <a:ea typeface="Calibri"/>
                <a:cs typeface="Calibri"/>
              </a:rPr>
              <a:t>Formativos</a:t>
            </a:r>
            <a:r>
              <a:rPr lang="en-US" dirty="0">
                <a:ea typeface="Calibri"/>
                <a:cs typeface="Calibri"/>
              </a:rPr>
              <a:t> </a:t>
            </a:r>
            <a:r>
              <a:rPr lang="en-US" dirty="0" err="1">
                <a:ea typeface="Calibri"/>
                <a:cs typeface="Calibri"/>
              </a:rPr>
              <a:t>Virtuales</a:t>
            </a:r>
            <a:r>
              <a:rPr lang="en-US" dirty="0">
                <a:ea typeface="Calibri"/>
                <a:cs typeface="Calibri"/>
              </a:rPr>
              <a:t>, etc.</a:t>
            </a:r>
          </a:p>
        </p:txBody>
      </p:sp>
      <p:sp>
        <p:nvSpPr>
          <p:cNvPr id="4" name="Marcador de número de diapositiva 3"/>
          <p:cNvSpPr>
            <a:spLocks noGrp="1"/>
          </p:cNvSpPr>
          <p:nvPr>
            <p:ph type="sldNum" sz="quarter" idx="5"/>
          </p:nvPr>
        </p:nvSpPr>
        <p:spPr/>
        <p:txBody>
          <a:bodyPr/>
          <a:lstStyle/>
          <a:p>
            <a:fld id="{F0604C34-7ACC-4872-BBCF-168F2D62132C}" type="slidenum">
              <a:t>13</a:t>
            </a:fld>
            <a:endParaRPr lang="es-ES"/>
          </a:p>
        </p:txBody>
      </p:sp>
    </p:spTree>
    <p:extLst>
      <p:ext uri="{BB962C8B-B14F-4D97-AF65-F5344CB8AC3E}">
        <p14:creationId xmlns:p14="http://schemas.microsoft.com/office/powerpoint/2010/main" val="308084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ABAFC-8878-5805-BA28-9223D888004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F8CB9A5-5709-AE4D-4E73-28EAD1DEE7FD}"/>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5ACC2A8B-334A-BD43-A6AF-E8D07C0F5465}"/>
              </a:ext>
            </a:extLst>
          </p:cNvPr>
          <p:cNvSpPr>
            <a:spLocks noGrp="1"/>
          </p:cNvSpPr>
          <p:nvPr>
            <p:ph type="body" idx="1"/>
          </p:nvPr>
        </p:nvSpPr>
        <p:spPr/>
        <p:txBody>
          <a:bodyPr/>
          <a:lstStyle/>
          <a:p>
            <a:r>
              <a:rPr lang="en-US" dirty="0">
                <a:ea typeface="Calibri"/>
                <a:cs typeface="Calibri"/>
              </a:rPr>
              <a:t>La </a:t>
            </a:r>
            <a:r>
              <a:rPr lang="en-US" dirty="0" err="1">
                <a:ea typeface="Calibri"/>
                <a:cs typeface="Calibri"/>
              </a:rPr>
              <a:t>opción</a:t>
            </a:r>
            <a:r>
              <a:rPr lang="en-US" dirty="0">
                <a:ea typeface="Calibri"/>
                <a:cs typeface="Calibri"/>
              </a:rPr>
              <a:t> </a:t>
            </a:r>
            <a:r>
              <a:rPr lang="en-US" dirty="0" err="1">
                <a:ea typeface="Calibri"/>
                <a:cs typeface="Calibri"/>
              </a:rPr>
              <a:t>Relación</a:t>
            </a:r>
            <a:r>
              <a:rPr lang="en-US" dirty="0">
                <a:ea typeface="Calibri"/>
                <a:cs typeface="Calibri"/>
              </a:rPr>
              <a:t> de </a:t>
            </a:r>
            <a:r>
              <a:rPr lang="en-US" dirty="0" err="1">
                <a:ea typeface="Calibri"/>
                <a:cs typeface="Calibri"/>
              </a:rPr>
              <a:t>matrícula</a:t>
            </a:r>
            <a:r>
              <a:rPr lang="en-US" dirty="0">
                <a:ea typeface="Calibri"/>
                <a:cs typeface="Calibri"/>
              </a:rPr>
              <a:t> es la </a:t>
            </a:r>
            <a:r>
              <a:rPr lang="en-US" dirty="0" err="1">
                <a:ea typeface="Calibri"/>
                <a:cs typeface="Calibri"/>
              </a:rPr>
              <a:t>traslación</a:t>
            </a:r>
            <a:r>
              <a:rPr lang="en-US" dirty="0">
                <a:ea typeface="Calibri"/>
                <a:cs typeface="Calibri"/>
              </a:rPr>
              <a:t>, con </a:t>
            </a:r>
            <a:r>
              <a:rPr lang="en-US" dirty="0" err="1">
                <a:ea typeface="Calibri"/>
                <a:cs typeface="Calibri"/>
              </a:rPr>
              <a:t>muchas</a:t>
            </a:r>
            <a:r>
              <a:rPr lang="en-US" dirty="0">
                <a:ea typeface="Calibri"/>
                <a:cs typeface="Calibri"/>
              </a:rPr>
              <a:t> </a:t>
            </a:r>
            <a:r>
              <a:rPr lang="en-US" dirty="0" err="1">
                <a:ea typeface="Calibri"/>
                <a:cs typeface="Calibri"/>
              </a:rPr>
              <a:t>más</a:t>
            </a:r>
            <a:r>
              <a:rPr lang="en-US" dirty="0">
                <a:ea typeface="Calibri"/>
                <a:cs typeface="Calibri"/>
              </a:rPr>
              <a:t> </a:t>
            </a:r>
            <a:r>
              <a:rPr lang="en-US" dirty="0" err="1">
                <a:ea typeface="Calibri"/>
                <a:cs typeface="Calibri"/>
              </a:rPr>
              <a:t>ayudas</a:t>
            </a:r>
            <a:r>
              <a:rPr lang="en-US" dirty="0">
                <a:ea typeface="Calibri"/>
                <a:cs typeface="Calibri"/>
              </a:rPr>
              <a:t> </a:t>
            </a:r>
            <a:r>
              <a:rPr lang="en-US" dirty="0" err="1">
                <a:ea typeface="Calibri"/>
                <a:cs typeface="Calibri"/>
              </a:rPr>
              <a:t>visuales</a:t>
            </a:r>
            <a:r>
              <a:rPr lang="en-US" dirty="0">
                <a:ea typeface="Calibri"/>
                <a:cs typeface="Calibri"/>
              </a:rPr>
              <a:t> y </a:t>
            </a:r>
            <a:r>
              <a:rPr lang="en-US" dirty="0" err="1">
                <a:ea typeface="Calibri"/>
                <a:cs typeface="Calibri"/>
              </a:rPr>
              <a:t>mejor</a:t>
            </a:r>
            <a:r>
              <a:rPr lang="en-US" dirty="0">
                <a:ea typeface="Calibri"/>
                <a:cs typeface="Calibri"/>
              </a:rPr>
              <a:t> </a:t>
            </a:r>
            <a:r>
              <a:rPr lang="en-US" dirty="0" err="1">
                <a:ea typeface="Calibri"/>
                <a:cs typeface="Calibri"/>
              </a:rPr>
              <a:t>usabilidad</a:t>
            </a:r>
            <a:r>
              <a:rPr lang="en-US" dirty="0">
                <a:ea typeface="Calibri"/>
                <a:cs typeface="Calibri"/>
              </a:rPr>
              <a:t>, de la </a:t>
            </a:r>
            <a:r>
              <a:rPr lang="en-US" dirty="0" err="1">
                <a:ea typeface="Calibri"/>
                <a:cs typeface="Calibri"/>
              </a:rPr>
              <a:t>opción</a:t>
            </a:r>
            <a:r>
              <a:rPr lang="en-US" dirty="0">
                <a:ea typeface="Calibri"/>
                <a:cs typeface="Calibri"/>
              </a:rPr>
              <a:t> del </a:t>
            </a:r>
            <a:r>
              <a:rPr lang="en-US" dirty="0" err="1">
                <a:ea typeface="Calibri"/>
                <a:cs typeface="Calibri"/>
              </a:rPr>
              <a:t>mismo</a:t>
            </a:r>
            <a:r>
              <a:rPr lang="en-US" dirty="0">
                <a:ea typeface="Calibri"/>
                <a:cs typeface="Calibri"/>
              </a:rPr>
              <a:t> </a:t>
            </a:r>
            <a:r>
              <a:rPr lang="en-US" dirty="0" err="1">
                <a:ea typeface="Calibri"/>
                <a:cs typeface="Calibri"/>
              </a:rPr>
              <a:t>nombre</a:t>
            </a:r>
            <a:r>
              <a:rPr lang="en-US" dirty="0">
                <a:ea typeface="Calibri"/>
                <a:cs typeface="Calibri"/>
              </a:rPr>
              <a:t>  que </a:t>
            </a:r>
            <a:r>
              <a:rPr lang="en-US" dirty="0" err="1">
                <a:ea typeface="Calibri"/>
                <a:cs typeface="Calibri"/>
              </a:rPr>
              <a:t>existe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Gestión</a:t>
            </a:r>
            <a:r>
              <a:rPr lang="en-US" dirty="0">
                <a:ea typeface="Calibri"/>
                <a:cs typeface="Calibri"/>
              </a:rPr>
              <a:t> </a:t>
            </a:r>
            <a:r>
              <a:rPr lang="en-US" dirty="0" err="1">
                <a:ea typeface="Calibri"/>
                <a:cs typeface="Calibri"/>
              </a:rPr>
              <a:t>educativa</a:t>
            </a:r>
            <a:r>
              <a:rPr lang="en-US" dirty="0">
                <a:ea typeface="Calibri"/>
                <a:cs typeface="Calibri"/>
              </a:rPr>
              <a:t>.</a:t>
            </a:r>
          </a:p>
        </p:txBody>
      </p:sp>
      <p:sp>
        <p:nvSpPr>
          <p:cNvPr id="4" name="Marcador de número de diapositiva 3">
            <a:extLst>
              <a:ext uri="{FF2B5EF4-FFF2-40B4-BE49-F238E27FC236}">
                <a16:creationId xmlns:a16="http://schemas.microsoft.com/office/drawing/2014/main" id="{75B25DCB-4A29-507B-F510-78E375421705}"/>
              </a:ext>
            </a:extLst>
          </p:cNvPr>
          <p:cNvSpPr>
            <a:spLocks noGrp="1"/>
          </p:cNvSpPr>
          <p:nvPr>
            <p:ph type="sldNum" sz="quarter" idx="5"/>
          </p:nvPr>
        </p:nvSpPr>
        <p:spPr/>
        <p:txBody>
          <a:bodyPr/>
          <a:lstStyle/>
          <a:p>
            <a:fld id="{F0604C34-7ACC-4872-BBCF-168F2D62132C}" type="slidenum">
              <a:t>14</a:t>
            </a:fld>
            <a:endParaRPr lang="es-ES"/>
          </a:p>
        </p:txBody>
      </p:sp>
    </p:spTree>
    <p:extLst>
      <p:ext uri="{BB962C8B-B14F-4D97-AF65-F5344CB8AC3E}">
        <p14:creationId xmlns:p14="http://schemas.microsoft.com/office/powerpoint/2010/main" val="3531671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ágina básica con foto">
    <p:bg>
      <p:bgPr>
        <a:solidFill>
          <a:schemeClr val="lt1"/>
        </a:solidFill>
        <a:effectLst/>
      </p:bgPr>
    </p:bg>
    <p:spTree>
      <p:nvGrpSpPr>
        <p:cNvPr id="1" name=""/>
        <p:cNvGrpSpPr/>
        <p:nvPr/>
      </p:nvGrpSpPr>
      <p:grpSpPr>
        <a:xfrm>
          <a:off x="0" y="0"/>
          <a:ext cx="0" cy="0"/>
          <a:chOff x="0" y="0"/>
          <a:chExt cx="0" cy="0"/>
        </a:xfrm>
      </p:grpSpPr>
      <p:sp>
        <p:nvSpPr>
          <p:cNvPr id="2"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3" name="Google Shape;14;p6"/>
          <p:cNvPicPr/>
          <p:nvPr/>
        </p:nvPicPr>
        <p:blipFill>
          <a:blip r:embed="rId2"/>
          <a:stretch/>
        </p:blipFill>
        <p:spPr>
          <a:xfrm>
            <a:off x="1395360" y="210600"/>
            <a:ext cx="1395360" cy="201240"/>
          </a:xfrm>
          <a:prstGeom prst="rect">
            <a:avLst/>
          </a:prstGeom>
          <a:noFill/>
          <a:ln w="0">
            <a:noFill/>
          </a:ln>
        </p:spPr>
      </p:pic>
      <p:pic>
        <p:nvPicPr>
          <p:cNvPr id="4" name="Google Shape;15;p6"/>
          <p:cNvPicPr/>
          <p:nvPr/>
        </p:nvPicPr>
        <p:blipFill>
          <a:blip r:embed="rId3"/>
          <a:stretch/>
        </p:blipFill>
        <p:spPr>
          <a:xfrm>
            <a:off x="302040" y="118080"/>
            <a:ext cx="614880" cy="385920"/>
          </a:xfrm>
          <a:prstGeom prst="rect">
            <a:avLst/>
          </a:prstGeom>
          <a:noFill/>
          <a:ln w="0">
            <a:noFill/>
          </a:ln>
        </p:spPr>
      </p:pic>
      <p:cxnSp>
        <p:nvCxnSpPr>
          <p:cNvPr id="5" name="Google Shape;16;p6"/>
          <p:cNvCxnSpPr/>
          <p:nvPr/>
        </p:nvCxnSpPr>
        <p:spPr>
          <a:xfrm>
            <a:off x="1156320" y="183600"/>
            <a:ext cx="360" cy="255240"/>
          </a:xfrm>
          <a:prstGeom prst="straightConnector1">
            <a:avLst/>
          </a:prstGeom>
          <a:ln w="9525">
            <a:solidFill>
              <a:srgbClr val="B4B4B4"/>
            </a:solidFill>
            <a:miter/>
          </a:ln>
        </p:spPr>
      </p:cxnSp>
      <p:sp>
        <p:nvSpPr>
          <p:cNvPr id="6" name="PlaceHolder 1"/>
          <p:cNvSpPr>
            <a:spLocks noGrp="1"/>
          </p:cNvSpPr>
          <p:nvPr>
            <p:ph type="title"/>
          </p:nvPr>
        </p:nvSpPr>
        <p:spPr>
          <a:xfrm>
            <a:off x="480960" y="896760"/>
            <a:ext cx="7027200" cy="588600"/>
          </a:xfrm>
          <a:prstGeom prst="rect">
            <a:avLst/>
          </a:prstGeom>
          <a:noFill/>
          <a:ln w="0">
            <a:noFill/>
          </a:ln>
        </p:spPr>
        <p:txBody>
          <a:bodyPr lIns="91440" tIns="45720" rIns="91440" bIns="45720" anchor="t">
            <a:noAutofit/>
          </a:bodyPr>
          <a:lstStyle/>
          <a:p>
            <a:pPr indent="0">
              <a:buNone/>
            </a:pPr>
            <a:r>
              <a:rPr lang="es-ES" sz="3600" b="0" u="none" strike="noStrike">
                <a:solidFill>
                  <a:srgbClr val="000000"/>
                </a:solidFill>
                <a:effectLst/>
                <a:uFillTx/>
                <a:latin typeface="Arial"/>
              </a:rPr>
              <a:t>Pulse para editar el formato del texto de título</a:t>
            </a:r>
          </a:p>
        </p:txBody>
      </p:sp>
      <p:sp>
        <p:nvSpPr>
          <p:cNvPr id="7" name="PlaceHolder 2"/>
          <p:cNvSpPr>
            <a:spLocks noGrp="1"/>
          </p:cNvSpPr>
          <p:nvPr>
            <p:ph type="sldNum" idx="1"/>
          </p:nvPr>
        </p:nvSpPr>
        <p:spPr>
          <a:xfrm>
            <a:off x="8967960" y="632664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s-ES" sz="1200" b="0" u="none" strike="noStrike">
                <a:solidFill>
                  <a:srgbClr val="888888"/>
                </a:solidFill>
                <a:effectLst/>
                <a:uFillTx/>
                <a:latin typeface="Roboto"/>
                <a:ea typeface="Roboto"/>
              </a:defRPr>
            </a:lvl1pPr>
          </a:lstStyle>
          <a:p>
            <a:pPr indent="0" algn="r">
              <a:lnSpc>
                <a:spcPct val="100000"/>
              </a:lnSpc>
              <a:buNone/>
              <a:tabLst>
                <a:tab pos="0" algn="l"/>
              </a:tabLst>
            </a:pPr>
            <a:fld id="{5A9A3306-6B47-44BB-9EC5-1A236D620132}" type="slidenum">
              <a:rPr lang="es-ES" sz="1200" b="0" u="none" strike="noStrike">
                <a:solidFill>
                  <a:srgbClr val="888888"/>
                </a:solidFill>
                <a:effectLst/>
                <a:uFillTx/>
                <a:latin typeface="Roboto"/>
                <a:ea typeface="Roboto"/>
              </a:rPr>
              <a:t>‹Nº›</a:t>
            </a:fld>
            <a:endParaRPr lang="es-ES" sz="1200" b="0" u="none" strike="noStrike">
              <a:solidFill>
                <a:srgbClr val="000000"/>
              </a:solidFill>
              <a:effectLst/>
              <a:uFillTx/>
              <a:latin typeface="Times New Roman"/>
            </a:endParaRPr>
          </a:p>
        </p:txBody>
      </p:sp>
      <p:sp>
        <p:nvSpPr>
          <p:cNvPr id="8" name="PlaceHolder 3"/>
          <p:cNvSpPr>
            <a:spLocks noGrp="1"/>
          </p:cNvSpPr>
          <p:nvPr>
            <p:ph type="body"/>
          </p:nvPr>
        </p:nvSpPr>
        <p:spPr>
          <a:xfrm>
            <a:off x="480960" y="1705320"/>
            <a:ext cx="7027200" cy="1323000"/>
          </a:xfrm>
          <a:prstGeom prst="rect">
            <a:avLst/>
          </a:prstGeom>
          <a:noFill/>
          <a:ln w="0">
            <a:noFill/>
          </a:ln>
        </p:spPr>
        <p:txBody>
          <a:bodyPr lIns="91440" tIns="45720" rIns="91440" bIns="45720" anchor="t">
            <a:normAutofit fontScale="70000" lnSpcReduction="19999"/>
          </a:bodyPr>
          <a:lstStyle/>
          <a:p>
            <a:pPr marL="432000" indent="-324000">
              <a:spcBef>
                <a:spcPts val="1417"/>
              </a:spcBef>
              <a:buClr>
                <a:srgbClr val="000000"/>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Séptimo nivel del esquema</a:t>
            </a:r>
          </a:p>
        </p:txBody>
      </p:sp>
      <p:sp>
        <p:nvSpPr>
          <p:cNvPr id="9" name="PlaceHolder 4"/>
          <p:cNvSpPr>
            <a:spLocks noGrp="1"/>
          </p:cNvSpPr>
          <p:nvPr>
            <p:ph type="body"/>
          </p:nvPr>
        </p:nvSpPr>
        <p:spPr>
          <a:xfrm>
            <a:off x="480960" y="3042360"/>
            <a:ext cx="7027200" cy="1591920"/>
          </a:xfrm>
          <a:prstGeom prst="rect">
            <a:avLst/>
          </a:prstGeom>
          <a:noFill/>
          <a:ln w="0">
            <a:noFill/>
          </a:ln>
        </p:spPr>
        <p:txBody>
          <a:bodyPr lIns="91440" tIns="45720" rIns="91440" bIns="45720" anchor="t">
            <a:normAutofit fontScale="85000" lnSpcReduction="19999"/>
          </a:bodyPr>
          <a:lstStyle/>
          <a:p>
            <a:pPr marL="432000" indent="-324000">
              <a:spcBef>
                <a:spcPts val="1417"/>
              </a:spcBef>
              <a:buClr>
                <a:srgbClr val="000000"/>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Séptimo nivel del esquema</a:t>
            </a:r>
          </a:p>
        </p:txBody>
      </p:sp>
      <p:sp>
        <p:nvSpPr>
          <p:cNvPr id="10" name="PlaceHolder 5"/>
          <p:cNvSpPr>
            <a:spLocks noGrp="1"/>
          </p:cNvSpPr>
          <p:nvPr>
            <p:ph type="body"/>
          </p:nvPr>
        </p:nvSpPr>
        <p:spPr>
          <a:xfrm>
            <a:off x="7807320" y="896760"/>
            <a:ext cx="3903480" cy="4559040"/>
          </a:xfrm>
          <a:prstGeom prst="rect">
            <a:avLst/>
          </a:prstGeom>
          <a:noFill/>
          <a:ln w="0">
            <a:noFill/>
          </a:ln>
        </p:spPr>
        <p:txBody>
          <a:bodyPr lIns="90000" tIns="45000" rIns="90000" bIns="45000" anchor="t">
            <a:normAutofit fontScale="92500" lnSpcReduction="9999"/>
          </a:bodyPr>
          <a:lstStyle/>
          <a:p>
            <a:pPr marL="432000" indent="-324000">
              <a:spcBef>
                <a:spcPts val="1417"/>
              </a:spcBef>
              <a:buClr>
                <a:srgbClr val="000000"/>
              </a:buClr>
              <a:buSzPct val="45000"/>
              <a:buFont typeface="Wingdings" charset="2"/>
              <a:buChar char=""/>
            </a:pPr>
            <a:r>
              <a:rPr lang="es-ES" sz="18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8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8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8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8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8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800" b="0" u="none" strike="noStrike">
                <a:solidFill>
                  <a:srgbClr val="000000"/>
                </a:solidFill>
                <a:effectLst/>
                <a:uFillTx/>
                <a:latin typeface="Arial"/>
              </a:rPr>
              <a:t>Séptimo nivel del esquema</a:t>
            </a:r>
          </a:p>
        </p:txBody>
      </p:sp>
      <p:sp>
        <p:nvSpPr>
          <p:cNvPr id="11" name="PlaceHolder 6"/>
          <p:cNvSpPr>
            <a:spLocks noGrp="1"/>
          </p:cNvSpPr>
          <p:nvPr>
            <p:ph type="body"/>
          </p:nvPr>
        </p:nvSpPr>
        <p:spPr>
          <a:xfrm>
            <a:off x="9759600" y="177480"/>
            <a:ext cx="1951560" cy="237960"/>
          </a:xfrm>
          <a:prstGeom prst="rect">
            <a:avLst/>
          </a:prstGeom>
          <a:noFill/>
          <a:ln w="0">
            <a:noFill/>
          </a:ln>
        </p:spPr>
        <p:txBody>
          <a:bodyPr lIns="91440" tIns="45720" rIns="91440" bIns="45720" anchor="ctr">
            <a:normAutofit fontScale="25000" lnSpcReduction="19999"/>
          </a:bodyPr>
          <a:lstStyle/>
          <a:p>
            <a:pPr marL="432000" indent="-324000">
              <a:spcBef>
                <a:spcPts val="1417"/>
              </a:spcBef>
              <a:buClr>
                <a:srgbClr val="000000"/>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Séptimo nivel del esquema</a:t>
            </a:r>
          </a:p>
        </p:txBody>
      </p:sp>
      <p:sp>
        <p:nvSpPr>
          <p:cNvPr id="12" name="PlaceHolder 7"/>
          <p:cNvSpPr>
            <a:spLocks noGrp="1"/>
          </p:cNvSpPr>
          <p:nvPr>
            <p:ph type="body"/>
          </p:nvPr>
        </p:nvSpPr>
        <p:spPr>
          <a:xfrm>
            <a:off x="3180240" y="177840"/>
            <a:ext cx="2599920" cy="237600"/>
          </a:xfrm>
          <a:prstGeom prst="rect">
            <a:avLst/>
          </a:prstGeom>
          <a:noFill/>
          <a:ln w="0">
            <a:noFill/>
          </a:ln>
        </p:spPr>
        <p:txBody>
          <a:bodyPr lIns="91440" tIns="45720" rIns="91440" bIns="45720" anchor="ctr">
            <a:noAutofit/>
          </a:bodyPr>
          <a:lstStyle/>
          <a:p>
            <a:pPr marL="432000" indent="-324000">
              <a:spcBef>
                <a:spcPts val="1417"/>
              </a:spcBef>
              <a:buClr>
                <a:srgbClr val="000000"/>
              </a:buClr>
              <a:buSzPct val="45000"/>
              <a:buFont typeface="Wingdings" charset="2"/>
              <a:buChar char=""/>
            </a:pPr>
            <a:r>
              <a:rPr lang="es-ES" sz="12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2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2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2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2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2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200" b="0" u="none" strike="noStrike">
                <a:solidFill>
                  <a:srgbClr val="000000"/>
                </a:solidFill>
                <a:effectLst/>
                <a:uFillTx/>
                <a:latin typeface="Arial"/>
              </a:rPr>
              <a:t>Séptimo nivel del esquema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218DA-EA78-C58D-75A0-E8F91BD13B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E75977E-59DD-D616-D089-113AF0D8E2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4FE715-12EE-ACCA-B776-384FC5E7925F}"/>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5" name="Marcador de pie de página 4">
            <a:extLst>
              <a:ext uri="{FF2B5EF4-FFF2-40B4-BE49-F238E27FC236}">
                <a16:creationId xmlns:a16="http://schemas.microsoft.com/office/drawing/2014/main" id="{79B6ADE2-2C77-4500-442F-B0F81978A2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E13B08-8EDC-90E0-3EBD-8BF8E5629208}"/>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126833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78AF9-B736-D87D-F0F6-386822CAA59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C5D3-58F2-3881-5B3E-3F98B9610D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F4B429D-DC0D-B872-B384-700FA4BD0555}"/>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5" name="Marcador de pie de página 4">
            <a:extLst>
              <a:ext uri="{FF2B5EF4-FFF2-40B4-BE49-F238E27FC236}">
                <a16:creationId xmlns:a16="http://schemas.microsoft.com/office/drawing/2014/main" id="{98C64F11-3D64-18F1-97BC-1948EC0851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CEEA51-D280-1884-6EA2-DB30008129A9}"/>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288117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34EE2-76BC-D31F-2BAE-1E100484E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44BD185-B3A5-C5C6-B9F0-6B4D7CACD21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4B48BC-9D67-D730-E143-BEE728BA16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822EBF0-6991-0EDF-EA4B-8EA0DAD81365}"/>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6" name="Marcador de pie de página 5">
            <a:extLst>
              <a:ext uri="{FF2B5EF4-FFF2-40B4-BE49-F238E27FC236}">
                <a16:creationId xmlns:a16="http://schemas.microsoft.com/office/drawing/2014/main" id="{B249D5C7-889A-1A1C-753F-BE4C1E2D083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5075234-88A2-D80F-C9F1-7F8C129F8C42}"/>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330088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0D1CF-F55D-EDB7-C80D-1D0986C478D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CE5D56-1577-3E57-77C3-A424538C7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A52195-42B7-0147-DE4C-34F3E885AD6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3CED83B-7195-1584-A76C-9AAEB83F3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7DF0C7E-89F0-6AE8-02B5-DFF9869CF5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32BF239-814D-EC4B-D958-4492A38AA808}"/>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8" name="Marcador de pie de página 7">
            <a:extLst>
              <a:ext uri="{FF2B5EF4-FFF2-40B4-BE49-F238E27FC236}">
                <a16:creationId xmlns:a16="http://schemas.microsoft.com/office/drawing/2014/main" id="{E297E7D2-CE5C-14FE-2F5F-21DD2D6473A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09EB56A-06AB-1740-2544-1D2E1B7CBD88}"/>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269594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469FD-CC88-E402-8E3E-38EE36F1389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427C60E-DC58-1AD0-EEAC-7C2D287B804D}"/>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4" name="Marcador de pie de página 3">
            <a:extLst>
              <a:ext uri="{FF2B5EF4-FFF2-40B4-BE49-F238E27FC236}">
                <a16:creationId xmlns:a16="http://schemas.microsoft.com/office/drawing/2014/main" id="{DDCAE0FA-FABF-10AD-A86B-52FA8CF64B8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17D6BCD-A64C-334B-B39D-AD3596E99EE5}"/>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98110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E7EC62-96B6-069A-A2AC-528BC150E614}"/>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3" name="Marcador de pie de página 2">
            <a:extLst>
              <a:ext uri="{FF2B5EF4-FFF2-40B4-BE49-F238E27FC236}">
                <a16:creationId xmlns:a16="http://schemas.microsoft.com/office/drawing/2014/main" id="{14E8BF59-7A2D-51E8-7E48-900FAB6C406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2B7F9EE-FF85-05DB-B579-4E40E0AC1B00}"/>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202761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C0BD4-0A68-0229-2CB5-BE6258FC51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F0F86B7-04B9-C88F-37AE-83DCCFD25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6CE18B5-B06C-803B-8011-D8875E153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EC1B63-5D59-8AFF-A521-AC75977BA705}"/>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6" name="Marcador de pie de página 5">
            <a:extLst>
              <a:ext uri="{FF2B5EF4-FFF2-40B4-BE49-F238E27FC236}">
                <a16:creationId xmlns:a16="http://schemas.microsoft.com/office/drawing/2014/main" id="{E232DFA4-E46E-0087-C31E-0597D7E06C1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EA2946-AA04-94E7-8CA4-354F97E603F7}"/>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54298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1D3D6-F2E4-6450-4DD1-BBD79547C8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ED1CC2B-5BEA-B3E5-5D0A-BB86C76E3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0EB1E32-921F-6C8B-7FD5-DC05511AD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04B6C3E-72D7-2174-F0F7-FBEB25222297}"/>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6" name="Marcador de pie de página 5">
            <a:extLst>
              <a:ext uri="{FF2B5EF4-FFF2-40B4-BE49-F238E27FC236}">
                <a16:creationId xmlns:a16="http://schemas.microsoft.com/office/drawing/2014/main" id="{8AFAF342-488E-4E39-3C5C-2BA424F3B9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0B4AA96-6F9E-6512-3B0D-21FCF171A025}"/>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1626471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7EB97-77C1-33F7-F656-D6A1AC95D50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6B89FE4-6D39-092F-3ABE-1A459F4F1C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F2762A-8B40-E31A-24F2-CDDC553F8384}"/>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5" name="Marcador de pie de página 4">
            <a:extLst>
              <a:ext uri="{FF2B5EF4-FFF2-40B4-BE49-F238E27FC236}">
                <a16:creationId xmlns:a16="http://schemas.microsoft.com/office/drawing/2014/main" id="{22CB81F7-9470-6DDB-A714-5D2C5A589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81F3E3B-6B1C-8D4D-B56A-DF734369A6F1}"/>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1115440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F34DEC-11BB-4204-EB2A-8517017CD21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892CFB-B11B-F29D-FADF-14F66FD722C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70C80F1-9187-E13C-B386-867FD0CBBEA6}"/>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5" name="Marcador de pie de página 4">
            <a:extLst>
              <a:ext uri="{FF2B5EF4-FFF2-40B4-BE49-F238E27FC236}">
                <a16:creationId xmlns:a16="http://schemas.microsoft.com/office/drawing/2014/main" id="{70037EDA-D9E7-1F38-DA8E-DD25785FE0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8D4814-EF38-F194-A950-E3469983F6C0}"/>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348450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ortada">
    <p:bg>
      <p:bgPr>
        <a:blipFill rotWithShape="0">
          <a:blip r:embed="rId2"/>
          <a:stretch/>
        </a:blipFill>
        <a:effectLst/>
      </p:bgPr>
    </p:bg>
    <p:spTree>
      <p:nvGrpSpPr>
        <p:cNvPr id="1" name=""/>
        <p:cNvGrpSpPr/>
        <p:nvPr/>
      </p:nvGrpSpPr>
      <p:grpSpPr>
        <a:xfrm>
          <a:off x="0" y="0"/>
          <a:ext cx="0" cy="0"/>
          <a:chOff x="0" y="0"/>
          <a:chExt cx="0" cy="0"/>
        </a:xfrm>
      </p:grpSpPr>
      <p:sp>
        <p:nvSpPr>
          <p:cNvPr id="13"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14" name="Google Shape;14;p6"/>
          <p:cNvPicPr/>
          <p:nvPr/>
        </p:nvPicPr>
        <p:blipFill>
          <a:blip r:embed="rId3"/>
          <a:stretch/>
        </p:blipFill>
        <p:spPr>
          <a:xfrm>
            <a:off x="1395360" y="210600"/>
            <a:ext cx="1395360" cy="201240"/>
          </a:xfrm>
          <a:prstGeom prst="rect">
            <a:avLst/>
          </a:prstGeom>
          <a:noFill/>
          <a:ln w="0">
            <a:noFill/>
          </a:ln>
        </p:spPr>
      </p:pic>
      <p:pic>
        <p:nvPicPr>
          <p:cNvPr id="15" name="Google Shape;15;p6"/>
          <p:cNvPicPr/>
          <p:nvPr/>
        </p:nvPicPr>
        <p:blipFill>
          <a:blip r:embed="rId4"/>
          <a:stretch/>
        </p:blipFill>
        <p:spPr>
          <a:xfrm>
            <a:off x="302040" y="118080"/>
            <a:ext cx="614880" cy="385920"/>
          </a:xfrm>
          <a:prstGeom prst="rect">
            <a:avLst/>
          </a:prstGeom>
          <a:noFill/>
          <a:ln w="0">
            <a:noFill/>
          </a:ln>
        </p:spPr>
      </p:pic>
      <p:cxnSp>
        <p:nvCxnSpPr>
          <p:cNvPr id="16" name="Google Shape;16;p6"/>
          <p:cNvCxnSpPr/>
          <p:nvPr/>
        </p:nvCxnSpPr>
        <p:spPr>
          <a:xfrm>
            <a:off x="1156320" y="183600"/>
            <a:ext cx="360" cy="255240"/>
          </a:xfrm>
          <a:prstGeom prst="straightConnector1">
            <a:avLst/>
          </a:prstGeom>
          <a:ln w="9525">
            <a:solidFill>
              <a:srgbClr val="B4B4B4"/>
            </a:solidFill>
            <a:miter/>
          </a:ln>
        </p:spPr>
      </p:cxnSp>
      <p:sp>
        <p:nvSpPr>
          <p:cNvPr id="17" name="PlaceHolder 1"/>
          <p:cNvSpPr>
            <a:spLocks noGrp="1"/>
          </p:cNvSpPr>
          <p:nvPr>
            <p:ph type="title"/>
          </p:nvPr>
        </p:nvSpPr>
        <p:spPr>
          <a:xfrm>
            <a:off x="838080" y="1186920"/>
            <a:ext cx="6133680" cy="2640960"/>
          </a:xfrm>
          <a:prstGeom prst="rect">
            <a:avLst/>
          </a:prstGeom>
          <a:noFill/>
          <a:ln w="0">
            <a:noFill/>
          </a:ln>
        </p:spPr>
        <p:txBody>
          <a:bodyPr lIns="91440" tIns="45720" rIns="91440" bIns="45720" anchor="b">
            <a:noAutofit/>
          </a:bodyPr>
          <a:lstStyle/>
          <a:p>
            <a:pPr indent="0">
              <a:buNone/>
            </a:pPr>
            <a:r>
              <a:rPr lang="es-ES" sz="4800" b="0" u="none" strike="noStrike">
                <a:solidFill>
                  <a:srgbClr val="000000"/>
                </a:solidFill>
                <a:effectLst/>
                <a:uFillTx/>
                <a:latin typeface="Arial"/>
              </a:rPr>
              <a:t>Pulse para editar el formato del texto de título</a:t>
            </a:r>
          </a:p>
        </p:txBody>
      </p:sp>
      <p:pic>
        <p:nvPicPr>
          <p:cNvPr id="18" name="Google Shape;20;p7"/>
          <p:cNvPicPr/>
          <p:nvPr/>
        </p:nvPicPr>
        <p:blipFill>
          <a:blip r:embed="rId5"/>
          <a:stretch/>
        </p:blipFill>
        <p:spPr>
          <a:xfrm>
            <a:off x="7096680" y="1384920"/>
            <a:ext cx="4256640" cy="4088160"/>
          </a:xfrm>
          <a:prstGeom prst="rect">
            <a:avLst/>
          </a:prstGeom>
          <a:noFill/>
          <a:ln w="0">
            <a:noFill/>
          </a:ln>
        </p:spPr>
      </p:pic>
      <p:sp>
        <p:nvSpPr>
          <p:cNvPr id="19" name="PlaceHolder 2"/>
          <p:cNvSpPr>
            <a:spLocks noGrp="1"/>
          </p:cNvSpPr>
          <p:nvPr>
            <p:ph type="dt" idx="2"/>
          </p:nvPr>
        </p:nvSpPr>
        <p:spPr>
          <a:xfrm>
            <a:off x="838080" y="5661720"/>
            <a:ext cx="6133680" cy="364680"/>
          </a:xfrm>
          <a:prstGeom prst="rect">
            <a:avLst/>
          </a:prstGeom>
          <a:noFill/>
          <a:ln w="0">
            <a:noFill/>
          </a:ln>
        </p:spPr>
        <p:txBody>
          <a:bodyPr lIns="91440" tIns="45720" rIns="91440" bIns="45720" anchor="t">
            <a:noAutofit/>
          </a:bodyPr>
          <a:lstStyle>
            <a:lvl1pPr indent="0">
              <a:buNone/>
              <a:defRPr lang="es-ES" sz="1400" b="0" u="none" strike="noStrike">
                <a:solidFill>
                  <a:srgbClr val="FFFFFF"/>
                </a:solidFill>
                <a:effectLst/>
                <a:uFillTx/>
                <a:latin typeface="Times New Roman"/>
              </a:defRPr>
            </a:lvl1pPr>
          </a:lstStyle>
          <a:p>
            <a:pPr indent="0">
              <a:buNone/>
            </a:pPr>
            <a:r>
              <a:rPr lang="es-ES" sz="1400" b="0" u="none" strike="noStrike">
                <a:solidFill>
                  <a:srgbClr val="FFFFFF"/>
                </a:solidFill>
                <a:effectLst/>
                <a:uFillTx/>
                <a:latin typeface="Times New Roman"/>
              </a:rPr>
              <a:t>&lt;fecha/hora&gt;</a:t>
            </a:r>
          </a:p>
        </p:txBody>
      </p:sp>
      <p:cxnSp>
        <p:nvCxnSpPr>
          <p:cNvPr id="20" name="Google Shape;22;p7"/>
          <p:cNvCxnSpPr/>
          <p:nvPr/>
        </p:nvCxnSpPr>
        <p:spPr>
          <a:xfrm>
            <a:off x="917280" y="5473080"/>
            <a:ext cx="604080" cy="360"/>
          </a:xfrm>
          <a:prstGeom prst="straightConnector1">
            <a:avLst/>
          </a:prstGeom>
          <a:ln w="38100">
            <a:solidFill>
              <a:srgbClr val="203DAE"/>
            </a:solidFill>
            <a:miter/>
          </a:ln>
        </p:spPr>
      </p:cxnSp>
      <p:sp>
        <p:nvSpPr>
          <p:cNvPr id="21"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FFFFFF"/>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FFFFFF"/>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FFFFFF"/>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FFFFFF"/>
              </a:buClr>
              <a:buSzPct val="45000"/>
              <a:buFont typeface="Wingdings" charset="2"/>
              <a:buChar char=""/>
            </a:pPr>
            <a:r>
              <a:rPr lang="es-ES" sz="2000" b="0" u="none" strike="noStrike">
                <a:solidFill>
                  <a:srgbClr val="000000"/>
                </a:solidFill>
                <a:effectLst/>
                <a:uFillTx/>
                <a:latin typeface="Arial"/>
              </a:rPr>
              <a:t>Quinto nivel del esquema</a:t>
            </a:r>
          </a:p>
          <a:p>
            <a:pPr marL="2592000" lvl="5" indent="-216000">
              <a:spcBef>
                <a:spcPts val="283"/>
              </a:spcBef>
              <a:buClr>
                <a:srgbClr val="FFFFFF"/>
              </a:buClr>
              <a:buSzPct val="45000"/>
              <a:buFont typeface="Wingdings" charset="2"/>
              <a:buChar char=""/>
            </a:pPr>
            <a:r>
              <a:rPr lang="es-ES" sz="2000" b="0" u="none" strike="noStrike">
                <a:solidFill>
                  <a:srgbClr val="000000"/>
                </a:solidFill>
                <a:effectLst/>
                <a:uFillTx/>
                <a:latin typeface="Arial"/>
              </a:rPr>
              <a:t>Sexto nivel del esquema</a:t>
            </a:r>
          </a:p>
          <a:p>
            <a:pPr marL="3024000" lvl="6" indent="-216000">
              <a:spcBef>
                <a:spcPts val="283"/>
              </a:spcBef>
              <a:buClr>
                <a:srgbClr val="FFFFFF"/>
              </a:buClr>
              <a:buSzPct val="45000"/>
              <a:buFont typeface="Wingdings" charset="2"/>
              <a:buChar char=""/>
            </a:pPr>
            <a:r>
              <a:rPr lang="es-ES" sz="2000" b="0" u="none" strike="noStrike">
                <a:solidFill>
                  <a:srgbClr val="000000"/>
                </a:solidFill>
                <a:effectLst/>
                <a:uFillTx/>
                <a:latin typeface="Arial"/>
              </a:rPr>
              <a:t>Séptimo nivel del esquema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lt1"/>
        </a:solidFill>
        <a:effectLst/>
      </p:bgPr>
    </p:bg>
    <p:spTree>
      <p:nvGrpSpPr>
        <p:cNvPr id="1" name=""/>
        <p:cNvGrpSpPr/>
        <p:nvPr/>
      </p:nvGrpSpPr>
      <p:grpSpPr>
        <a:xfrm>
          <a:off x="0" y="0"/>
          <a:ext cx="0" cy="0"/>
          <a:chOff x="0" y="0"/>
          <a:chExt cx="0" cy="0"/>
        </a:xfrm>
      </p:grpSpPr>
      <p:sp>
        <p:nvSpPr>
          <p:cNvPr id="22"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23" name="Google Shape;14;p6"/>
          <p:cNvPicPr/>
          <p:nvPr/>
        </p:nvPicPr>
        <p:blipFill>
          <a:blip r:embed="rId2"/>
          <a:stretch/>
        </p:blipFill>
        <p:spPr>
          <a:xfrm>
            <a:off x="1395360" y="210600"/>
            <a:ext cx="1395360" cy="201240"/>
          </a:xfrm>
          <a:prstGeom prst="rect">
            <a:avLst/>
          </a:prstGeom>
          <a:noFill/>
          <a:ln w="0">
            <a:noFill/>
          </a:ln>
        </p:spPr>
      </p:pic>
      <p:pic>
        <p:nvPicPr>
          <p:cNvPr id="24" name="Google Shape;15;p6"/>
          <p:cNvPicPr/>
          <p:nvPr/>
        </p:nvPicPr>
        <p:blipFill>
          <a:blip r:embed="rId3"/>
          <a:stretch/>
        </p:blipFill>
        <p:spPr>
          <a:xfrm>
            <a:off x="302040" y="118080"/>
            <a:ext cx="614880" cy="385920"/>
          </a:xfrm>
          <a:prstGeom prst="rect">
            <a:avLst/>
          </a:prstGeom>
          <a:noFill/>
          <a:ln w="0">
            <a:noFill/>
          </a:ln>
        </p:spPr>
      </p:pic>
      <p:cxnSp>
        <p:nvCxnSpPr>
          <p:cNvPr id="25" name="Google Shape;16;p6"/>
          <p:cNvCxnSpPr/>
          <p:nvPr/>
        </p:nvCxnSpPr>
        <p:spPr>
          <a:xfrm>
            <a:off x="1156320" y="183600"/>
            <a:ext cx="360" cy="255240"/>
          </a:xfrm>
          <a:prstGeom prst="straightConnector1">
            <a:avLst/>
          </a:prstGeom>
          <a:ln w="9525">
            <a:solidFill>
              <a:srgbClr val="B4B4B4"/>
            </a:solidFill>
            <a:miter/>
          </a:ln>
        </p:spPr>
      </p:cxnSp>
      <p:sp>
        <p:nvSpPr>
          <p:cNvPr id="26" name="PlaceHolder 1"/>
          <p:cNvSpPr>
            <a:spLocks noGrp="1"/>
          </p:cNvSpPr>
          <p:nvPr>
            <p:ph type="body"/>
          </p:nvPr>
        </p:nvSpPr>
        <p:spPr>
          <a:xfrm>
            <a:off x="861480" y="976680"/>
            <a:ext cx="10234080" cy="64080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40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40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40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40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40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40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4000" b="0" u="none" strike="noStrike">
                <a:solidFill>
                  <a:srgbClr val="000000"/>
                </a:solidFill>
                <a:effectLst/>
                <a:uFillTx/>
                <a:latin typeface="Arial"/>
              </a:rPr>
              <a:t>Séptimo nivel del esquema</a:t>
            </a:r>
          </a:p>
        </p:txBody>
      </p:sp>
      <p:sp>
        <p:nvSpPr>
          <p:cNvPr id="27" name="PlaceHolder 2"/>
          <p:cNvSpPr>
            <a:spLocks noGrp="1"/>
          </p:cNvSpPr>
          <p:nvPr>
            <p:ph type="body"/>
          </p:nvPr>
        </p:nvSpPr>
        <p:spPr>
          <a:xfrm>
            <a:off x="861480" y="1794240"/>
            <a:ext cx="3244320" cy="31572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16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6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6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6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Séptimo nivel del esquema</a:t>
            </a:r>
          </a:p>
        </p:txBody>
      </p:sp>
      <p:sp>
        <p:nvSpPr>
          <p:cNvPr id="28" name="PlaceHolder 3"/>
          <p:cNvSpPr>
            <a:spLocks noGrp="1"/>
          </p:cNvSpPr>
          <p:nvPr>
            <p:ph type="body"/>
          </p:nvPr>
        </p:nvSpPr>
        <p:spPr>
          <a:xfrm>
            <a:off x="1143000" y="2207520"/>
            <a:ext cx="2962800" cy="90468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16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6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6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6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Séptimo nivel del esquema</a:t>
            </a:r>
          </a:p>
        </p:txBody>
      </p:sp>
      <p:sp>
        <p:nvSpPr>
          <p:cNvPr id="29" name="PlaceHolder 4"/>
          <p:cNvSpPr>
            <a:spLocks noGrp="1"/>
          </p:cNvSpPr>
          <p:nvPr>
            <p:ph type="body"/>
          </p:nvPr>
        </p:nvSpPr>
        <p:spPr>
          <a:xfrm>
            <a:off x="861480" y="3245040"/>
            <a:ext cx="3244320" cy="31572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16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6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6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6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Séptimo nivel del esquema</a:t>
            </a:r>
          </a:p>
        </p:txBody>
      </p:sp>
      <p:sp>
        <p:nvSpPr>
          <p:cNvPr id="30" name="PlaceHolder 5"/>
          <p:cNvSpPr>
            <a:spLocks noGrp="1"/>
          </p:cNvSpPr>
          <p:nvPr>
            <p:ph type="body"/>
          </p:nvPr>
        </p:nvSpPr>
        <p:spPr>
          <a:xfrm>
            <a:off x="1143000" y="3658320"/>
            <a:ext cx="2962800" cy="90468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16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6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6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6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Séptimo nivel del esquema</a:t>
            </a:r>
          </a:p>
        </p:txBody>
      </p:sp>
      <p:sp>
        <p:nvSpPr>
          <p:cNvPr id="31" name="PlaceHolder 6"/>
          <p:cNvSpPr>
            <a:spLocks noGrp="1"/>
          </p:cNvSpPr>
          <p:nvPr>
            <p:ph type="body"/>
          </p:nvPr>
        </p:nvSpPr>
        <p:spPr>
          <a:xfrm>
            <a:off x="861480" y="4722120"/>
            <a:ext cx="3244320" cy="31572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16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6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6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6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Séptimo nivel del esquema</a:t>
            </a:r>
          </a:p>
        </p:txBody>
      </p:sp>
      <p:sp>
        <p:nvSpPr>
          <p:cNvPr id="32" name="PlaceHolder 7"/>
          <p:cNvSpPr>
            <a:spLocks noGrp="1"/>
          </p:cNvSpPr>
          <p:nvPr>
            <p:ph type="body"/>
          </p:nvPr>
        </p:nvSpPr>
        <p:spPr>
          <a:xfrm>
            <a:off x="1143000" y="5135400"/>
            <a:ext cx="2962800" cy="90468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16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6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6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6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600" b="0" u="none" strike="noStrike">
                <a:solidFill>
                  <a:srgbClr val="000000"/>
                </a:solidFill>
                <a:effectLst/>
                <a:uFillTx/>
                <a:latin typeface="Arial"/>
              </a:rPr>
              <a:t>Séptimo nivel del esquema</a:t>
            </a:r>
          </a:p>
        </p:txBody>
      </p:sp>
      <p:sp>
        <p:nvSpPr>
          <p:cNvPr id="33" name="PlaceHolder 8"/>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s-ES" sz="1400" b="0" u="none" strike="noStrike">
                <a:solidFill>
                  <a:srgbClr val="000000"/>
                </a:solidFill>
                <a:effectLst/>
                <a:uFillTx/>
                <a:latin typeface="Arial"/>
              </a:rPr>
              <a:t>Pulse para editar el formato del texto de título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ción">
    <p:bg>
      <p:bgPr>
        <a:solidFill>
          <a:schemeClr val="lt1"/>
        </a:solidFill>
        <a:effectLst/>
      </p:bgPr>
    </p:bg>
    <p:spTree>
      <p:nvGrpSpPr>
        <p:cNvPr id="1" name=""/>
        <p:cNvGrpSpPr/>
        <p:nvPr/>
      </p:nvGrpSpPr>
      <p:grpSpPr>
        <a:xfrm>
          <a:off x="0" y="0"/>
          <a:ext cx="0" cy="0"/>
          <a:chOff x="0" y="0"/>
          <a:chExt cx="0" cy="0"/>
        </a:xfrm>
      </p:grpSpPr>
      <p:sp>
        <p:nvSpPr>
          <p:cNvPr id="34"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35" name="Google Shape;14;p6"/>
          <p:cNvPicPr/>
          <p:nvPr/>
        </p:nvPicPr>
        <p:blipFill>
          <a:blip r:embed="rId2"/>
          <a:stretch/>
        </p:blipFill>
        <p:spPr>
          <a:xfrm>
            <a:off x="1395360" y="210600"/>
            <a:ext cx="1395360" cy="201240"/>
          </a:xfrm>
          <a:prstGeom prst="rect">
            <a:avLst/>
          </a:prstGeom>
          <a:noFill/>
          <a:ln w="0">
            <a:noFill/>
          </a:ln>
        </p:spPr>
      </p:pic>
      <p:pic>
        <p:nvPicPr>
          <p:cNvPr id="36" name="Google Shape;15;p6"/>
          <p:cNvPicPr/>
          <p:nvPr/>
        </p:nvPicPr>
        <p:blipFill>
          <a:blip r:embed="rId3"/>
          <a:stretch/>
        </p:blipFill>
        <p:spPr>
          <a:xfrm>
            <a:off x="302040" y="118080"/>
            <a:ext cx="614880" cy="385920"/>
          </a:xfrm>
          <a:prstGeom prst="rect">
            <a:avLst/>
          </a:prstGeom>
          <a:noFill/>
          <a:ln w="0">
            <a:noFill/>
          </a:ln>
        </p:spPr>
      </p:pic>
      <p:cxnSp>
        <p:nvCxnSpPr>
          <p:cNvPr id="37" name="Google Shape;16;p6"/>
          <p:cNvCxnSpPr/>
          <p:nvPr/>
        </p:nvCxnSpPr>
        <p:spPr>
          <a:xfrm>
            <a:off x="1156320" y="183600"/>
            <a:ext cx="360" cy="255240"/>
          </a:xfrm>
          <a:prstGeom prst="straightConnector1">
            <a:avLst/>
          </a:prstGeom>
          <a:ln w="9525">
            <a:solidFill>
              <a:srgbClr val="B4B4B4"/>
            </a:solidFill>
            <a:miter/>
          </a:ln>
        </p:spPr>
      </p:cxnSp>
      <p:sp>
        <p:nvSpPr>
          <p:cNvPr id="38" name="PlaceHolder 1"/>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s-ES" sz="1200" b="0" u="none" strike="noStrike">
                <a:solidFill>
                  <a:srgbClr val="888888"/>
                </a:solidFill>
                <a:effectLst/>
                <a:uFillTx/>
                <a:latin typeface="Roboto"/>
                <a:ea typeface="Roboto"/>
              </a:defRPr>
            </a:lvl1pPr>
          </a:lstStyle>
          <a:p>
            <a:pPr indent="0" algn="r">
              <a:lnSpc>
                <a:spcPct val="100000"/>
              </a:lnSpc>
              <a:buNone/>
              <a:tabLst>
                <a:tab pos="0" algn="l"/>
              </a:tabLst>
            </a:pPr>
            <a:fld id="{6F2C4C5D-02F7-4C7F-B91B-AEF7839A6D50}" type="slidenum">
              <a:rPr lang="es-ES" sz="1200" b="0" u="none" strike="noStrike">
                <a:solidFill>
                  <a:srgbClr val="888888"/>
                </a:solidFill>
                <a:effectLst/>
                <a:uFillTx/>
                <a:latin typeface="Roboto"/>
                <a:ea typeface="Roboto"/>
              </a:rPr>
              <a:t>‹Nº›</a:t>
            </a:fld>
            <a:endParaRPr lang="es-ES" sz="1200" b="0" u="none" strike="noStrike">
              <a:solidFill>
                <a:srgbClr val="000000"/>
              </a:solidFill>
              <a:effectLst/>
              <a:uFillTx/>
              <a:latin typeface="Times New Roman"/>
            </a:endParaRPr>
          </a:p>
        </p:txBody>
      </p:sp>
      <p:sp>
        <p:nvSpPr>
          <p:cNvPr id="39" name="Google Shape;33;p9"/>
          <p:cNvSpPr/>
          <p:nvPr/>
        </p:nvSpPr>
        <p:spPr>
          <a:xfrm>
            <a:off x="0" y="0"/>
            <a:ext cx="12191760" cy="685764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FFFFFF"/>
              </a:solidFill>
              <a:effectLst/>
              <a:uFillTx/>
              <a:latin typeface="Arial"/>
            </a:endParaRPr>
          </a:p>
        </p:txBody>
      </p:sp>
      <p:sp>
        <p:nvSpPr>
          <p:cNvPr id="40" name="PlaceHolder 2"/>
          <p:cNvSpPr>
            <a:spLocks noGrp="1"/>
          </p:cNvSpPr>
          <p:nvPr>
            <p:ph type="body"/>
          </p:nvPr>
        </p:nvSpPr>
        <p:spPr>
          <a:xfrm>
            <a:off x="914400" y="928080"/>
            <a:ext cx="8718840" cy="934560"/>
          </a:xfrm>
          <a:prstGeom prst="rect">
            <a:avLst/>
          </a:prstGeom>
          <a:noFill/>
          <a:ln w="0">
            <a:noFill/>
          </a:ln>
        </p:spPr>
        <p:txBody>
          <a:bodyPr lIns="91440" tIns="45720" rIns="91440" bIns="45720" anchor="t">
            <a:noAutofit/>
          </a:bodyPr>
          <a:lstStyle/>
          <a:p>
            <a:pPr marL="432000" indent="-324000">
              <a:spcBef>
                <a:spcPts val="1417"/>
              </a:spcBef>
              <a:buClr>
                <a:srgbClr val="000000"/>
              </a:buClr>
              <a:buSzPct val="45000"/>
              <a:buFont typeface="Wingdings" charset="2"/>
              <a:buChar char=""/>
            </a:pPr>
            <a:r>
              <a:rPr lang="es-ES" sz="4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4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4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4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4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4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4400" b="0" u="none" strike="noStrike">
                <a:solidFill>
                  <a:srgbClr val="000000"/>
                </a:solidFill>
                <a:effectLst/>
                <a:uFillTx/>
                <a:latin typeface="Arial"/>
              </a:rPr>
              <a:t>Séptimo nivel del esquema</a:t>
            </a:r>
          </a:p>
        </p:txBody>
      </p:sp>
      <p:sp>
        <p:nvSpPr>
          <p:cNvPr id="41" name="PlaceHolder 3"/>
          <p:cNvSpPr>
            <a:spLocks noGrp="1"/>
          </p:cNvSpPr>
          <p:nvPr>
            <p:ph type="body"/>
          </p:nvPr>
        </p:nvSpPr>
        <p:spPr>
          <a:xfrm>
            <a:off x="1530720" y="1941480"/>
            <a:ext cx="8102160" cy="4099320"/>
          </a:xfrm>
          <a:prstGeom prst="rect">
            <a:avLst/>
          </a:prstGeom>
          <a:noFill/>
          <a:ln w="0">
            <a:noFill/>
          </a:ln>
        </p:spPr>
        <p:txBody>
          <a:bodyPr lIns="91440" tIns="45720" rIns="91440" bIns="45720" anchor="t">
            <a:normAutofit/>
          </a:bodyPr>
          <a:lstStyle/>
          <a:p>
            <a:pPr marL="432000" indent="-324000">
              <a:spcBef>
                <a:spcPts val="1417"/>
              </a:spcBef>
              <a:buClr>
                <a:srgbClr val="000000"/>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Séptimo nivel del esquema</a:t>
            </a:r>
          </a:p>
        </p:txBody>
      </p:sp>
      <p:pic>
        <p:nvPicPr>
          <p:cNvPr id="42" name="Google Shape;36;p9"/>
          <p:cNvPicPr/>
          <p:nvPr/>
        </p:nvPicPr>
        <p:blipFill>
          <a:blip r:embed="rId4"/>
          <a:stretch/>
        </p:blipFill>
        <p:spPr>
          <a:xfrm>
            <a:off x="1395360" y="210600"/>
            <a:ext cx="1395360" cy="201240"/>
          </a:xfrm>
          <a:prstGeom prst="rect">
            <a:avLst/>
          </a:prstGeom>
          <a:noFill/>
          <a:ln w="0">
            <a:noFill/>
          </a:ln>
        </p:spPr>
      </p:pic>
      <p:pic>
        <p:nvPicPr>
          <p:cNvPr id="43" name="Google Shape;37;p9"/>
          <p:cNvPicPr/>
          <p:nvPr/>
        </p:nvPicPr>
        <p:blipFill>
          <a:blip r:embed="rId5"/>
          <a:stretch/>
        </p:blipFill>
        <p:spPr>
          <a:xfrm>
            <a:off x="298800" y="122760"/>
            <a:ext cx="614880" cy="381240"/>
          </a:xfrm>
          <a:prstGeom prst="rect">
            <a:avLst/>
          </a:prstGeom>
          <a:noFill/>
          <a:ln w="0">
            <a:noFill/>
          </a:ln>
        </p:spPr>
      </p:pic>
      <p:cxnSp>
        <p:nvCxnSpPr>
          <p:cNvPr id="44" name="Google Shape;38;p9"/>
          <p:cNvCxnSpPr/>
          <p:nvPr/>
        </p:nvCxnSpPr>
        <p:spPr>
          <a:xfrm>
            <a:off x="1156320" y="183600"/>
            <a:ext cx="360" cy="255240"/>
          </a:xfrm>
          <a:prstGeom prst="straightConnector1">
            <a:avLst/>
          </a:prstGeom>
          <a:ln w="9525">
            <a:solidFill>
              <a:srgbClr val="B4B4B4"/>
            </a:solidFill>
            <a:miter/>
          </a:ln>
        </p:spPr>
      </p:cxnSp>
      <p:sp>
        <p:nvSpPr>
          <p:cNvPr id="4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s-ES" sz="1400" b="0" u="none" strike="noStrike">
                <a:solidFill>
                  <a:srgbClr val="000000"/>
                </a:solidFill>
                <a:effectLst/>
                <a:uFillTx/>
                <a:latin typeface="Arial"/>
              </a:rPr>
              <a:t>Pulse para editar el formato del texto de título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ágina básica">
    <p:bg>
      <p:bgPr>
        <a:solidFill>
          <a:schemeClr val="lt1"/>
        </a:solidFill>
        <a:effectLst/>
      </p:bgPr>
    </p:bg>
    <p:spTree>
      <p:nvGrpSpPr>
        <p:cNvPr id="1" name=""/>
        <p:cNvGrpSpPr/>
        <p:nvPr/>
      </p:nvGrpSpPr>
      <p:grpSpPr>
        <a:xfrm>
          <a:off x="0" y="0"/>
          <a:ext cx="0" cy="0"/>
          <a:chOff x="0" y="0"/>
          <a:chExt cx="0" cy="0"/>
        </a:xfrm>
      </p:grpSpPr>
      <p:sp>
        <p:nvSpPr>
          <p:cNvPr id="46"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47" name="Google Shape;14;p6"/>
          <p:cNvPicPr/>
          <p:nvPr/>
        </p:nvPicPr>
        <p:blipFill>
          <a:blip r:embed="rId2"/>
          <a:stretch/>
        </p:blipFill>
        <p:spPr>
          <a:xfrm>
            <a:off x="1395360" y="210600"/>
            <a:ext cx="1395360" cy="201240"/>
          </a:xfrm>
          <a:prstGeom prst="rect">
            <a:avLst/>
          </a:prstGeom>
          <a:noFill/>
          <a:ln w="0">
            <a:noFill/>
          </a:ln>
        </p:spPr>
      </p:pic>
      <p:pic>
        <p:nvPicPr>
          <p:cNvPr id="48" name="Google Shape;15;p6"/>
          <p:cNvPicPr/>
          <p:nvPr/>
        </p:nvPicPr>
        <p:blipFill>
          <a:blip r:embed="rId3"/>
          <a:stretch/>
        </p:blipFill>
        <p:spPr>
          <a:xfrm>
            <a:off x="302040" y="118080"/>
            <a:ext cx="614880" cy="385920"/>
          </a:xfrm>
          <a:prstGeom prst="rect">
            <a:avLst/>
          </a:prstGeom>
          <a:noFill/>
          <a:ln w="0">
            <a:noFill/>
          </a:ln>
        </p:spPr>
      </p:pic>
      <p:cxnSp>
        <p:nvCxnSpPr>
          <p:cNvPr id="49" name="Google Shape;16;p6"/>
          <p:cNvCxnSpPr/>
          <p:nvPr/>
        </p:nvCxnSpPr>
        <p:spPr>
          <a:xfrm>
            <a:off x="1156320" y="183600"/>
            <a:ext cx="360" cy="255240"/>
          </a:xfrm>
          <a:prstGeom prst="straightConnector1">
            <a:avLst/>
          </a:prstGeom>
          <a:ln w="9525">
            <a:solidFill>
              <a:srgbClr val="B4B4B4"/>
            </a:solidFill>
            <a:miter/>
          </a:ln>
        </p:spPr>
      </p:cxnSp>
      <p:sp>
        <p:nvSpPr>
          <p:cNvPr id="50" name="PlaceHolder 1"/>
          <p:cNvSpPr>
            <a:spLocks noGrp="1"/>
          </p:cNvSpPr>
          <p:nvPr>
            <p:ph type="body"/>
          </p:nvPr>
        </p:nvSpPr>
        <p:spPr>
          <a:xfrm>
            <a:off x="9759600" y="177480"/>
            <a:ext cx="1951560" cy="237960"/>
          </a:xfrm>
          <a:prstGeom prst="rect">
            <a:avLst/>
          </a:prstGeom>
          <a:noFill/>
          <a:ln w="0">
            <a:noFill/>
          </a:ln>
        </p:spPr>
        <p:txBody>
          <a:bodyPr lIns="91440" tIns="45720" rIns="91440" bIns="45720" anchor="ctr">
            <a:normAutofit fontScale="25000" lnSpcReduction="19999"/>
          </a:bodyPr>
          <a:lstStyle/>
          <a:p>
            <a:pPr marL="432000" indent="-324000">
              <a:spcBef>
                <a:spcPts val="1417"/>
              </a:spcBef>
              <a:buClr>
                <a:srgbClr val="000000"/>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Séptimo nivel del esquema</a:t>
            </a:r>
          </a:p>
        </p:txBody>
      </p:sp>
      <p:sp>
        <p:nvSpPr>
          <p:cNvPr id="51" name="PlaceHolder 2"/>
          <p:cNvSpPr>
            <a:spLocks noGrp="1"/>
          </p:cNvSpPr>
          <p:nvPr>
            <p:ph type="body"/>
          </p:nvPr>
        </p:nvSpPr>
        <p:spPr>
          <a:xfrm>
            <a:off x="3180240" y="177840"/>
            <a:ext cx="2599920" cy="237600"/>
          </a:xfrm>
          <a:prstGeom prst="rect">
            <a:avLst/>
          </a:prstGeom>
          <a:noFill/>
          <a:ln w="0">
            <a:noFill/>
          </a:ln>
        </p:spPr>
        <p:txBody>
          <a:bodyPr lIns="91440" tIns="45720" rIns="91440" bIns="45720" anchor="ctr">
            <a:noAutofit/>
          </a:bodyPr>
          <a:lstStyle/>
          <a:p>
            <a:pPr marL="432000" indent="-324000">
              <a:spcBef>
                <a:spcPts val="1417"/>
              </a:spcBef>
              <a:buClr>
                <a:srgbClr val="000000"/>
              </a:buClr>
              <a:buSzPct val="45000"/>
              <a:buFont typeface="Wingdings" charset="2"/>
              <a:buChar char=""/>
            </a:pPr>
            <a:r>
              <a:rPr lang="es-ES" sz="12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2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2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2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2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2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200" b="0" u="none" strike="noStrike">
                <a:solidFill>
                  <a:srgbClr val="000000"/>
                </a:solidFill>
                <a:effectLst/>
                <a:uFillTx/>
                <a:latin typeface="Arial"/>
              </a:rPr>
              <a:t>Séptimo nivel del esquema</a:t>
            </a:r>
          </a:p>
        </p:txBody>
      </p:sp>
      <p:sp>
        <p:nvSpPr>
          <p:cNvPr id="52" name="PlaceHolder 3"/>
          <p:cNvSpPr>
            <a:spLocks noGrp="1"/>
          </p:cNvSpPr>
          <p:nvPr>
            <p:ph type="sldNum" idx="4"/>
          </p:nvPr>
        </p:nvSpPr>
        <p:spPr>
          <a:xfrm>
            <a:off x="8967960" y="632664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s-ES" sz="1200" b="0" u="none" strike="noStrike">
                <a:solidFill>
                  <a:srgbClr val="888888"/>
                </a:solidFill>
                <a:effectLst/>
                <a:uFillTx/>
                <a:latin typeface="Roboto"/>
                <a:ea typeface="Roboto"/>
              </a:defRPr>
            </a:lvl1pPr>
          </a:lstStyle>
          <a:p>
            <a:pPr indent="0" algn="r">
              <a:lnSpc>
                <a:spcPct val="100000"/>
              </a:lnSpc>
              <a:buNone/>
              <a:tabLst>
                <a:tab pos="0" algn="l"/>
              </a:tabLst>
            </a:pPr>
            <a:fld id="{318BCCB8-34BA-42FB-9C57-4D79DBA05B6F}" type="slidenum">
              <a:rPr lang="es-ES" sz="1200" b="0" u="none" strike="noStrike">
                <a:solidFill>
                  <a:srgbClr val="888888"/>
                </a:solidFill>
                <a:effectLst/>
                <a:uFillTx/>
                <a:latin typeface="Roboto"/>
                <a:ea typeface="Roboto"/>
              </a:rPr>
              <a:t>‹Nº›</a:t>
            </a:fld>
            <a:endParaRPr lang="es-ES" sz="1200" b="0" u="none" strike="noStrike">
              <a:solidFill>
                <a:srgbClr val="000000"/>
              </a:solidFill>
              <a:effectLst/>
              <a:uFillTx/>
              <a:latin typeface="Times New Roman"/>
            </a:endParaRPr>
          </a:p>
        </p:txBody>
      </p:sp>
      <p:sp>
        <p:nvSpPr>
          <p:cNvPr id="53" name="PlaceHolder 4"/>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pPr>
            <a:r>
              <a:rPr lang="es-ES" sz="3600" b="0" u="none" strike="noStrike">
                <a:solidFill>
                  <a:srgbClr val="000000"/>
                </a:solidFill>
                <a:effectLst/>
                <a:uFillTx/>
                <a:latin typeface="Arial"/>
              </a:rPr>
              <a:t>Pulse para editar el formato del texto de título</a:t>
            </a:r>
          </a:p>
        </p:txBody>
      </p:sp>
      <p:sp>
        <p:nvSpPr>
          <p:cNvPr id="54" name="PlaceHolder 5"/>
          <p:cNvSpPr>
            <a:spLocks noGrp="1"/>
          </p:cNvSpPr>
          <p:nvPr>
            <p:ph type="body"/>
          </p:nvPr>
        </p:nvSpPr>
        <p:spPr>
          <a:xfrm>
            <a:off x="480960" y="3042360"/>
            <a:ext cx="11229480" cy="1591920"/>
          </a:xfrm>
          <a:prstGeom prst="rect">
            <a:avLst/>
          </a:prstGeom>
          <a:noFill/>
          <a:ln w="0">
            <a:noFill/>
          </a:ln>
        </p:spPr>
        <p:txBody>
          <a:bodyPr lIns="91440" tIns="45720" rIns="91440" bIns="45720" anchor="t">
            <a:normAutofit fontScale="85000" lnSpcReduction="19999"/>
          </a:bodyPr>
          <a:lstStyle/>
          <a:p>
            <a:pPr marL="432000" indent="-324000">
              <a:spcBef>
                <a:spcPts val="1417"/>
              </a:spcBef>
              <a:buClr>
                <a:srgbClr val="000000"/>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Séptimo nivel del esquema</a:t>
            </a:r>
          </a:p>
        </p:txBody>
      </p:sp>
      <p:sp>
        <p:nvSpPr>
          <p:cNvPr id="55" name="PlaceHolder 6"/>
          <p:cNvSpPr>
            <a:spLocks noGrp="1"/>
          </p:cNvSpPr>
          <p:nvPr>
            <p:ph type="body"/>
          </p:nvPr>
        </p:nvSpPr>
        <p:spPr>
          <a:xfrm>
            <a:off x="480960" y="1705320"/>
            <a:ext cx="11229480" cy="1323000"/>
          </a:xfrm>
          <a:prstGeom prst="rect">
            <a:avLst/>
          </a:prstGeom>
          <a:noFill/>
          <a:ln w="0">
            <a:noFill/>
          </a:ln>
        </p:spPr>
        <p:txBody>
          <a:bodyPr lIns="91440" tIns="45720" rIns="91440" bIns="45720" anchor="t">
            <a:normAutofit fontScale="70000" lnSpcReduction="19999"/>
          </a:bodyPr>
          <a:lstStyle/>
          <a:p>
            <a:pPr marL="432000" indent="-324000">
              <a:spcBef>
                <a:spcPts val="1417"/>
              </a:spcBef>
              <a:buClr>
                <a:srgbClr val="000000"/>
              </a:buClr>
              <a:buSzPct val="45000"/>
              <a:buFont typeface="Wingdings" charset="2"/>
              <a:buChar char=""/>
            </a:pPr>
            <a:r>
              <a:rPr lang="es-ES" sz="1400" b="0" u="none" strike="noStrike">
                <a:solidFill>
                  <a:srgbClr val="000000"/>
                </a:solidFill>
                <a:effectLst/>
                <a:uFillTx/>
                <a:latin typeface="Arial"/>
              </a:rPr>
              <a:t>Pulse para editar el formato de texto del esquema</a:t>
            </a:r>
          </a:p>
          <a:p>
            <a:pPr marL="864000" lvl="1" indent="-324000">
              <a:spcBef>
                <a:spcPts val="1134"/>
              </a:spcBef>
              <a:buClr>
                <a:srgbClr val="000000"/>
              </a:buClr>
              <a:buSzPct val="75000"/>
              <a:buFont typeface="Symbol" charset="2"/>
              <a:buChar char=""/>
            </a:pPr>
            <a:r>
              <a:rPr lang="es-ES" sz="1400" b="0" u="none" strike="noStrike">
                <a:solidFill>
                  <a:srgbClr val="000000"/>
                </a:solidFill>
                <a:effectLst/>
                <a:uFillTx/>
                <a:latin typeface="Arial"/>
              </a:rPr>
              <a:t>Segundo nivel del esquema</a:t>
            </a:r>
          </a:p>
          <a:p>
            <a:pPr marL="1296000" lvl="2" indent="-288000">
              <a:spcBef>
                <a:spcPts val="850"/>
              </a:spcBef>
              <a:buClr>
                <a:srgbClr val="000000"/>
              </a:buClr>
              <a:buSzPct val="45000"/>
              <a:buFont typeface="Wingdings" charset="2"/>
              <a:buChar char=""/>
            </a:pPr>
            <a:r>
              <a:rPr lang="es-ES" sz="1400" b="0" u="none" strike="noStrike">
                <a:solidFill>
                  <a:srgbClr val="000000"/>
                </a:solidFill>
                <a:effectLst/>
                <a:uFillTx/>
                <a:latin typeface="Arial"/>
              </a:rPr>
              <a:t>Tercer nivel del esquema</a:t>
            </a:r>
          </a:p>
          <a:p>
            <a:pPr marL="1728000" lvl="3" indent="-216000">
              <a:spcBef>
                <a:spcPts val="567"/>
              </a:spcBef>
              <a:buClr>
                <a:srgbClr val="000000"/>
              </a:buClr>
              <a:buSzPct val="75000"/>
              <a:buFont typeface="Symbol" charset="2"/>
              <a:buChar char=""/>
            </a:pPr>
            <a:r>
              <a:rPr lang="es-ES" sz="1400" b="0" u="none" strike="noStrike">
                <a:solidFill>
                  <a:srgbClr val="000000"/>
                </a:solidFill>
                <a:effectLst/>
                <a:uFillTx/>
                <a:latin typeface="Arial"/>
              </a:rPr>
              <a:t>Cuarto nivel del esquema</a:t>
            </a:r>
          </a:p>
          <a:p>
            <a:pPr marL="2160000" lvl="4"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Quinto nivel del esquema</a:t>
            </a:r>
          </a:p>
          <a:p>
            <a:pPr marL="2592000" lvl="5"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Sexto nivel del esquema</a:t>
            </a:r>
          </a:p>
          <a:p>
            <a:pPr marL="3024000" lvl="6" indent="-216000">
              <a:spcBef>
                <a:spcPts val="283"/>
              </a:spcBef>
              <a:buClr>
                <a:srgbClr val="000000"/>
              </a:buClr>
              <a:buSzPct val="45000"/>
              <a:buFont typeface="Wingdings" charset="2"/>
              <a:buChar char=""/>
            </a:pPr>
            <a:r>
              <a:rPr lang="es-ES" sz="1400" b="0" u="none" strike="noStrike">
                <a:solidFill>
                  <a:srgbClr val="000000"/>
                </a:solidFill>
                <a:effectLst/>
                <a:uFillTx/>
                <a:latin typeface="Arial"/>
              </a:rPr>
              <a:t>Séptimo nivel del esquema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ierre">
    <p:bg>
      <p:bgPr>
        <a:solidFill>
          <a:schemeClr val="lt1"/>
        </a:solidFill>
        <a:effectLst/>
      </p:bgPr>
    </p:bg>
    <p:spTree>
      <p:nvGrpSpPr>
        <p:cNvPr id="1" name=""/>
        <p:cNvGrpSpPr/>
        <p:nvPr/>
      </p:nvGrpSpPr>
      <p:grpSpPr>
        <a:xfrm>
          <a:off x="0" y="0"/>
          <a:ext cx="0" cy="0"/>
          <a:chOff x="0" y="0"/>
          <a:chExt cx="0" cy="0"/>
        </a:xfrm>
      </p:grpSpPr>
      <p:sp>
        <p:nvSpPr>
          <p:cNvPr id="56"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57" name="Google Shape;14;p6"/>
          <p:cNvPicPr/>
          <p:nvPr/>
        </p:nvPicPr>
        <p:blipFill>
          <a:blip r:embed="rId2"/>
          <a:stretch/>
        </p:blipFill>
        <p:spPr>
          <a:xfrm>
            <a:off x="1395360" y="210600"/>
            <a:ext cx="1395360" cy="201240"/>
          </a:xfrm>
          <a:prstGeom prst="rect">
            <a:avLst/>
          </a:prstGeom>
          <a:noFill/>
          <a:ln w="0">
            <a:noFill/>
          </a:ln>
        </p:spPr>
      </p:pic>
      <p:pic>
        <p:nvPicPr>
          <p:cNvPr id="58" name="Google Shape;15;p6"/>
          <p:cNvPicPr/>
          <p:nvPr/>
        </p:nvPicPr>
        <p:blipFill>
          <a:blip r:embed="rId3"/>
          <a:stretch/>
        </p:blipFill>
        <p:spPr>
          <a:xfrm>
            <a:off x="302040" y="118080"/>
            <a:ext cx="614880" cy="385920"/>
          </a:xfrm>
          <a:prstGeom prst="rect">
            <a:avLst/>
          </a:prstGeom>
          <a:noFill/>
          <a:ln w="0">
            <a:noFill/>
          </a:ln>
        </p:spPr>
      </p:pic>
      <p:cxnSp>
        <p:nvCxnSpPr>
          <p:cNvPr id="59" name="Google Shape;16;p6"/>
          <p:cNvCxnSpPr/>
          <p:nvPr/>
        </p:nvCxnSpPr>
        <p:spPr>
          <a:xfrm>
            <a:off x="1156320" y="183600"/>
            <a:ext cx="360" cy="255240"/>
          </a:xfrm>
          <a:prstGeom prst="straightConnector1">
            <a:avLst/>
          </a:prstGeom>
          <a:ln w="9525">
            <a:solidFill>
              <a:srgbClr val="B4B4B4"/>
            </a:solidFill>
            <a:miter/>
          </a:ln>
        </p:spPr>
      </p:cxnSp>
      <p:pic>
        <p:nvPicPr>
          <p:cNvPr id="60" name="Google Shape;47;p11"/>
          <p:cNvPicPr/>
          <p:nvPr/>
        </p:nvPicPr>
        <p:blipFill>
          <a:blip r:embed="rId4">
            <a:alphaModFix amt="44000"/>
          </a:blip>
          <a:srcRect r="24595" b="7983"/>
          <a:stretch/>
        </p:blipFill>
        <p:spPr>
          <a:xfrm>
            <a:off x="8429040" y="2815920"/>
            <a:ext cx="3762360" cy="4041720"/>
          </a:xfrm>
          <a:prstGeom prst="rect">
            <a:avLst/>
          </a:prstGeom>
          <a:noFill/>
          <a:ln w="0">
            <a:noFill/>
          </a:ln>
        </p:spPr>
      </p:pic>
      <p:sp>
        <p:nvSpPr>
          <p:cNvPr id="61" name="Google Shape;48;p11"/>
          <p:cNvSpPr/>
          <p:nvPr/>
        </p:nvSpPr>
        <p:spPr>
          <a:xfrm>
            <a:off x="1947600" y="2921040"/>
            <a:ext cx="8362800" cy="7689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s-ES" sz="4400" b="0" u="none" strike="noStrike">
                <a:solidFill>
                  <a:schemeClr val="dk1"/>
                </a:solidFill>
                <a:effectLst/>
                <a:uFillTx/>
                <a:latin typeface="Roboto"/>
                <a:ea typeface="Roboto"/>
              </a:rPr>
              <a:t>Gracias por su atención</a:t>
            </a:r>
            <a:endParaRPr lang="es-ES" sz="4400" b="0" u="none" strike="noStrike">
              <a:solidFill>
                <a:srgbClr val="000000"/>
              </a:solidFill>
              <a:effectLst/>
              <a:uFillTx/>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Portada">
    <p:bg>
      <p:bgPr>
        <a:blipFill rotWithShape="0">
          <a:blip r:embed="rId2"/>
          <a:stretch/>
        </a:blipFill>
        <a:effectLst/>
      </p:bgPr>
    </p:bg>
    <p:spTree>
      <p:nvGrpSpPr>
        <p:cNvPr id="1" name=""/>
        <p:cNvGrpSpPr/>
        <p:nvPr/>
      </p:nvGrpSpPr>
      <p:grpSpPr>
        <a:xfrm>
          <a:off x="0" y="0"/>
          <a:ext cx="0" cy="0"/>
          <a:chOff x="0" y="0"/>
          <a:chExt cx="0" cy="0"/>
        </a:xfrm>
      </p:grpSpPr>
      <p:sp>
        <p:nvSpPr>
          <p:cNvPr id="62"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63" name="Google Shape;14;p6"/>
          <p:cNvPicPr/>
          <p:nvPr/>
        </p:nvPicPr>
        <p:blipFill>
          <a:blip r:embed="rId3"/>
          <a:stretch/>
        </p:blipFill>
        <p:spPr>
          <a:xfrm>
            <a:off x="1395360" y="210600"/>
            <a:ext cx="1395360" cy="201240"/>
          </a:xfrm>
          <a:prstGeom prst="rect">
            <a:avLst/>
          </a:prstGeom>
          <a:noFill/>
          <a:ln w="0">
            <a:noFill/>
          </a:ln>
        </p:spPr>
      </p:pic>
      <p:pic>
        <p:nvPicPr>
          <p:cNvPr id="64" name="Google Shape;15;p6"/>
          <p:cNvPicPr/>
          <p:nvPr/>
        </p:nvPicPr>
        <p:blipFill>
          <a:blip r:embed="rId4"/>
          <a:stretch/>
        </p:blipFill>
        <p:spPr>
          <a:xfrm>
            <a:off x="302040" y="118080"/>
            <a:ext cx="614880" cy="385920"/>
          </a:xfrm>
          <a:prstGeom prst="rect">
            <a:avLst/>
          </a:prstGeom>
          <a:noFill/>
          <a:ln w="0">
            <a:noFill/>
          </a:ln>
        </p:spPr>
      </p:pic>
      <p:cxnSp>
        <p:nvCxnSpPr>
          <p:cNvPr id="65" name="Google Shape;16;p6"/>
          <p:cNvCxnSpPr/>
          <p:nvPr/>
        </p:nvCxnSpPr>
        <p:spPr>
          <a:xfrm>
            <a:off x="1156320" y="183600"/>
            <a:ext cx="360" cy="255240"/>
          </a:xfrm>
          <a:prstGeom prst="straightConnector1">
            <a:avLst/>
          </a:prstGeom>
          <a:ln w="9525">
            <a:solidFill>
              <a:srgbClr val="B4B4B4"/>
            </a:solidFill>
            <a:miter/>
          </a:ln>
        </p:spPr>
      </p:cxnSp>
      <p:sp>
        <p:nvSpPr>
          <p:cNvPr id="66" name="PlaceHolder 1"/>
          <p:cNvSpPr>
            <a:spLocks noGrp="1"/>
          </p:cNvSpPr>
          <p:nvPr>
            <p:ph type="title"/>
          </p:nvPr>
        </p:nvSpPr>
        <p:spPr>
          <a:xfrm>
            <a:off x="838080" y="1186920"/>
            <a:ext cx="6133680" cy="2640960"/>
          </a:xfrm>
          <a:prstGeom prst="rect">
            <a:avLst/>
          </a:prstGeom>
          <a:noFill/>
          <a:ln w="0">
            <a:noFill/>
          </a:ln>
        </p:spPr>
        <p:txBody>
          <a:bodyPr lIns="91440" tIns="45720" rIns="91440" bIns="45720" anchor="b">
            <a:noAutofit/>
          </a:bodyPr>
          <a:lstStyle/>
          <a:p>
            <a:pPr indent="0">
              <a:buNone/>
            </a:pPr>
            <a:r>
              <a:rPr lang="es-ES" sz="4800" b="0" u="none" strike="noStrike">
                <a:solidFill>
                  <a:srgbClr val="000000"/>
                </a:solidFill>
                <a:effectLst/>
                <a:uFillTx/>
                <a:latin typeface="Arial"/>
              </a:rPr>
              <a:t>Pulse para editar el formato del texto de título</a:t>
            </a:r>
          </a:p>
        </p:txBody>
      </p:sp>
      <p:pic>
        <p:nvPicPr>
          <p:cNvPr id="67" name="Google Shape;52;p12"/>
          <p:cNvPicPr/>
          <p:nvPr/>
        </p:nvPicPr>
        <p:blipFill>
          <a:blip r:embed="rId5"/>
          <a:stretch/>
        </p:blipFill>
        <p:spPr>
          <a:xfrm>
            <a:off x="7180920" y="1384920"/>
            <a:ext cx="4088160" cy="4088160"/>
          </a:xfrm>
          <a:prstGeom prst="rect">
            <a:avLst/>
          </a:prstGeom>
          <a:noFill/>
          <a:ln w="0">
            <a:noFill/>
          </a:ln>
        </p:spPr>
      </p:pic>
      <p:sp>
        <p:nvSpPr>
          <p:cNvPr id="68" name="PlaceHolder 2"/>
          <p:cNvSpPr>
            <a:spLocks noGrp="1"/>
          </p:cNvSpPr>
          <p:nvPr>
            <p:ph type="dt" idx="5"/>
          </p:nvPr>
        </p:nvSpPr>
        <p:spPr>
          <a:xfrm>
            <a:off x="838080" y="5661720"/>
            <a:ext cx="6133680" cy="364680"/>
          </a:xfrm>
          <a:prstGeom prst="rect">
            <a:avLst/>
          </a:prstGeom>
          <a:noFill/>
          <a:ln w="0">
            <a:noFill/>
          </a:ln>
        </p:spPr>
        <p:txBody>
          <a:bodyPr lIns="91440" tIns="45720" rIns="91440" bIns="45720" anchor="t">
            <a:noAutofit/>
          </a:bodyPr>
          <a:lstStyle>
            <a:lvl1pPr indent="0">
              <a:buNone/>
              <a:defRPr lang="es-ES" sz="1400" b="0" u="none" strike="noStrike">
                <a:solidFill>
                  <a:srgbClr val="FFFFFF"/>
                </a:solidFill>
                <a:effectLst/>
                <a:uFillTx/>
                <a:latin typeface="Times New Roman"/>
              </a:defRPr>
            </a:lvl1pPr>
          </a:lstStyle>
          <a:p>
            <a:pPr indent="0">
              <a:buNone/>
            </a:pPr>
            <a:r>
              <a:rPr lang="es-ES" sz="1400" b="0" u="none" strike="noStrike">
                <a:solidFill>
                  <a:srgbClr val="FFFFFF"/>
                </a:solidFill>
                <a:effectLst/>
                <a:uFillTx/>
                <a:latin typeface="Times New Roman"/>
              </a:rPr>
              <a:t>&lt;fecha/hora&gt;</a:t>
            </a:r>
          </a:p>
        </p:txBody>
      </p:sp>
      <p:cxnSp>
        <p:nvCxnSpPr>
          <p:cNvPr id="69" name="Google Shape;54;p12"/>
          <p:cNvCxnSpPr/>
          <p:nvPr/>
        </p:nvCxnSpPr>
        <p:spPr>
          <a:xfrm>
            <a:off x="917280" y="5473080"/>
            <a:ext cx="604080" cy="360"/>
          </a:xfrm>
          <a:prstGeom prst="straightConnector1">
            <a:avLst/>
          </a:prstGeom>
          <a:ln w="38100">
            <a:solidFill>
              <a:srgbClr val="203DAE"/>
            </a:solidFill>
            <a:miter/>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Portada">
    <p:bg>
      <p:bgPr>
        <a:blipFill rotWithShape="0">
          <a:blip r:embed="rId2"/>
          <a:stretch/>
        </a:blipFill>
        <a:effectLst/>
      </p:bgPr>
    </p:bg>
    <p:spTree>
      <p:nvGrpSpPr>
        <p:cNvPr id="1" name=""/>
        <p:cNvGrpSpPr/>
        <p:nvPr/>
      </p:nvGrpSpPr>
      <p:grpSpPr>
        <a:xfrm>
          <a:off x="0" y="0"/>
          <a:ext cx="0" cy="0"/>
          <a:chOff x="0" y="0"/>
          <a:chExt cx="0" cy="0"/>
        </a:xfrm>
      </p:grpSpPr>
      <p:sp>
        <p:nvSpPr>
          <p:cNvPr id="70" name="Google Shape;10;p6"/>
          <p:cNvSpPr/>
          <p:nvPr/>
        </p:nvSpPr>
        <p:spPr>
          <a:xfrm>
            <a:off x="-8640" y="-8640"/>
            <a:ext cx="12200400" cy="622080"/>
          </a:xfrm>
          <a:prstGeom prst="rect">
            <a:avLst/>
          </a:prstGeom>
          <a:solidFill>
            <a:srgbClr val="F1F3FF"/>
          </a:solid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es-ES" sz="1400" b="0" u="none" strike="noStrike">
              <a:solidFill>
                <a:srgbClr val="000000"/>
              </a:solidFill>
              <a:effectLst/>
              <a:uFillTx/>
              <a:latin typeface="Arial"/>
            </a:endParaRPr>
          </a:p>
        </p:txBody>
      </p:sp>
      <p:pic>
        <p:nvPicPr>
          <p:cNvPr id="71" name="Google Shape;14;p6"/>
          <p:cNvPicPr/>
          <p:nvPr/>
        </p:nvPicPr>
        <p:blipFill>
          <a:blip r:embed="rId3"/>
          <a:stretch/>
        </p:blipFill>
        <p:spPr>
          <a:xfrm>
            <a:off x="1395360" y="210600"/>
            <a:ext cx="1395360" cy="201240"/>
          </a:xfrm>
          <a:prstGeom prst="rect">
            <a:avLst/>
          </a:prstGeom>
          <a:noFill/>
          <a:ln w="0">
            <a:noFill/>
          </a:ln>
        </p:spPr>
      </p:pic>
      <p:pic>
        <p:nvPicPr>
          <p:cNvPr id="72" name="Google Shape;15;p6"/>
          <p:cNvPicPr/>
          <p:nvPr/>
        </p:nvPicPr>
        <p:blipFill>
          <a:blip r:embed="rId4"/>
          <a:stretch/>
        </p:blipFill>
        <p:spPr>
          <a:xfrm>
            <a:off x="302040" y="118080"/>
            <a:ext cx="614880" cy="385920"/>
          </a:xfrm>
          <a:prstGeom prst="rect">
            <a:avLst/>
          </a:prstGeom>
          <a:noFill/>
          <a:ln w="0">
            <a:noFill/>
          </a:ln>
        </p:spPr>
      </p:pic>
      <p:cxnSp>
        <p:nvCxnSpPr>
          <p:cNvPr id="73" name="Google Shape;16;p6"/>
          <p:cNvCxnSpPr/>
          <p:nvPr/>
        </p:nvCxnSpPr>
        <p:spPr>
          <a:xfrm>
            <a:off x="1156320" y="183600"/>
            <a:ext cx="360" cy="255240"/>
          </a:xfrm>
          <a:prstGeom prst="straightConnector1">
            <a:avLst/>
          </a:prstGeom>
          <a:ln w="9525">
            <a:solidFill>
              <a:srgbClr val="B4B4B4"/>
            </a:solidFill>
            <a:miter/>
          </a:ln>
        </p:spPr>
      </p:cxnSp>
      <p:sp>
        <p:nvSpPr>
          <p:cNvPr id="74" name="PlaceHolder 1"/>
          <p:cNvSpPr>
            <a:spLocks noGrp="1"/>
          </p:cNvSpPr>
          <p:nvPr>
            <p:ph type="title"/>
          </p:nvPr>
        </p:nvSpPr>
        <p:spPr>
          <a:xfrm>
            <a:off x="838080" y="1186920"/>
            <a:ext cx="6133680" cy="2640960"/>
          </a:xfrm>
          <a:prstGeom prst="rect">
            <a:avLst/>
          </a:prstGeom>
          <a:noFill/>
          <a:ln w="0">
            <a:noFill/>
          </a:ln>
        </p:spPr>
        <p:txBody>
          <a:bodyPr lIns="91440" tIns="45720" rIns="91440" bIns="45720" anchor="b">
            <a:noAutofit/>
          </a:bodyPr>
          <a:lstStyle/>
          <a:p>
            <a:pPr indent="0">
              <a:buNone/>
            </a:pPr>
            <a:r>
              <a:rPr lang="es-ES" sz="4800" b="0" u="none" strike="noStrike">
                <a:solidFill>
                  <a:srgbClr val="000000"/>
                </a:solidFill>
                <a:effectLst/>
                <a:uFillTx/>
                <a:latin typeface="Arial"/>
              </a:rPr>
              <a:t>Pulse para editar el formato del texto de título</a:t>
            </a:r>
          </a:p>
        </p:txBody>
      </p:sp>
      <p:pic>
        <p:nvPicPr>
          <p:cNvPr id="75" name="Google Shape;58;p13"/>
          <p:cNvPicPr/>
          <p:nvPr/>
        </p:nvPicPr>
        <p:blipFill>
          <a:blip r:embed="rId5"/>
          <a:stretch/>
        </p:blipFill>
        <p:spPr>
          <a:xfrm>
            <a:off x="7180920" y="1384920"/>
            <a:ext cx="4088160" cy="4088160"/>
          </a:xfrm>
          <a:prstGeom prst="rect">
            <a:avLst/>
          </a:prstGeom>
          <a:noFill/>
          <a:ln w="0">
            <a:noFill/>
          </a:ln>
        </p:spPr>
      </p:pic>
      <p:sp>
        <p:nvSpPr>
          <p:cNvPr id="76" name="PlaceHolder 2"/>
          <p:cNvSpPr>
            <a:spLocks noGrp="1"/>
          </p:cNvSpPr>
          <p:nvPr>
            <p:ph type="dt" idx="6"/>
          </p:nvPr>
        </p:nvSpPr>
        <p:spPr>
          <a:xfrm>
            <a:off x="838080" y="5661720"/>
            <a:ext cx="6133680" cy="364680"/>
          </a:xfrm>
          <a:prstGeom prst="rect">
            <a:avLst/>
          </a:prstGeom>
          <a:noFill/>
          <a:ln w="0">
            <a:noFill/>
          </a:ln>
        </p:spPr>
        <p:txBody>
          <a:bodyPr lIns="91440" tIns="45720" rIns="91440" bIns="45720" anchor="t">
            <a:noAutofit/>
          </a:bodyPr>
          <a:lstStyle>
            <a:lvl1pPr indent="0">
              <a:buNone/>
              <a:defRPr lang="es-ES" sz="1400" b="0" u="none" strike="noStrike">
                <a:solidFill>
                  <a:srgbClr val="FFFFFF"/>
                </a:solidFill>
                <a:effectLst/>
                <a:uFillTx/>
                <a:latin typeface="Times New Roman"/>
              </a:defRPr>
            </a:lvl1pPr>
          </a:lstStyle>
          <a:p>
            <a:pPr indent="0">
              <a:buNone/>
            </a:pPr>
            <a:r>
              <a:rPr lang="es-ES" sz="1400" b="0" u="none" strike="noStrike">
                <a:solidFill>
                  <a:srgbClr val="FFFFFF"/>
                </a:solidFill>
                <a:effectLst/>
                <a:uFillTx/>
                <a:latin typeface="Times New Roman"/>
              </a:rPr>
              <a:t>&lt;fecha/hora&gt;</a:t>
            </a:r>
          </a:p>
        </p:txBody>
      </p:sp>
      <p:cxnSp>
        <p:nvCxnSpPr>
          <p:cNvPr id="77" name="Google Shape;60;p13"/>
          <p:cNvCxnSpPr/>
          <p:nvPr/>
        </p:nvCxnSpPr>
        <p:spPr>
          <a:xfrm>
            <a:off x="917280" y="5473080"/>
            <a:ext cx="604080" cy="360"/>
          </a:xfrm>
          <a:prstGeom prst="straightConnector1">
            <a:avLst/>
          </a:prstGeom>
          <a:ln w="38100">
            <a:solidFill>
              <a:srgbClr val="203DAE"/>
            </a:solidFill>
            <a:miter/>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2B79E-84B1-CA04-3908-18A009EB6D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4D17CA1-1224-3FA9-42B2-42D1886B8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F699AAC-A4E2-10A5-3C15-A6B05F943475}"/>
              </a:ext>
            </a:extLst>
          </p:cNvPr>
          <p:cNvSpPr>
            <a:spLocks noGrp="1"/>
          </p:cNvSpPr>
          <p:nvPr>
            <p:ph type="dt" sz="half" idx="10"/>
          </p:nvPr>
        </p:nvSpPr>
        <p:spPr/>
        <p:txBody>
          <a:bodyPr/>
          <a:lstStyle/>
          <a:p>
            <a:fld id="{01D4DB64-87A1-4DFC-A988-3E3CDA223CAB}" type="datetimeFigureOut">
              <a:rPr lang="es-ES" smtClean="0"/>
              <a:t>13/04/2026</a:t>
            </a:fld>
            <a:endParaRPr lang="es-ES"/>
          </a:p>
        </p:txBody>
      </p:sp>
      <p:sp>
        <p:nvSpPr>
          <p:cNvPr id="5" name="Marcador de pie de página 4">
            <a:extLst>
              <a:ext uri="{FF2B5EF4-FFF2-40B4-BE49-F238E27FC236}">
                <a16:creationId xmlns:a16="http://schemas.microsoft.com/office/drawing/2014/main" id="{B2DF55D9-DD34-8AA7-AFB0-C1BEC0724D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671657-8465-5AD5-C0C1-35C80D4098FF}"/>
              </a:ext>
            </a:extLst>
          </p:cNvPr>
          <p:cNvSpPr>
            <a:spLocks noGrp="1"/>
          </p:cNvSpPr>
          <p:nvPr>
            <p:ph type="sldNum" sz="quarter" idx="12"/>
          </p:nvPr>
        </p:nvSpPr>
        <p:spPr/>
        <p:txBody>
          <a:bodyPr/>
          <a:lstStyle/>
          <a:p>
            <a:fld id="{570AA3E7-0BFA-46B8-A281-D27543A20097}" type="slidenum">
              <a:rPr lang="es-ES" smtClean="0"/>
              <a:t>‹Nº›</a:t>
            </a:fld>
            <a:endParaRPr lang="es-ES"/>
          </a:p>
        </p:txBody>
      </p:sp>
    </p:spTree>
    <p:extLst>
      <p:ext uri="{BB962C8B-B14F-4D97-AF65-F5344CB8AC3E}">
        <p14:creationId xmlns:p14="http://schemas.microsoft.com/office/powerpoint/2010/main" val="85583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D778E5E-5923-45C8-F459-FF3323A99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D7DDD4-D675-9EDF-3772-A91BF456A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9FD7BE-074C-426B-6ED8-8A492D1B7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D4DB64-87A1-4DFC-A988-3E3CDA223CAB}" type="datetimeFigureOut">
              <a:rPr lang="es-ES" smtClean="0"/>
              <a:t>13/04/2026</a:t>
            </a:fld>
            <a:endParaRPr lang="es-ES"/>
          </a:p>
        </p:txBody>
      </p:sp>
      <p:sp>
        <p:nvSpPr>
          <p:cNvPr id="5" name="Marcador de pie de página 4">
            <a:extLst>
              <a:ext uri="{FF2B5EF4-FFF2-40B4-BE49-F238E27FC236}">
                <a16:creationId xmlns:a16="http://schemas.microsoft.com/office/drawing/2014/main" id="{8C35A187-F1C0-D357-7C18-632881503A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AB86595-E3E0-DB08-6CF6-143E507BB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0AA3E7-0BFA-46B8-A281-D27543A20097}" type="slidenum">
              <a:rPr lang="es-ES" smtClean="0"/>
              <a:t>‹Nº›</a:t>
            </a:fld>
            <a:endParaRPr lang="es-ES"/>
          </a:p>
        </p:txBody>
      </p:sp>
    </p:spTree>
    <p:extLst>
      <p:ext uri="{BB962C8B-B14F-4D97-AF65-F5344CB8AC3E}">
        <p14:creationId xmlns:p14="http://schemas.microsoft.com/office/powerpoint/2010/main" val="427080229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D_C25FFDA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86">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5C6A119E-3E22-964D-8C3E-2FB97B5C2191}"/>
              </a:ext>
            </a:extLst>
          </p:cNvPr>
          <p:cNvSpPr>
            <a:spLocks noGrp="1"/>
          </p:cNvSpPr>
          <p:nvPr>
            <p:ph type="ctrTitle"/>
          </p:nvPr>
        </p:nvSpPr>
        <p:spPr>
          <a:xfrm>
            <a:off x="640080" y="320040"/>
            <a:ext cx="6692827" cy="3892669"/>
          </a:xfrm>
        </p:spPr>
        <p:txBody>
          <a:bodyPr>
            <a:normAutofit/>
          </a:bodyPr>
          <a:lstStyle/>
          <a:p>
            <a:pPr algn="l"/>
            <a:r>
              <a:rPr lang="es-ES" sz="6600" b="1"/>
              <a:t>Nuevo módulo de matriculación en EducamosCLM </a:t>
            </a:r>
            <a:endParaRPr lang="es-ES" sz="6600"/>
          </a:p>
        </p:txBody>
      </p:sp>
      <p:sp>
        <p:nvSpPr>
          <p:cNvPr id="3" name="Subtítulo 2">
            <a:extLst>
              <a:ext uri="{FF2B5EF4-FFF2-40B4-BE49-F238E27FC236}">
                <a16:creationId xmlns:a16="http://schemas.microsoft.com/office/drawing/2014/main" id="{C16267A6-11E1-D700-E2DE-10DA9F36A333}"/>
              </a:ext>
            </a:extLst>
          </p:cNvPr>
          <p:cNvSpPr>
            <a:spLocks noGrp="1"/>
          </p:cNvSpPr>
          <p:nvPr>
            <p:ph type="subTitle" idx="1"/>
          </p:nvPr>
        </p:nvSpPr>
        <p:spPr>
          <a:xfrm>
            <a:off x="640080" y="4631161"/>
            <a:ext cx="6692827" cy="1569486"/>
          </a:xfrm>
        </p:spPr>
        <p:txBody>
          <a:bodyPr>
            <a:normAutofit/>
          </a:bodyPr>
          <a:lstStyle/>
          <a:p>
            <a:pPr algn="l"/>
            <a:r>
              <a:rPr lang="en-US" b="1">
                <a:cs typeface="Calibri"/>
              </a:rPr>
              <a:t>CONSEJERÍA DE EDUCACIÓN, CULTURA Y DEPORTES</a:t>
            </a:r>
            <a:endParaRPr lang="en-US">
              <a:ea typeface="Calibri" panose="020F0502020204030204"/>
              <a:cs typeface="Calibri" panose="020F0502020204030204"/>
            </a:endParaRPr>
          </a:p>
        </p:txBody>
      </p:sp>
      <p:sp>
        <p:nvSpPr>
          <p:cNvPr id="10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Un letrero de color negro&#10;&#10;Descripción generada automáticamente con confianza baja">
            <a:extLst>
              <a:ext uri="{FF2B5EF4-FFF2-40B4-BE49-F238E27FC236}">
                <a16:creationId xmlns:a16="http://schemas.microsoft.com/office/drawing/2014/main" id="{B0860573-C313-3876-5163-3D616773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544" y="2018132"/>
            <a:ext cx="4087368" cy="2585262"/>
          </a:xfrm>
          <a:prstGeom prst="rect">
            <a:avLst/>
          </a:prstGeom>
        </p:spPr>
      </p:pic>
    </p:spTree>
    <p:extLst>
      <p:ext uri="{BB962C8B-B14F-4D97-AF65-F5344CB8AC3E}">
        <p14:creationId xmlns:p14="http://schemas.microsoft.com/office/powerpoint/2010/main" val="91204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8A4C3-D2C9-66ED-78EF-9AFBF7A65F6F}"/>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83E3E360-6666-85DF-FFE9-C1856D9898F7}"/>
              </a:ext>
            </a:extLst>
          </p:cNvPr>
          <p:cNvSpPr>
            <a:spLocks noGrp="1"/>
          </p:cNvSpPr>
          <p:nvPr>
            <p:ph/>
          </p:nvPr>
        </p:nvSpPr>
        <p:spPr>
          <a:xfrm>
            <a:off x="9759600" y="183240"/>
            <a:ext cx="1951560"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NUEVA MATRÍCULA</a:t>
            </a:r>
            <a:endParaRPr lang="es-ES"/>
          </a:p>
        </p:txBody>
      </p:sp>
      <p:sp>
        <p:nvSpPr>
          <p:cNvPr id="89" name="PlaceHolder 2">
            <a:extLst>
              <a:ext uri="{FF2B5EF4-FFF2-40B4-BE49-F238E27FC236}">
                <a16:creationId xmlns:a16="http://schemas.microsoft.com/office/drawing/2014/main" id="{A5FCD592-60EB-7337-CBC9-A3F0A70BD3A8}"/>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A80FD6CD-93F7-62B8-BD04-FFB7080400B0}"/>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Nueva matrícula</a:t>
            </a:r>
            <a:endParaRPr lang="es-ES" sz="3600" b="0" u="none" strike="noStrike">
              <a:solidFill>
                <a:srgbClr val="000000"/>
              </a:solidFill>
              <a:effectLst/>
              <a:uFillTx/>
              <a:latin typeface="Arial"/>
            </a:endParaRPr>
          </a:p>
        </p:txBody>
      </p:sp>
      <p:sp>
        <p:nvSpPr>
          <p:cNvPr id="91" name="PlaceHolder 4">
            <a:extLst>
              <a:ext uri="{FF2B5EF4-FFF2-40B4-BE49-F238E27FC236}">
                <a16:creationId xmlns:a16="http://schemas.microsoft.com/office/drawing/2014/main" id="{9B9487BC-7281-0A14-0651-FC7480AE509C}"/>
              </a:ext>
            </a:extLst>
          </p:cNvPr>
          <p:cNvSpPr>
            <a:spLocks noGrp="1"/>
          </p:cNvSpPr>
          <p:nvPr>
            <p:ph/>
          </p:nvPr>
        </p:nvSpPr>
        <p:spPr>
          <a:xfrm>
            <a:off x="480960" y="1684440"/>
            <a:ext cx="6761880" cy="219492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rPr>
              <a:t>Opción:  </a:t>
            </a:r>
            <a:r>
              <a:rPr lang="es-ES" sz="1400" b="1">
                <a:solidFill>
                  <a:schemeClr val="dk2"/>
                </a:solidFill>
                <a:latin typeface="Roboto"/>
                <a:ea typeface="Roboto"/>
              </a:rPr>
              <a:t>Matrícula - Nueva matrícula</a:t>
            </a:r>
            <a:r>
              <a:rPr lang="es-ES" sz="1400">
                <a:solidFill>
                  <a:schemeClr val="dk2"/>
                </a:solidFill>
                <a:latin typeface="Roboto"/>
                <a:ea typeface="Roboto"/>
              </a:rPr>
              <a:t>:</a:t>
            </a:r>
          </a:p>
          <a:p>
            <a:pPr marL="514350" indent="-285750">
              <a:lnSpc>
                <a:spcPct val="100000"/>
              </a:lnSpc>
              <a:buFont typeface="Calibri" panose="020B0604020202020204" pitchFamily="34" charset="0"/>
              <a:buChar char="-"/>
              <a:tabLst>
                <a:tab pos="0" algn="l"/>
              </a:tabLst>
            </a:pPr>
            <a:endParaRPr lang="es-ES" sz="1400">
              <a:solidFill>
                <a:schemeClr val="dk2"/>
              </a:solidFill>
              <a:latin typeface="Roboto"/>
              <a:ea typeface="Roboto"/>
              <a:cs typeface="Roboto"/>
            </a:endParaRPr>
          </a:p>
        </p:txBody>
      </p:sp>
      <p:sp>
        <p:nvSpPr>
          <p:cNvPr id="92" name="PlaceHolder 5">
            <a:extLst>
              <a:ext uri="{FF2B5EF4-FFF2-40B4-BE49-F238E27FC236}">
                <a16:creationId xmlns:a16="http://schemas.microsoft.com/office/drawing/2014/main" id="{F6230850-F932-C755-A000-3E1D08441471}"/>
              </a:ext>
            </a:extLst>
          </p:cNvPr>
          <p:cNvSpPr>
            <a:spLocks noGrp="1"/>
          </p:cNvSpPr>
          <p:nvPr>
            <p:ph/>
          </p:nvPr>
        </p:nvSpPr>
        <p:spPr>
          <a:xfrm>
            <a:off x="538590" y="2445674"/>
            <a:ext cx="4560547" cy="3994087"/>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b="1">
                <a:solidFill>
                  <a:schemeClr val="dk2"/>
                </a:solidFill>
                <a:latin typeface="Roboto"/>
                <a:ea typeface="Roboto"/>
              </a:rPr>
              <a:t>Elección de año académico y curso</a:t>
            </a:r>
            <a:endParaRPr lang="es-ES" sz="1400" b="0" u="none" strike="noStrike">
              <a:solidFill>
                <a:schemeClr val="dk2"/>
              </a:solidFill>
              <a:effectLst/>
              <a:uFillTx/>
              <a:latin typeface="Arial"/>
              <a:cs typeface="Arial"/>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Se presenta el cuadro informativo de</a:t>
            </a:r>
            <a:r>
              <a:rPr lang="es-ES" sz="1400">
                <a:solidFill>
                  <a:schemeClr val="accent1">
                    <a:lumMod val="49000"/>
                  </a:schemeClr>
                </a:solidFill>
                <a:highlight>
                  <a:srgbClr val="000080"/>
                </a:highlight>
                <a:latin typeface="Roboto"/>
                <a:ea typeface="Roboto"/>
                <a:cs typeface="Roboto"/>
              </a:rPr>
              <a:t> </a:t>
            </a:r>
            <a:r>
              <a:rPr lang="es-ES" sz="1400">
                <a:solidFill>
                  <a:schemeClr val="bg1"/>
                </a:solidFill>
                <a:highlight>
                  <a:srgbClr val="000080"/>
                </a:highlight>
                <a:latin typeface="Roboto"/>
                <a:ea typeface="Roboto"/>
                <a:cs typeface="Roboto"/>
              </a:rPr>
              <a:t>periodos de matrícula activos</a:t>
            </a:r>
            <a:r>
              <a:rPr lang="es-ES" sz="1400">
                <a:solidFill>
                  <a:schemeClr val="dk2"/>
                </a:solidFill>
                <a:latin typeface="Roboto"/>
                <a:ea typeface="Roboto"/>
                <a:cs typeface="Roboto"/>
              </a:rPr>
              <a:t>. </a:t>
            </a:r>
          </a:p>
          <a:p>
            <a:pPr>
              <a:lnSpc>
                <a:spcPct val="100000"/>
              </a:lnSpc>
              <a:spcBef>
                <a:spcPts val="499"/>
              </a:spcBef>
              <a:buClr>
                <a:srgbClr val="3A5ADA"/>
              </a:buClr>
              <a:buFont typeface="Noto Sans Symbols"/>
              <a:buChar char="▪"/>
            </a:pPr>
            <a:r>
              <a:rPr lang="es-ES" sz="1400" b="1">
                <a:solidFill>
                  <a:schemeClr val="dk2"/>
                </a:solidFill>
                <a:latin typeface="Roboto"/>
                <a:ea typeface="Roboto"/>
              </a:rPr>
              <a:t>Grupos de materias a mostrar y Fecha de matriculación</a:t>
            </a:r>
            <a:endParaRPr lang="es-ES" sz="1400" b="1">
              <a:solidFill>
                <a:schemeClr val="dk2"/>
              </a:solidFill>
              <a:latin typeface="Roboto"/>
              <a:ea typeface="Roboto"/>
              <a:cs typeface="Roboto"/>
            </a:endParaRPr>
          </a:p>
          <a:p>
            <a:pPr lvl="1">
              <a:lnSpc>
                <a:spcPct val="100000"/>
              </a:lnSpc>
              <a:spcBef>
                <a:spcPts val="499"/>
              </a:spcBef>
              <a:buClr>
                <a:srgbClr val="3A5ADA"/>
              </a:buClr>
              <a:buFont typeface="Courier New"/>
              <a:buChar char="o"/>
            </a:pPr>
            <a:r>
              <a:rPr lang="es-ES" sz="1400" b="1">
                <a:solidFill>
                  <a:schemeClr val="dk2"/>
                </a:solidFill>
                <a:latin typeface="Roboto"/>
                <a:ea typeface="Roboto"/>
                <a:cs typeface="Roboto"/>
              </a:rPr>
              <a:t>Grupo de materias</a:t>
            </a:r>
            <a:r>
              <a:rPr lang="es-ES" sz="1400">
                <a:solidFill>
                  <a:schemeClr val="dk2"/>
                </a:solidFill>
                <a:latin typeface="Roboto"/>
                <a:ea typeface="Roboto"/>
                <a:cs typeface="Roboto"/>
              </a:rPr>
              <a:t> permite que la pantalla se centre en aquello que nos interesa ver en un momento dado. Por ejemplo, elegir solo optativas. </a:t>
            </a:r>
          </a:p>
          <a:p>
            <a:pPr lvl="1">
              <a:lnSpc>
                <a:spcPct val="100000"/>
              </a:lnSpc>
              <a:spcBef>
                <a:spcPts val="499"/>
              </a:spcBef>
              <a:buClr>
                <a:srgbClr val="3A5ADA"/>
              </a:buClr>
              <a:buFont typeface="Courier New"/>
              <a:buChar char="o"/>
            </a:pPr>
            <a:r>
              <a:rPr lang="es-ES" sz="1400" b="1">
                <a:solidFill>
                  <a:schemeClr val="dk2"/>
                </a:solidFill>
                <a:latin typeface="Roboto"/>
                <a:ea typeface="Roboto"/>
              </a:rPr>
              <a:t>Fecha de matrícula</a:t>
            </a:r>
            <a:r>
              <a:rPr lang="es-ES" sz="1400">
                <a:solidFill>
                  <a:schemeClr val="dk2"/>
                </a:solidFill>
                <a:latin typeface="Roboto"/>
                <a:ea typeface="Roboto"/>
              </a:rPr>
              <a:t>: en 2º ciclo de infantil, Primaria, ESO y Bachillerato </a:t>
            </a:r>
            <a:r>
              <a:rPr lang="es-ES" sz="1400">
                <a:solidFill>
                  <a:schemeClr val="bg1"/>
                </a:solidFill>
                <a:highlight>
                  <a:srgbClr val="000080"/>
                </a:highlight>
                <a:latin typeface="Roboto"/>
                <a:ea typeface="Roboto"/>
              </a:rPr>
              <a:t>no podrá ser anterior a 15 días</a:t>
            </a:r>
            <a:r>
              <a:rPr lang="es-ES" sz="1400">
                <a:solidFill>
                  <a:schemeClr val="dk2"/>
                </a:solidFill>
                <a:latin typeface="Roboto"/>
                <a:ea typeface="Roboto"/>
              </a:rPr>
              <a:t> respecto a la fecha actual</a:t>
            </a:r>
            <a:endParaRPr lang="es-ES" sz="1400">
              <a:solidFill>
                <a:schemeClr val="dk2"/>
              </a:solidFill>
              <a:latin typeface="Roboto"/>
              <a:ea typeface="Roboto"/>
              <a:cs typeface="Roboto"/>
            </a:endParaRPr>
          </a:p>
          <a:p>
            <a:pPr>
              <a:lnSpc>
                <a:spcPct val="100000"/>
              </a:lnSpc>
              <a:spcBef>
                <a:spcPts val="499"/>
              </a:spcBef>
              <a:buClr>
                <a:srgbClr val="3A5ADA"/>
              </a:buClr>
              <a:buFont typeface="Noto Sans Symbols"/>
              <a:buChar char="▪"/>
            </a:pPr>
            <a:r>
              <a:rPr lang="es-ES" sz="1800">
                <a:solidFill>
                  <a:schemeClr val="dk2"/>
                </a:solidFill>
                <a:latin typeface="Roboto"/>
                <a:ea typeface="Roboto"/>
                <a:cs typeface="Roboto"/>
              </a:rPr>
              <a:t>Tras elegir alumnado y materias se abre una pantalla que muestra los pasos del proceso.</a:t>
            </a:r>
          </a:p>
        </p:txBody>
      </p:sp>
      <p:pic>
        <p:nvPicPr>
          <p:cNvPr id="4" name="Imagen 3" descr="Interfaz de usuario gráfica, Texto, Aplicación, Correo electrónico&#10;&#10;El contenido generado por IA puede ser incorrecto.">
            <a:extLst>
              <a:ext uri="{FF2B5EF4-FFF2-40B4-BE49-F238E27FC236}">
                <a16:creationId xmlns:a16="http://schemas.microsoft.com/office/drawing/2014/main" id="{AB557170-2A12-0CCC-5494-655A00C85A7C}"/>
              </a:ext>
            </a:extLst>
          </p:cNvPr>
          <p:cNvPicPr>
            <a:picLocks noChangeAspect="1"/>
          </p:cNvPicPr>
          <p:nvPr/>
        </p:nvPicPr>
        <p:blipFill>
          <a:blip r:embed="rId3"/>
          <a:stretch>
            <a:fillRect/>
          </a:stretch>
        </p:blipFill>
        <p:spPr>
          <a:xfrm>
            <a:off x="5101167" y="421243"/>
            <a:ext cx="6766278" cy="2911069"/>
          </a:xfrm>
          <a:prstGeom prst="rect">
            <a:avLst/>
          </a:prstGeom>
          <a:ln>
            <a:solidFill>
              <a:srgbClr val="4472C4"/>
            </a:solidFill>
          </a:ln>
        </p:spPr>
      </p:pic>
      <p:pic>
        <p:nvPicPr>
          <p:cNvPr id="5" name="Imagen 4" descr="Interfaz de usuario gráfica, Texto, Aplicación, Correo electrónico&#10;&#10;El contenido generado por IA puede ser incorrecto.">
            <a:extLst>
              <a:ext uri="{FF2B5EF4-FFF2-40B4-BE49-F238E27FC236}">
                <a16:creationId xmlns:a16="http://schemas.microsoft.com/office/drawing/2014/main" id="{A3DC04F8-61B8-F2E7-A1E6-E8788FD7FD8D}"/>
              </a:ext>
            </a:extLst>
          </p:cNvPr>
          <p:cNvPicPr>
            <a:picLocks noChangeAspect="1"/>
          </p:cNvPicPr>
          <p:nvPr/>
        </p:nvPicPr>
        <p:blipFill>
          <a:blip r:embed="rId4"/>
          <a:stretch>
            <a:fillRect/>
          </a:stretch>
        </p:blipFill>
        <p:spPr>
          <a:xfrm>
            <a:off x="5789937" y="2892777"/>
            <a:ext cx="5247625" cy="3880556"/>
          </a:xfrm>
          <a:prstGeom prst="rect">
            <a:avLst/>
          </a:prstGeom>
          <a:ln>
            <a:solidFill>
              <a:srgbClr val="4472C4"/>
            </a:solidFill>
          </a:ln>
        </p:spPr>
      </p:pic>
    </p:spTree>
    <p:extLst>
      <p:ext uri="{BB962C8B-B14F-4D97-AF65-F5344CB8AC3E}">
        <p14:creationId xmlns:p14="http://schemas.microsoft.com/office/powerpoint/2010/main" val="7237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ADF0-50E3-39BA-CF15-C256C6FFCA9A}"/>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5820858C-4F25-B87B-D223-E1BDD9D5776B}"/>
              </a:ext>
            </a:extLst>
          </p:cNvPr>
          <p:cNvSpPr>
            <a:spLocks noGrp="1"/>
          </p:cNvSpPr>
          <p:nvPr>
            <p:ph/>
          </p:nvPr>
        </p:nvSpPr>
        <p:spPr>
          <a:xfrm>
            <a:off x="9759600" y="183240"/>
            <a:ext cx="1951560"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NUEVA MATRÍCULA</a:t>
            </a:r>
            <a:endParaRPr lang="es-ES"/>
          </a:p>
        </p:txBody>
      </p:sp>
      <p:sp>
        <p:nvSpPr>
          <p:cNvPr id="89" name="PlaceHolder 2">
            <a:extLst>
              <a:ext uri="{FF2B5EF4-FFF2-40B4-BE49-F238E27FC236}">
                <a16:creationId xmlns:a16="http://schemas.microsoft.com/office/drawing/2014/main" id="{C0EE9E37-3360-0420-C0D9-88167B7455A1}"/>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2308AE96-4F29-781E-44F8-F1504E2FE94E}"/>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Fases del proceso</a:t>
            </a:r>
            <a:endParaRPr lang="es-ES" sz="3600" b="0" u="none" strike="noStrike">
              <a:solidFill>
                <a:schemeClr val="dk1"/>
              </a:solidFill>
              <a:effectLst/>
              <a:uFillTx/>
              <a:latin typeface="Arial"/>
            </a:endParaRPr>
          </a:p>
        </p:txBody>
      </p:sp>
      <p:sp>
        <p:nvSpPr>
          <p:cNvPr id="91" name="PlaceHolder 4">
            <a:extLst>
              <a:ext uri="{FF2B5EF4-FFF2-40B4-BE49-F238E27FC236}">
                <a16:creationId xmlns:a16="http://schemas.microsoft.com/office/drawing/2014/main" id="{9B31E260-D2E1-38BA-FB4E-CB999D2646C8}"/>
              </a:ext>
            </a:extLst>
          </p:cNvPr>
          <p:cNvSpPr>
            <a:spLocks noGrp="1"/>
          </p:cNvSpPr>
          <p:nvPr>
            <p:ph/>
          </p:nvPr>
        </p:nvSpPr>
        <p:spPr>
          <a:xfrm>
            <a:off x="-114026" y="1712662"/>
            <a:ext cx="5901103" cy="734421"/>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rPr>
              <a:t>Al marcar alumnado y materias no se habilita el botón </a:t>
            </a:r>
            <a:r>
              <a:rPr lang="es-ES" sz="1400" b="1" i="1">
                <a:solidFill>
                  <a:schemeClr val="dk2"/>
                </a:solidFill>
                <a:latin typeface="Roboto"/>
                <a:ea typeface="Roboto"/>
              </a:rPr>
              <a:t>Matricular alumnado seleccionado</a:t>
            </a:r>
            <a:r>
              <a:rPr lang="es-ES" sz="1400">
                <a:solidFill>
                  <a:schemeClr val="dk2"/>
                </a:solidFill>
                <a:latin typeface="Roboto"/>
                <a:ea typeface="Roboto"/>
              </a:rPr>
              <a:t> hasta que se tienen las materias exigidas en la enseñanza. Se informa de ello en la parte inferior.</a:t>
            </a:r>
            <a:endParaRPr lang="es-ES">
              <a:solidFill>
                <a:schemeClr val="dk2"/>
              </a:solidFill>
            </a:endParaRPr>
          </a:p>
          <a:p>
            <a:pPr marL="514350" indent="-285750">
              <a:lnSpc>
                <a:spcPct val="100000"/>
              </a:lnSpc>
              <a:buFont typeface="Calibri" panose="020B0604020202020204" pitchFamily="34" charset="0"/>
              <a:buChar char="-"/>
              <a:tabLst>
                <a:tab pos="0" algn="l"/>
              </a:tabLst>
            </a:pPr>
            <a:endParaRPr lang="es-ES" sz="1400">
              <a:solidFill>
                <a:schemeClr val="dk2"/>
              </a:solidFill>
              <a:latin typeface="Roboto"/>
              <a:ea typeface="Roboto"/>
              <a:cs typeface="Roboto"/>
            </a:endParaRPr>
          </a:p>
        </p:txBody>
      </p:sp>
      <p:sp>
        <p:nvSpPr>
          <p:cNvPr id="92" name="PlaceHolder 5">
            <a:extLst>
              <a:ext uri="{FF2B5EF4-FFF2-40B4-BE49-F238E27FC236}">
                <a16:creationId xmlns:a16="http://schemas.microsoft.com/office/drawing/2014/main" id="{3BBE2657-BACE-ABCE-E16D-7E3568A520F9}"/>
              </a:ext>
            </a:extLst>
          </p:cNvPr>
          <p:cNvSpPr>
            <a:spLocks noGrp="1"/>
          </p:cNvSpPr>
          <p:nvPr>
            <p:ph/>
          </p:nvPr>
        </p:nvSpPr>
        <p:spPr>
          <a:xfrm>
            <a:off x="161359" y="2572674"/>
            <a:ext cx="5661213" cy="3994087"/>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dirty="0">
                <a:solidFill>
                  <a:schemeClr val="dk2"/>
                </a:solidFill>
                <a:latin typeface="Roboto"/>
                <a:ea typeface="Roboto"/>
              </a:rPr>
              <a:t>Se puede elegir mostrar hasta 50 alumnos por página</a:t>
            </a:r>
          </a:p>
          <a:p>
            <a:pPr>
              <a:lnSpc>
                <a:spcPct val="100000"/>
              </a:lnSpc>
              <a:buClr>
                <a:srgbClr val="3A5ADA"/>
              </a:buClr>
              <a:buFont typeface="Noto Sans Symbols"/>
              <a:buChar char="▪"/>
            </a:pPr>
            <a:r>
              <a:rPr lang="es-ES" sz="1400" dirty="0">
                <a:solidFill>
                  <a:schemeClr val="dk2"/>
                </a:solidFill>
                <a:latin typeface="Roboto"/>
                <a:ea typeface="Roboto"/>
                <a:cs typeface="Roboto"/>
              </a:rPr>
              <a:t>Información del mínimo y máximo de materias por grupo</a:t>
            </a:r>
          </a:p>
        </p:txBody>
      </p:sp>
      <p:pic>
        <p:nvPicPr>
          <p:cNvPr id="3" name="Imagen 2" descr="Tabla&#10;&#10;El contenido generado por IA puede ser incorrecto.">
            <a:extLst>
              <a:ext uri="{FF2B5EF4-FFF2-40B4-BE49-F238E27FC236}">
                <a16:creationId xmlns:a16="http://schemas.microsoft.com/office/drawing/2014/main" id="{E9C2122B-8F80-C0A2-5310-0BA322B36787}"/>
              </a:ext>
            </a:extLst>
          </p:cNvPr>
          <p:cNvPicPr>
            <a:picLocks noChangeAspect="1"/>
          </p:cNvPicPr>
          <p:nvPr/>
        </p:nvPicPr>
        <p:blipFill>
          <a:blip r:embed="rId3"/>
          <a:srcRect l="5170" t="1957" r="4171" b="-234"/>
          <a:stretch>
            <a:fillRect/>
          </a:stretch>
        </p:blipFill>
        <p:spPr>
          <a:xfrm>
            <a:off x="92904" y="3655694"/>
            <a:ext cx="5809548" cy="2785059"/>
          </a:xfrm>
          <a:prstGeom prst="rect">
            <a:avLst/>
          </a:prstGeom>
          <a:ln>
            <a:solidFill>
              <a:srgbClr val="4472C4"/>
            </a:solidFill>
          </a:ln>
        </p:spPr>
      </p:pic>
      <p:pic>
        <p:nvPicPr>
          <p:cNvPr id="6" name="Imagen 5" descr="Interfaz de usuario gráfica, Aplicación&#10;&#10;El contenido generado por IA puede ser incorrecto.">
            <a:extLst>
              <a:ext uri="{FF2B5EF4-FFF2-40B4-BE49-F238E27FC236}">
                <a16:creationId xmlns:a16="http://schemas.microsoft.com/office/drawing/2014/main" id="{A71B0DFC-849C-59F4-95C5-B9FF8ACD45E0}"/>
              </a:ext>
            </a:extLst>
          </p:cNvPr>
          <p:cNvPicPr>
            <a:picLocks noChangeAspect="1"/>
          </p:cNvPicPr>
          <p:nvPr/>
        </p:nvPicPr>
        <p:blipFill>
          <a:blip r:embed="rId4"/>
          <a:stretch>
            <a:fillRect/>
          </a:stretch>
        </p:blipFill>
        <p:spPr>
          <a:xfrm>
            <a:off x="5994011" y="417534"/>
            <a:ext cx="6018142" cy="6294329"/>
          </a:xfrm>
          <a:prstGeom prst="rect">
            <a:avLst/>
          </a:prstGeom>
          <a:ln>
            <a:solidFill>
              <a:srgbClr val="4472C4"/>
            </a:solidFill>
          </a:ln>
        </p:spPr>
      </p:pic>
    </p:spTree>
    <p:extLst>
      <p:ext uri="{BB962C8B-B14F-4D97-AF65-F5344CB8AC3E}">
        <p14:creationId xmlns:p14="http://schemas.microsoft.com/office/powerpoint/2010/main" val="235268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9123-BC37-127E-4F83-6CB0A705C392}"/>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A2E998C6-D476-4BD2-47BE-BC59C884A9D0}"/>
              </a:ext>
            </a:extLst>
          </p:cNvPr>
          <p:cNvSpPr>
            <a:spLocks noGrp="1"/>
          </p:cNvSpPr>
          <p:nvPr>
            <p:ph/>
          </p:nvPr>
        </p:nvSpPr>
        <p:spPr>
          <a:xfrm>
            <a:off x="9759600" y="183240"/>
            <a:ext cx="1951560"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NUEVA MATRÍCULA</a:t>
            </a:r>
            <a:endParaRPr lang="es-ES"/>
          </a:p>
        </p:txBody>
      </p:sp>
      <p:sp>
        <p:nvSpPr>
          <p:cNvPr id="89" name="PlaceHolder 2">
            <a:extLst>
              <a:ext uri="{FF2B5EF4-FFF2-40B4-BE49-F238E27FC236}">
                <a16:creationId xmlns:a16="http://schemas.microsoft.com/office/drawing/2014/main" id="{D1B9C564-5BB4-D0A3-B4B5-2619DFD06E36}"/>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8BC0B32F-566F-DDB3-7B4D-D18665F46729}"/>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Ventana de pasos </a:t>
            </a:r>
            <a:endParaRPr lang="es-ES" sz="3600" b="0" u="none" strike="noStrike">
              <a:solidFill>
                <a:schemeClr val="dk1"/>
              </a:solidFill>
              <a:effectLst/>
              <a:uFillTx/>
              <a:latin typeface="Arial"/>
            </a:endParaRPr>
          </a:p>
        </p:txBody>
      </p:sp>
      <p:sp>
        <p:nvSpPr>
          <p:cNvPr id="91" name="PlaceHolder 4">
            <a:extLst>
              <a:ext uri="{FF2B5EF4-FFF2-40B4-BE49-F238E27FC236}">
                <a16:creationId xmlns:a16="http://schemas.microsoft.com/office/drawing/2014/main" id="{78661512-FCEA-260C-564A-0DF91379FFD8}"/>
              </a:ext>
            </a:extLst>
          </p:cNvPr>
          <p:cNvSpPr>
            <a:spLocks noGrp="1"/>
          </p:cNvSpPr>
          <p:nvPr>
            <p:ph/>
          </p:nvPr>
        </p:nvSpPr>
        <p:spPr>
          <a:xfrm>
            <a:off x="480960" y="1712662"/>
            <a:ext cx="3763270" cy="734421"/>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dirty="0">
                <a:solidFill>
                  <a:schemeClr val="dk2"/>
                </a:solidFill>
                <a:latin typeface="Roboto"/>
                <a:ea typeface="Roboto"/>
              </a:rPr>
              <a:t>Una vez que se puede pulsar el botón se abre la ventana que va indicando en tres pasos las fases del proceso.</a:t>
            </a:r>
            <a:endParaRPr lang="es-ES" dirty="0">
              <a:solidFill>
                <a:schemeClr val="dk2"/>
              </a:solidFill>
            </a:endParaRPr>
          </a:p>
          <a:p>
            <a:pPr marL="514350" indent="-285750">
              <a:lnSpc>
                <a:spcPct val="100000"/>
              </a:lnSpc>
              <a:buFont typeface="Calibri" panose="020B0604020202020204" pitchFamily="34" charset="0"/>
              <a:buChar char="-"/>
              <a:tabLst>
                <a:tab pos="0" algn="l"/>
              </a:tabLst>
            </a:pPr>
            <a:endParaRPr lang="es-ES" sz="1400" dirty="0">
              <a:solidFill>
                <a:schemeClr val="dk2"/>
              </a:solidFill>
              <a:latin typeface="Roboto"/>
              <a:ea typeface="Roboto"/>
              <a:cs typeface="Roboto"/>
            </a:endParaRPr>
          </a:p>
        </p:txBody>
      </p:sp>
      <p:sp>
        <p:nvSpPr>
          <p:cNvPr id="92" name="PlaceHolder 5">
            <a:extLst>
              <a:ext uri="{FF2B5EF4-FFF2-40B4-BE49-F238E27FC236}">
                <a16:creationId xmlns:a16="http://schemas.microsoft.com/office/drawing/2014/main" id="{EE69522C-77CC-5206-2384-8BC5801B7476}"/>
              </a:ext>
            </a:extLst>
          </p:cNvPr>
          <p:cNvSpPr>
            <a:spLocks noGrp="1"/>
          </p:cNvSpPr>
          <p:nvPr>
            <p:ph/>
          </p:nvPr>
        </p:nvSpPr>
        <p:spPr>
          <a:xfrm>
            <a:off x="432756" y="2572674"/>
            <a:ext cx="4461769" cy="3994087"/>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a:solidFill>
                  <a:schemeClr val="dk2"/>
                </a:solidFill>
                <a:latin typeface="Roboto"/>
                <a:ea typeface="Roboto"/>
              </a:rPr>
              <a:t>Se le va dando al botón Siguiente y se hay algún problema con algún alumno se informa de ello.</a:t>
            </a:r>
            <a:endParaRPr lang="es-ES">
              <a:solidFill>
                <a:schemeClr val="dk2"/>
              </a:solidFill>
            </a:endParaRPr>
          </a:p>
          <a:p>
            <a:pPr>
              <a:lnSpc>
                <a:spcPct val="100000"/>
              </a:lnSpc>
              <a:buClr>
                <a:srgbClr val="3A5ADA"/>
              </a:buClr>
              <a:buFont typeface="Noto Sans Symbols"/>
              <a:buChar char="▪"/>
            </a:pPr>
            <a:r>
              <a:rPr lang="es-ES" sz="1400">
                <a:solidFill>
                  <a:schemeClr val="dk2"/>
                </a:solidFill>
                <a:latin typeface="Roboto"/>
                <a:ea typeface="Roboto"/>
                <a:cs typeface="Roboto"/>
              </a:rPr>
              <a:t>En el paso 2, el sistema hace comprobaciones y al dar siguiente se indica que todo está o muestra los problemas.</a:t>
            </a:r>
          </a:p>
        </p:txBody>
      </p:sp>
      <p:pic>
        <p:nvPicPr>
          <p:cNvPr id="4" name="Imagen 3" descr="Tabla&#10;&#10;El contenido generado por IA puede ser incorrecto.">
            <a:extLst>
              <a:ext uri="{FF2B5EF4-FFF2-40B4-BE49-F238E27FC236}">
                <a16:creationId xmlns:a16="http://schemas.microsoft.com/office/drawing/2014/main" id="{E4A9BE93-9729-9A36-AB79-B2671C735A29}"/>
              </a:ext>
            </a:extLst>
          </p:cNvPr>
          <p:cNvPicPr>
            <a:picLocks noChangeAspect="1"/>
          </p:cNvPicPr>
          <p:nvPr/>
        </p:nvPicPr>
        <p:blipFill>
          <a:blip r:embed="rId3"/>
          <a:stretch>
            <a:fillRect/>
          </a:stretch>
        </p:blipFill>
        <p:spPr>
          <a:xfrm>
            <a:off x="4763733" y="721430"/>
            <a:ext cx="7427032" cy="2405946"/>
          </a:xfrm>
          <a:prstGeom prst="rect">
            <a:avLst/>
          </a:prstGeom>
          <a:ln>
            <a:solidFill>
              <a:srgbClr val="4472C4"/>
            </a:solidFill>
          </a:ln>
        </p:spPr>
      </p:pic>
      <p:pic>
        <p:nvPicPr>
          <p:cNvPr id="5" name="Imagen 4" descr="Interfaz de usuario gráfica, Texto, Aplicación, Correo electrónico, Teams&#10;&#10;El contenido generado por IA puede ser incorrecto.">
            <a:extLst>
              <a:ext uri="{FF2B5EF4-FFF2-40B4-BE49-F238E27FC236}">
                <a16:creationId xmlns:a16="http://schemas.microsoft.com/office/drawing/2014/main" id="{593E5BB0-FF03-22E8-0744-EE48FFAB284D}"/>
              </a:ext>
            </a:extLst>
          </p:cNvPr>
          <p:cNvPicPr>
            <a:picLocks noChangeAspect="1"/>
          </p:cNvPicPr>
          <p:nvPr/>
        </p:nvPicPr>
        <p:blipFill>
          <a:blip r:embed="rId4"/>
          <a:stretch>
            <a:fillRect/>
          </a:stretch>
        </p:blipFill>
        <p:spPr>
          <a:xfrm>
            <a:off x="10054" y="3851097"/>
            <a:ext cx="3871033" cy="2687110"/>
          </a:xfrm>
          <a:prstGeom prst="rect">
            <a:avLst/>
          </a:prstGeom>
          <a:ln>
            <a:solidFill>
              <a:srgbClr val="4472C4"/>
            </a:solidFill>
          </a:ln>
        </p:spPr>
      </p:pic>
      <p:pic>
        <p:nvPicPr>
          <p:cNvPr id="6" name="Imagen 5" descr="Interfaz de usuario gráfica, Aplicación&#10;&#10;El contenido generado por IA puede ser incorrecto.">
            <a:extLst>
              <a:ext uri="{FF2B5EF4-FFF2-40B4-BE49-F238E27FC236}">
                <a16:creationId xmlns:a16="http://schemas.microsoft.com/office/drawing/2014/main" id="{B27A8839-29EE-F7CD-8704-6DE69C16B3B1}"/>
              </a:ext>
            </a:extLst>
          </p:cNvPr>
          <p:cNvPicPr>
            <a:picLocks noChangeAspect="1"/>
          </p:cNvPicPr>
          <p:nvPr/>
        </p:nvPicPr>
        <p:blipFill>
          <a:blip r:embed="rId5"/>
          <a:stretch>
            <a:fillRect/>
          </a:stretch>
        </p:blipFill>
        <p:spPr>
          <a:xfrm>
            <a:off x="3880556" y="3847924"/>
            <a:ext cx="3817057" cy="2711098"/>
          </a:xfrm>
          <a:prstGeom prst="rect">
            <a:avLst/>
          </a:prstGeom>
          <a:ln>
            <a:solidFill>
              <a:srgbClr val="4472C4"/>
            </a:solidFill>
          </a:ln>
        </p:spPr>
      </p:pic>
      <p:pic>
        <p:nvPicPr>
          <p:cNvPr id="7" name="Imagen 6" descr="Interfaz de usuario gráfica&#10;&#10;El contenido generado por IA puede ser incorrecto.">
            <a:extLst>
              <a:ext uri="{FF2B5EF4-FFF2-40B4-BE49-F238E27FC236}">
                <a16:creationId xmlns:a16="http://schemas.microsoft.com/office/drawing/2014/main" id="{07D130E3-44A2-39C3-A498-8549262ACFFA}"/>
              </a:ext>
            </a:extLst>
          </p:cNvPr>
          <p:cNvPicPr>
            <a:picLocks noChangeAspect="1"/>
          </p:cNvPicPr>
          <p:nvPr/>
        </p:nvPicPr>
        <p:blipFill>
          <a:blip r:embed="rId6"/>
          <a:stretch>
            <a:fillRect/>
          </a:stretch>
        </p:blipFill>
        <p:spPr>
          <a:xfrm>
            <a:off x="7796741" y="3745618"/>
            <a:ext cx="4190296" cy="2845154"/>
          </a:xfrm>
          <a:prstGeom prst="rect">
            <a:avLst/>
          </a:prstGeom>
          <a:ln>
            <a:solidFill>
              <a:srgbClr val="4472C4"/>
            </a:solidFill>
          </a:ln>
        </p:spPr>
      </p:pic>
    </p:spTree>
    <p:extLst>
      <p:ext uri="{BB962C8B-B14F-4D97-AF65-F5344CB8AC3E}">
        <p14:creationId xmlns:p14="http://schemas.microsoft.com/office/powerpoint/2010/main" val="261197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9AD84-409F-6D79-295B-F6EF9CDB54B6}"/>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FDC45615-389B-EA61-10DF-502048FBEDE4}"/>
              </a:ext>
            </a:extLst>
          </p:cNvPr>
          <p:cNvSpPr>
            <a:spLocks noGrp="1"/>
          </p:cNvSpPr>
          <p:nvPr>
            <p:ph/>
          </p:nvPr>
        </p:nvSpPr>
        <p:spPr>
          <a:xfrm>
            <a:off x="9759600" y="183240"/>
            <a:ext cx="1951560"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NUEVA MATRÍCULA</a:t>
            </a:r>
            <a:endParaRPr lang="es-ES"/>
          </a:p>
        </p:txBody>
      </p:sp>
      <p:sp>
        <p:nvSpPr>
          <p:cNvPr id="89" name="PlaceHolder 2">
            <a:extLst>
              <a:ext uri="{FF2B5EF4-FFF2-40B4-BE49-F238E27FC236}">
                <a16:creationId xmlns:a16="http://schemas.microsoft.com/office/drawing/2014/main" id="{C4BFCB13-7F4D-633B-D733-CE1AD3B5A64E}"/>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B90ECB0E-B3BC-1862-F3A3-5935B6DD56AE}"/>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Situaciones específicas </a:t>
            </a:r>
            <a:endParaRPr lang="es-ES" sz="3600" b="0" u="none" strike="noStrike">
              <a:solidFill>
                <a:schemeClr val="dk1"/>
              </a:solidFill>
              <a:effectLst/>
              <a:uFillTx/>
              <a:latin typeface="Arial"/>
            </a:endParaRPr>
          </a:p>
        </p:txBody>
      </p:sp>
      <p:sp>
        <p:nvSpPr>
          <p:cNvPr id="92" name="PlaceHolder 5">
            <a:extLst>
              <a:ext uri="{FF2B5EF4-FFF2-40B4-BE49-F238E27FC236}">
                <a16:creationId xmlns:a16="http://schemas.microsoft.com/office/drawing/2014/main" id="{35BB4F5E-53CC-AA6E-C822-84D61E410A5C}"/>
              </a:ext>
            </a:extLst>
          </p:cNvPr>
          <p:cNvSpPr>
            <a:spLocks noGrp="1"/>
          </p:cNvSpPr>
          <p:nvPr>
            <p:ph/>
          </p:nvPr>
        </p:nvSpPr>
        <p:spPr>
          <a:xfrm>
            <a:off x="482145" y="1486118"/>
            <a:ext cx="8920880" cy="2258421"/>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a:solidFill>
                  <a:schemeClr val="dk2"/>
                </a:solidFill>
                <a:latin typeface="Roboto"/>
                <a:ea typeface="Roboto"/>
              </a:rPr>
              <a:t>Alumnado de diversi</a:t>
            </a:r>
            <a:r>
              <a:rPr lang="es-ES" sz="1400">
                <a:solidFill>
                  <a:schemeClr val="dk2"/>
                </a:solidFill>
                <a:latin typeface="Roboto"/>
                <a:ea typeface="Roboto"/>
                <a:cs typeface="Roboto"/>
              </a:rPr>
              <a:t>ficación: se tiene que matricular en 3º o 4º de ESO y luego desde el Detalle de la matrícula cambiar a diversificación y sus materias (estará próximamente).</a:t>
            </a:r>
            <a:endParaRPr lang="es-ES">
              <a:solidFill>
                <a:schemeClr val="dk2"/>
              </a:solidFill>
              <a:cs typeface="Arial"/>
            </a:endParaRPr>
          </a:p>
          <a:p>
            <a:pPr>
              <a:lnSpc>
                <a:spcPct val="100000"/>
              </a:lnSpc>
              <a:buClr>
                <a:srgbClr val="3A5ADA"/>
              </a:buClr>
              <a:buFont typeface="Noto Sans Symbols"/>
              <a:buChar char="▪"/>
            </a:pPr>
            <a:r>
              <a:rPr lang="es-ES" sz="1400">
                <a:solidFill>
                  <a:schemeClr val="dk2"/>
                </a:solidFill>
                <a:latin typeface="Roboto"/>
                <a:ea typeface="Roboto"/>
                <a:cs typeface="Roboto"/>
              </a:rPr>
              <a:t>Pago de seguro escolar (a partir de 3º de ESO).</a:t>
            </a:r>
          </a:p>
          <a:p>
            <a:pPr>
              <a:lnSpc>
                <a:spcPct val="100000"/>
              </a:lnSpc>
              <a:buClr>
                <a:srgbClr val="3A5ADA"/>
              </a:buClr>
              <a:buFont typeface="Noto Sans Symbols"/>
              <a:buChar char="▪"/>
            </a:pPr>
            <a:r>
              <a:rPr lang="es-ES" sz="1400">
                <a:solidFill>
                  <a:schemeClr val="dk2"/>
                </a:solidFill>
                <a:latin typeface="Roboto"/>
                <a:ea typeface="Roboto"/>
                <a:cs typeface="Roboto"/>
              </a:rPr>
              <a:t>Consentimientos para la UCLM.</a:t>
            </a:r>
          </a:p>
          <a:p>
            <a:pPr>
              <a:lnSpc>
                <a:spcPct val="100000"/>
              </a:lnSpc>
              <a:buClr>
                <a:srgbClr val="3A5ADA"/>
              </a:buClr>
              <a:buFont typeface="Noto Sans Symbols"/>
              <a:buChar char="▪"/>
            </a:pPr>
            <a:r>
              <a:rPr lang="es-ES" sz="1400">
                <a:solidFill>
                  <a:schemeClr val="dk2"/>
                </a:solidFill>
                <a:latin typeface="Roboto"/>
                <a:ea typeface="Roboto"/>
                <a:cs typeface="Roboto"/>
              </a:rPr>
              <a:t>Alumnado de CF distancia o virtuales: el curso 2026/27 podrán matricularse directamente el alumnado que actualmente está cursando estas enseñanzas sin admisión.</a:t>
            </a:r>
          </a:p>
          <a:p>
            <a:pPr>
              <a:lnSpc>
                <a:spcPct val="100000"/>
              </a:lnSpc>
              <a:buClr>
                <a:srgbClr val="3A5ADA"/>
              </a:buClr>
              <a:buFont typeface="Noto Sans Symbols"/>
              <a:buChar char="▪"/>
            </a:pPr>
            <a:r>
              <a:rPr lang="es-ES" sz="1400">
                <a:solidFill>
                  <a:schemeClr val="dk2"/>
                </a:solidFill>
                <a:latin typeface="Roboto"/>
                <a:ea typeface="Roboto"/>
                <a:cs typeface="Roboto"/>
              </a:rPr>
              <a:t>Las opciones que no se han trasladado aún al Escritorio se tienen que realizar en Gestión educativa: simultaneidad de matrícula, autorización a convocatoria extraordinaria.</a:t>
            </a:r>
          </a:p>
        </p:txBody>
      </p:sp>
    </p:spTree>
    <p:extLst>
      <p:ext uri="{BB962C8B-B14F-4D97-AF65-F5344CB8AC3E}">
        <p14:creationId xmlns:p14="http://schemas.microsoft.com/office/powerpoint/2010/main" val="41445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5BE45-03C7-F652-2A74-2AE236D68441}"/>
            </a:ext>
          </a:extLst>
        </p:cNvPr>
        <p:cNvGrpSpPr/>
        <p:nvPr/>
      </p:nvGrpSpPr>
      <p:grpSpPr>
        <a:xfrm>
          <a:off x="0" y="0"/>
          <a:ext cx="0" cy="0"/>
          <a:chOff x="0" y="0"/>
          <a:chExt cx="0" cy="0"/>
        </a:xfrm>
      </p:grpSpPr>
      <p:sp>
        <p:nvSpPr>
          <p:cNvPr id="86" name="PlaceHolder 1">
            <a:extLst>
              <a:ext uri="{FF2B5EF4-FFF2-40B4-BE49-F238E27FC236}">
                <a16:creationId xmlns:a16="http://schemas.microsoft.com/office/drawing/2014/main" id="{AB784657-3BAE-C52B-2526-690CBFF45697}"/>
              </a:ext>
            </a:extLst>
          </p:cNvPr>
          <p:cNvSpPr>
            <a:spLocks noGrp="1"/>
          </p:cNvSpPr>
          <p:nvPr>
            <p:ph/>
          </p:nvPr>
        </p:nvSpPr>
        <p:spPr>
          <a:xfrm>
            <a:off x="914400" y="928080"/>
            <a:ext cx="8718840" cy="93456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4400" b="1">
                <a:solidFill>
                  <a:schemeClr val="lt1"/>
                </a:solidFill>
                <a:latin typeface="Roboto"/>
                <a:ea typeface="Roboto"/>
              </a:rPr>
              <a:t>3.</a:t>
            </a:r>
            <a:r>
              <a:rPr lang="es-ES" sz="4400" b="1" u="none" strike="noStrike">
                <a:solidFill>
                  <a:schemeClr val="lt1"/>
                </a:solidFill>
                <a:effectLst/>
                <a:uFillTx/>
                <a:latin typeface="Roboto"/>
                <a:ea typeface="Roboto"/>
              </a:rPr>
              <a:t> </a:t>
            </a:r>
            <a:r>
              <a:rPr lang="es-ES" sz="4400" b="1">
                <a:solidFill>
                  <a:schemeClr val="lt1"/>
                </a:solidFill>
                <a:latin typeface="Roboto"/>
                <a:ea typeface="Roboto"/>
              </a:rPr>
              <a:t>Relación de matrícula </a:t>
            </a:r>
            <a:endParaRPr lang="es-ES" sz="4400" b="0" u="none" strike="noStrike">
              <a:solidFill>
                <a:schemeClr val="lt1"/>
              </a:solidFill>
              <a:effectLst/>
              <a:uFillTx/>
              <a:latin typeface="Arial"/>
            </a:endParaRPr>
          </a:p>
        </p:txBody>
      </p:sp>
      <p:sp>
        <p:nvSpPr>
          <p:cNvPr id="87" name="PlaceHolder 2">
            <a:extLst>
              <a:ext uri="{FF2B5EF4-FFF2-40B4-BE49-F238E27FC236}">
                <a16:creationId xmlns:a16="http://schemas.microsoft.com/office/drawing/2014/main" id="{2DDDB1FB-7F0B-8907-D636-6B45BC0CC258}"/>
              </a:ext>
            </a:extLst>
          </p:cNvPr>
          <p:cNvSpPr>
            <a:spLocks noGrp="1"/>
          </p:cNvSpPr>
          <p:nvPr>
            <p:ph/>
          </p:nvPr>
        </p:nvSpPr>
        <p:spPr>
          <a:xfrm>
            <a:off x="1530720" y="1941480"/>
            <a:ext cx="8102160" cy="4099320"/>
          </a:xfrm>
          <a:prstGeom prst="rect">
            <a:avLst/>
          </a:prstGeom>
          <a:noFill/>
          <a:ln w="0">
            <a:noFill/>
          </a:ln>
        </p:spPr>
        <p:txBody>
          <a:bodyPr lIns="91440" tIns="45720" rIns="91440" bIns="45720" anchor="t">
            <a:normAutofit/>
          </a:bodyPr>
          <a:lstStyle/>
          <a:p>
            <a:pPr marL="0" indent="0">
              <a:lnSpc>
                <a:spcPct val="100000"/>
              </a:lnSpc>
              <a:buNone/>
            </a:pPr>
            <a:r>
              <a:rPr lang="es-ES" sz="1400">
                <a:solidFill>
                  <a:schemeClr val="lt1"/>
                </a:solidFill>
                <a:latin typeface="Roboto"/>
                <a:ea typeface="Roboto"/>
                <a:cs typeface="Roboto"/>
              </a:rPr>
              <a:t>En la traslación de la opción del mismo nombre desde Gestión educativa al Escritorio de </a:t>
            </a:r>
            <a:r>
              <a:rPr lang="es-ES" sz="1400" err="1">
                <a:solidFill>
                  <a:schemeClr val="lt1"/>
                </a:solidFill>
                <a:latin typeface="Roboto"/>
                <a:ea typeface="Roboto"/>
                <a:cs typeface="Roboto"/>
              </a:rPr>
              <a:t>EducamosCLM</a:t>
            </a:r>
            <a:r>
              <a:rPr lang="es-ES" sz="1400">
                <a:solidFill>
                  <a:schemeClr val="lt1"/>
                </a:solidFill>
                <a:latin typeface="Roboto"/>
                <a:ea typeface="Roboto"/>
                <a:cs typeface="Roboto"/>
              </a:rPr>
              <a:t>, pero dándole mayor usabilidad y ayudas informativas para que sea más intuitivo.</a:t>
            </a:r>
            <a:endParaRPr lang="es-ES">
              <a:solidFill>
                <a:schemeClr val="lt1"/>
              </a:solidFill>
            </a:endParaRPr>
          </a:p>
          <a:p>
            <a:pPr marL="0" indent="0">
              <a:lnSpc>
                <a:spcPct val="100000"/>
              </a:lnSpc>
              <a:buNone/>
            </a:pPr>
            <a:endParaRPr lang="es-ES" sz="1400">
              <a:solidFill>
                <a:schemeClr val="lt1"/>
              </a:solidFill>
              <a:latin typeface="Roboto"/>
              <a:ea typeface="Roboto"/>
              <a:cs typeface="Roboto"/>
            </a:endParaRPr>
          </a:p>
        </p:txBody>
      </p:sp>
    </p:spTree>
    <p:extLst>
      <p:ext uri="{BB962C8B-B14F-4D97-AF65-F5344CB8AC3E}">
        <p14:creationId xmlns:p14="http://schemas.microsoft.com/office/powerpoint/2010/main" val="289732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65B36-FC05-124C-0A79-943FE3900093}"/>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B08239AA-A800-872D-97DA-AC03201C9415}"/>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RELACIÓN DE MATRÍCULA</a:t>
            </a:r>
            <a:endParaRPr lang="es-ES">
              <a:solidFill>
                <a:schemeClr val="dk1"/>
              </a:solidFill>
            </a:endParaRPr>
          </a:p>
        </p:txBody>
      </p:sp>
      <p:sp>
        <p:nvSpPr>
          <p:cNvPr id="89" name="PlaceHolder 2">
            <a:extLst>
              <a:ext uri="{FF2B5EF4-FFF2-40B4-BE49-F238E27FC236}">
                <a16:creationId xmlns:a16="http://schemas.microsoft.com/office/drawing/2014/main" id="{A054B835-18AE-98FF-9D0A-58D4225249B2}"/>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45920094-D7F2-63EE-8EEC-3750B241A9BD}"/>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Relación de matrículas</a:t>
            </a:r>
            <a:endParaRPr lang="es-ES" sz="3600" b="0" u="none" strike="noStrike">
              <a:solidFill>
                <a:srgbClr val="000000"/>
              </a:solidFill>
              <a:effectLst/>
              <a:uFillTx/>
              <a:latin typeface="Arial"/>
            </a:endParaRPr>
          </a:p>
        </p:txBody>
      </p:sp>
      <p:sp>
        <p:nvSpPr>
          <p:cNvPr id="91" name="PlaceHolder 4">
            <a:extLst>
              <a:ext uri="{FF2B5EF4-FFF2-40B4-BE49-F238E27FC236}">
                <a16:creationId xmlns:a16="http://schemas.microsoft.com/office/drawing/2014/main" id="{C64F441A-B87C-9DE9-9546-93861A69F846}"/>
              </a:ext>
            </a:extLst>
          </p:cNvPr>
          <p:cNvSpPr>
            <a:spLocks noGrp="1"/>
          </p:cNvSpPr>
          <p:nvPr>
            <p:ph/>
          </p:nvPr>
        </p:nvSpPr>
        <p:spPr>
          <a:xfrm>
            <a:off x="480960" y="1684440"/>
            <a:ext cx="6761880" cy="219492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rPr>
              <a:t>Opción:  </a:t>
            </a:r>
            <a:r>
              <a:rPr lang="es-ES" sz="1400" b="1">
                <a:solidFill>
                  <a:schemeClr val="dk2"/>
                </a:solidFill>
                <a:latin typeface="Roboto"/>
                <a:ea typeface="Roboto"/>
              </a:rPr>
              <a:t>Matrícula - Relación de matrículas</a:t>
            </a:r>
            <a:r>
              <a:rPr lang="es-ES" sz="1400">
                <a:solidFill>
                  <a:schemeClr val="dk2"/>
                </a:solidFill>
                <a:latin typeface="Roboto"/>
                <a:ea typeface="Roboto"/>
              </a:rPr>
              <a:t>:</a:t>
            </a:r>
          </a:p>
          <a:p>
            <a:pPr marL="514350" indent="-285750">
              <a:lnSpc>
                <a:spcPct val="100000"/>
              </a:lnSpc>
              <a:buFont typeface="Calibri" panose="020B0604020202020204" pitchFamily="34" charset="0"/>
              <a:buChar char="-"/>
              <a:tabLst>
                <a:tab pos="0" algn="l"/>
              </a:tabLst>
            </a:pPr>
            <a:endParaRPr lang="es-ES" sz="1400">
              <a:solidFill>
                <a:schemeClr val="dk2"/>
              </a:solidFill>
              <a:latin typeface="Roboto"/>
              <a:ea typeface="Roboto"/>
              <a:cs typeface="Roboto"/>
            </a:endParaRPr>
          </a:p>
        </p:txBody>
      </p:sp>
      <p:sp>
        <p:nvSpPr>
          <p:cNvPr id="92" name="PlaceHolder 5">
            <a:extLst>
              <a:ext uri="{FF2B5EF4-FFF2-40B4-BE49-F238E27FC236}">
                <a16:creationId xmlns:a16="http://schemas.microsoft.com/office/drawing/2014/main" id="{37B852A0-B3FC-8FE5-518D-B24B3BC4659F}"/>
              </a:ext>
            </a:extLst>
          </p:cNvPr>
          <p:cNvSpPr>
            <a:spLocks noGrp="1"/>
          </p:cNvSpPr>
          <p:nvPr>
            <p:ph/>
          </p:nvPr>
        </p:nvSpPr>
        <p:spPr>
          <a:xfrm>
            <a:off x="482146" y="2114063"/>
            <a:ext cx="3495159" cy="3994087"/>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b="1">
                <a:solidFill>
                  <a:schemeClr val="dk2"/>
                </a:solidFill>
                <a:latin typeface="Roboto"/>
                <a:ea typeface="Roboto"/>
              </a:rPr>
              <a:t>Elección de año académico, curso y unidad</a:t>
            </a:r>
            <a:endParaRPr lang="es-ES" sz="1400" b="0" u="none" strike="noStrike">
              <a:solidFill>
                <a:schemeClr val="dk2"/>
              </a:solidFill>
              <a:effectLst/>
              <a:uFillTx/>
              <a:latin typeface="Arial"/>
              <a:cs typeface="Arial"/>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Se presenta la relación del alumnado con las columnas que ya son conocidas. </a:t>
            </a:r>
          </a:p>
          <a:p>
            <a:pPr>
              <a:lnSpc>
                <a:spcPct val="100000"/>
              </a:lnSpc>
              <a:spcBef>
                <a:spcPts val="499"/>
              </a:spcBef>
              <a:buClr>
                <a:srgbClr val="3A5ADA"/>
              </a:buClr>
              <a:buFont typeface="Noto Sans Symbols"/>
              <a:buChar char="▪"/>
            </a:pPr>
            <a:r>
              <a:rPr lang="es-ES" sz="1400" b="1">
                <a:solidFill>
                  <a:schemeClr val="dk2"/>
                </a:solidFill>
                <a:latin typeface="Roboto"/>
                <a:ea typeface="Roboto"/>
              </a:rPr>
              <a:t>Opción de los tres puntitos a la derecha</a:t>
            </a:r>
            <a:r>
              <a:rPr lang="es-ES" sz="1400">
                <a:solidFill>
                  <a:schemeClr val="dk2"/>
                </a:solidFill>
                <a:latin typeface="Roboto"/>
                <a:ea typeface="Roboto"/>
              </a:rPr>
              <a:t> --&gt; ver las materias de todo el alumnado, y la publicación de materias realizadas (para que salga la información de las mismas en el asistente de matriculación de las vistas de familias y alumnado)</a:t>
            </a:r>
            <a:endParaRPr lang="es-ES" sz="1400">
              <a:solidFill>
                <a:schemeClr val="dk2"/>
              </a:solidFill>
              <a:latin typeface="Roboto"/>
              <a:ea typeface="Roboto"/>
              <a:cs typeface="Roboto"/>
            </a:endParaRPr>
          </a:p>
          <a:p>
            <a:pPr>
              <a:lnSpc>
                <a:spcPct val="100000"/>
              </a:lnSpc>
              <a:spcBef>
                <a:spcPts val="499"/>
              </a:spcBef>
              <a:buClr>
                <a:srgbClr val="3A5ADA"/>
              </a:buClr>
              <a:buFont typeface="Noto Sans Symbols"/>
              <a:buChar char="▪"/>
            </a:pPr>
            <a:r>
              <a:rPr lang="es-ES" sz="1400">
                <a:solidFill>
                  <a:schemeClr val="dk2"/>
                </a:solidFill>
                <a:latin typeface="Roboto"/>
                <a:ea typeface="Roboto"/>
                <a:cs typeface="Roboto"/>
              </a:rPr>
              <a:t>Buscador por nombre y apellidos </a:t>
            </a:r>
          </a:p>
        </p:txBody>
      </p:sp>
      <p:pic>
        <p:nvPicPr>
          <p:cNvPr id="2" name="Imagen 1" descr="Tabla&#10;&#10;El contenido generado por IA puede ser incorrecto.">
            <a:extLst>
              <a:ext uri="{FF2B5EF4-FFF2-40B4-BE49-F238E27FC236}">
                <a16:creationId xmlns:a16="http://schemas.microsoft.com/office/drawing/2014/main" id="{955D9715-3D4E-7EE8-39AC-A1F9A8737B5D}"/>
              </a:ext>
            </a:extLst>
          </p:cNvPr>
          <p:cNvPicPr>
            <a:picLocks noChangeAspect="1"/>
          </p:cNvPicPr>
          <p:nvPr/>
        </p:nvPicPr>
        <p:blipFill>
          <a:blip r:embed="rId3"/>
          <a:stretch>
            <a:fillRect/>
          </a:stretch>
        </p:blipFill>
        <p:spPr>
          <a:xfrm>
            <a:off x="4042833" y="2409789"/>
            <a:ext cx="8071556" cy="3668253"/>
          </a:xfrm>
          <a:prstGeom prst="rect">
            <a:avLst/>
          </a:prstGeom>
          <a:ln>
            <a:solidFill>
              <a:srgbClr val="4472C4"/>
            </a:solidFill>
          </a:ln>
        </p:spPr>
      </p:pic>
      <p:pic>
        <p:nvPicPr>
          <p:cNvPr id="3" name="Imagen 2" descr="Interfaz de usuario gráfica, Aplicación&#10;&#10;El contenido generado por IA puede ser incorrecto.">
            <a:extLst>
              <a:ext uri="{FF2B5EF4-FFF2-40B4-BE49-F238E27FC236}">
                <a16:creationId xmlns:a16="http://schemas.microsoft.com/office/drawing/2014/main" id="{6760ED1E-1508-5A21-BC9C-A41970513394}"/>
              </a:ext>
            </a:extLst>
          </p:cNvPr>
          <p:cNvPicPr>
            <a:picLocks noChangeAspect="1"/>
          </p:cNvPicPr>
          <p:nvPr/>
        </p:nvPicPr>
        <p:blipFill>
          <a:blip r:embed="rId4"/>
          <a:srcRect t="8977" r="2156" b="17954"/>
          <a:stretch>
            <a:fillRect/>
          </a:stretch>
        </p:blipFill>
        <p:spPr>
          <a:xfrm>
            <a:off x="7301971" y="493684"/>
            <a:ext cx="2451770" cy="2471001"/>
          </a:xfrm>
          <a:prstGeom prst="rect">
            <a:avLst/>
          </a:prstGeom>
          <a:ln>
            <a:solidFill>
              <a:srgbClr val="4472C4"/>
            </a:solidFill>
          </a:ln>
        </p:spPr>
      </p:pic>
      <p:pic>
        <p:nvPicPr>
          <p:cNvPr id="6" name="Imagen 5" descr="Tabla&#10;&#10;El contenido generado por IA puede ser incorrecto.">
            <a:extLst>
              <a:ext uri="{FF2B5EF4-FFF2-40B4-BE49-F238E27FC236}">
                <a16:creationId xmlns:a16="http://schemas.microsoft.com/office/drawing/2014/main" id="{9FC917A2-66E8-2E18-6DB4-1AA5F47E02F6}"/>
              </a:ext>
            </a:extLst>
          </p:cNvPr>
          <p:cNvPicPr>
            <a:picLocks noChangeAspect="1"/>
          </p:cNvPicPr>
          <p:nvPr/>
        </p:nvPicPr>
        <p:blipFill>
          <a:blip r:embed="rId5"/>
          <a:stretch>
            <a:fillRect/>
          </a:stretch>
        </p:blipFill>
        <p:spPr>
          <a:xfrm>
            <a:off x="627768" y="5117747"/>
            <a:ext cx="3351742" cy="1737784"/>
          </a:xfrm>
          <a:prstGeom prst="rect">
            <a:avLst/>
          </a:prstGeom>
          <a:ln>
            <a:solidFill>
              <a:srgbClr val="4472C4"/>
            </a:solidFill>
          </a:ln>
        </p:spPr>
      </p:pic>
      <p:pic>
        <p:nvPicPr>
          <p:cNvPr id="21" name="Imagen 20" descr="Interfaz de usuario gráfica, Texto, Aplicación&#10;&#10;El contenido generado por IA puede ser incorrecto.">
            <a:extLst>
              <a:ext uri="{FF2B5EF4-FFF2-40B4-BE49-F238E27FC236}">
                <a16:creationId xmlns:a16="http://schemas.microsoft.com/office/drawing/2014/main" id="{E19385E8-09B1-5018-EAA6-F12803C6A786}"/>
              </a:ext>
            </a:extLst>
          </p:cNvPr>
          <p:cNvPicPr>
            <a:picLocks noChangeAspect="1"/>
          </p:cNvPicPr>
          <p:nvPr/>
        </p:nvPicPr>
        <p:blipFill>
          <a:blip r:embed="rId6"/>
          <a:stretch>
            <a:fillRect/>
          </a:stretch>
        </p:blipFill>
        <p:spPr>
          <a:xfrm>
            <a:off x="10099498" y="1488898"/>
            <a:ext cx="2089503" cy="923926"/>
          </a:xfrm>
          <a:prstGeom prst="rect">
            <a:avLst/>
          </a:prstGeom>
        </p:spPr>
      </p:pic>
      <p:cxnSp>
        <p:nvCxnSpPr>
          <p:cNvPr id="22" name="Conector recto de flecha 21">
            <a:extLst>
              <a:ext uri="{FF2B5EF4-FFF2-40B4-BE49-F238E27FC236}">
                <a16:creationId xmlns:a16="http://schemas.microsoft.com/office/drawing/2014/main" id="{78AD8C86-E7A1-F600-AB9E-C622168A68F4}"/>
              </a:ext>
            </a:extLst>
          </p:cNvPr>
          <p:cNvCxnSpPr/>
          <p:nvPr/>
        </p:nvCxnSpPr>
        <p:spPr>
          <a:xfrm flipH="1" flipV="1">
            <a:off x="11006665" y="2356556"/>
            <a:ext cx="776112" cy="663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03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E2A0-146C-9577-D7A0-ECB16417FE4D}"/>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27780822-C084-B5BA-5CC4-C3A19F3EF412}"/>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RELACIÓN DE MATRÍCULA</a:t>
            </a:r>
            <a:endParaRPr lang="es-ES">
              <a:solidFill>
                <a:schemeClr val="dk1"/>
              </a:solidFill>
            </a:endParaRPr>
          </a:p>
        </p:txBody>
      </p:sp>
      <p:sp>
        <p:nvSpPr>
          <p:cNvPr id="89" name="PlaceHolder 2">
            <a:extLst>
              <a:ext uri="{FF2B5EF4-FFF2-40B4-BE49-F238E27FC236}">
                <a16:creationId xmlns:a16="http://schemas.microsoft.com/office/drawing/2014/main" id="{45302FE6-4FDD-04CF-E7EF-CFF5A34B84E4}"/>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BC7ED1C6-6814-0CAE-C7EE-626D350F76FE}"/>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Relación de matrículas</a:t>
            </a:r>
            <a:endParaRPr lang="es-ES" sz="3600" b="0" u="none" strike="noStrike">
              <a:solidFill>
                <a:srgbClr val="000000"/>
              </a:solidFill>
              <a:effectLst/>
              <a:uFillTx/>
              <a:latin typeface="Arial"/>
            </a:endParaRPr>
          </a:p>
        </p:txBody>
      </p:sp>
      <p:sp>
        <p:nvSpPr>
          <p:cNvPr id="91" name="PlaceHolder 4">
            <a:extLst>
              <a:ext uri="{FF2B5EF4-FFF2-40B4-BE49-F238E27FC236}">
                <a16:creationId xmlns:a16="http://schemas.microsoft.com/office/drawing/2014/main" id="{93D35E4E-9520-C9AB-454F-2ABD464A0066}"/>
              </a:ext>
            </a:extLst>
          </p:cNvPr>
          <p:cNvSpPr>
            <a:spLocks noGrp="1"/>
          </p:cNvSpPr>
          <p:nvPr>
            <p:ph/>
          </p:nvPr>
        </p:nvSpPr>
        <p:spPr>
          <a:xfrm>
            <a:off x="1183" y="1677385"/>
            <a:ext cx="7241657" cy="2201975"/>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cs typeface="Roboto"/>
              </a:rPr>
              <a:t>Descripción más detallada:</a:t>
            </a:r>
          </a:p>
          <a:p>
            <a:pPr marL="514350" indent="-285750">
              <a:lnSpc>
                <a:spcPct val="100000"/>
              </a:lnSpc>
              <a:buFont typeface="Calibri" panose="020B0604020202020204" pitchFamily="34" charset="0"/>
              <a:buChar char="-"/>
              <a:tabLst>
                <a:tab pos="0" algn="l"/>
              </a:tabLst>
            </a:pPr>
            <a:endParaRPr lang="es-ES" sz="1400">
              <a:solidFill>
                <a:schemeClr val="dk2"/>
              </a:solidFill>
              <a:latin typeface="Roboto"/>
              <a:ea typeface="Roboto"/>
              <a:cs typeface="Roboto"/>
            </a:endParaRPr>
          </a:p>
        </p:txBody>
      </p:sp>
      <p:sp>
        <p:nvSpPr>
          <p:cNvPr id="92" name="PlaceHolder 5">
            <a:extLst>
              <a:ext uri="{FF2B5EF4-FFF2-40B4-BE49-F238E27FC236}">
                <a16:creationId xmlns:a16="http://schemas.microsoft.com/office/drawing/2014/main" id="{E244BA4E-A693-998C-415E-DC7EA2A05540}"/>
              </a:ext>
            </a:extLst>
          </p:cNvPr>
          <p:cNvSpPr>
            <a:spLocks noGrp="1"/>
          </p:cNvSpPr>
          <p:nvPr>
            <p:ph/>
          </p:nvPr>
        </p:nvSpPr>
        <p:spPr>
          <a:xfrm>
            <a:off x="192869" y="2114063"/>
            <a:ext cx="3671548" cy="3965865"/>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b="1">
                <a:solidFill>
                  <a:schemeClr val="dk2"/>
                </a:solidFill>
                <a:latin typeface="Roboto"/>
                <a:ea typeface="Roboto"/>
              </a:rPr>
              <a:t>Cursos 3º y 4º de ESO</a:t>
            </a:r>
            <a:endParaRPr lang="es-ES" sz="1400" b="0" u="none" strike="noStrike">
              <a:solidFill>
                <a:schemeClr val="dk2"/>
              </a:solidFill>
              <a:effectLst/>
              <a:uFillTx/>
              <a:latin typeface="Arial"/>
              <a:cs typeface="Arial"/>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Columna DIVER </a:t>
            </a:r>
          </a:p>
          <a:p>
            <a:pPr>
              <a:lnSpc>
                <a:spcPct val="100000"/>
              </a:lnSpc>
              <a:spcBef>
                <a:spcPts val="499"/>
              </a:spcBef>
              <a:buClr>
                <a:srgbClr val="3A5ADA"/>
              </a:buClr>
              <a:buFont typeface="Noto Sans Symbols"/>
              <a:buChar char="▪"/>
            </a:pPr>
            <a:r>
              <a:rPr lang="es-ES" sz="1400" b="1">
                <a:solidFill>
                  <a:schemeClr val="dk2"/>
                </a:solidFill>
                <a:latin typeface="Roboto"/>
                <a:ea typeface="Roboto"/>
              </a:rPr>
              <a:t>Acciones a la derecha de cada alumno o alumna:</a:t>
            </a:r>
            <a:endParaRPr lang="es-ES" sz="1400">
              <a:solidFill>
                <a:schemeClr val="dk2"/>
              </a:solidFill>
              <a:latin typeface="Roboto"/>
              <a:ea typeface="Roboto"/>
            </a:endParaRPr>
          </a:p>
          <a:p>
            <a:pPr lvl="1">
              <a:lnSpc>
                <a:spcPct val="100000"/>
              </a:lnSpc>
              <a:spcBef>
                <a:spcPts val="499"/>
              </a:spcBef>
              <a:buClr>
                <a:srgbClr val="3A5ADA"/>
              </a:buClr>
              <a:buFont typeface="Courier New"/>
              <a:buChar char="o"/>
            </a:pPr>
            <a:r>
              <a:rPr lang="es-ES" sz="1000">
                <a:solidFill>
                  <a:schemeClr val="dk2"/>
                </a:solidFill>
                <a:latin typeface="Roboto"/>
                <a:ea typeface="Roboto"/>
                <a:cs typeface="Roboto"/>
              </a:rPr>
              <a:t>Detalle de matrícula ("ojito")</a:t>
            </a:r>
          </a:p>
          <a:p>
            <a:pPr lvl="1">
              <a:lnSpc>
                <a:spcPct val="100000"/>
              </a:lnSpc>
              <a:spcBef>
                <a:spcPts val="499"/>
              </a:spcBef>
              <a:buClr>
                <a:srgbClr val="3A5ADA"/>
              </a:buClr>
              <a:buFont typeface="Courier New"/>
              <a:buChar char="o"/>
            </a:pPr>
            <a:r>
              <a:rPr lang="es-ES" sz="1000">
                <a:solidFill>
                  <a:schemeClr val="dk2"/>
                </a:solidFill>
                <a:latin typeface="Roboto"/>
                <a:ea typeface="Roboto"/>
                <a:cs typeface="Roboto"/>
              </a:rPr>
              <a:t>Tres puntitos para más acciones: Materias de esta matrícula, Ficha del alumnado, Anular matrícula, Activar una matricula (anulada), Eliminar matrícula</a:t>
            </a:r>
          </a:p>
          <a:p>
            <a:pPr>
              <a:lnSpc>
                <a:spcPct val="100000"/>
              </a:lnSpc>
              <a:spcBef>
                <a:spcPts val="499"/>
              </a:spcBef>
              <a:buClr>
                <a:srgbClr val="3A5ADA"/>
              </a:buClr>
              <a:buFont typeface="Noto Sans Symbols"/>
              <a:buChar char="▪"/>
            </a:pPr>
            <a:r>
              <a:rPr lang="es-ES" sz="1400">
                <a:solidFill>
                  <a:schemeClr val="dk2"/>
                </a:solidFill>
                <a:latin typeface="Roboto"/>
                <a:ea typeface="Roboto"/>
                <a:cs typeface="Roboto"/>
              </a:rPr>
              <a:t>Botón </a:t>
            </a:r>
            <a:r>
              <a:rPr lang="es-ES" sz="1400" b="1">
                <a:solidFill>
                  <a:schemeClr val="dk2"/>
                </a:solidFill>
                <a:latin typeface="Roboto"/>
                <a:ea typeface="Roboto"/>
                <a:cs typeface="Roboto"/>
              </a:rPr>
              <a:t>Publicar matrículas para este curso</a:t>
            </a:r>
            <a:r>
              <a:rPr lang="es-ES" sz="1400">
                <a:solidFill>
                  <a:schemeClr val="dk2"/>
                </a:solidFill>
                <a:latin typeface="Roboto"/>
                <a:ea typeface="Roboto"/>
                <a:cs typeface="Roboto"/>
              </a:rPr>
              <a:t>: para el curso seleccionado se hacen visibles las matrículas para el asistente de matriculación en las vistas de Familia y alumnado.</a:t>
            </a:r>
            <a:endParaRPr lang="es-ES">
              <a:solidFill>
                <a:schemeClr val="dk2"/>
              </a:solidFill>
            </a:endParaRPr>
          </a:p>
        </p:txBody>
      </p:sp>
      <p:pic>
        <p:nvPicPr>
          <p:cNvPr id="4" name="Imagen 3" descr="Interfaz de usuario gráfica, Aplicación&#10;&#10;El contenido generado por IA puede ser incorrecto.">
            <a:extLst>
              <a:ext uri="{FF2B5EF4-FFF2-40B4-BE49-F238E27FC236}">
                <a16:creationId xmlns:a16="http://schemas.microsoft.com/office/drawing/2014/main" id="{E2202728-AF94-F829-F7B5-EE1BAE38EBC8}"/>
              </a:ext>
            </a:extLst>
          </p:cNvPr>
          <p:cNvPicPr>
            <a:picLocks noChangeAspect="1"/>
          </p:cNvPicPr>
          <p:nvPr/>
        </p:nvPicPr>
        <p:blipFill>
          <a:blip r:embed="rId3"/>
          <a:stretch>
            <a:fillRect/>
          </a:stretch>
        </p:blipFill>
        <p:spPr>
          <a:xfrm>
            <a:off x="3866444" y="1680234"/>
            <a:ext cx="8099778" cy="4393588"/>
          </a:xfrm>
          <a:prstGeom prst="rect">
            <a:avLst/>
          </a:prstGeom>
          <a:ln>
            <a:solidFill>
              <a:srgbClr val="4472C4"/>
            </a:solidFill>
          </a:ln>
        </p:spPr>
      </p:pic>
      <p:pic>
        <p:nvPicPr>
          <p:cNvPr id="5" name="Imagen 4" descr="Interfaz de usuario gráfica, Aplicación&#10;&#10;El contenido generado por IA puede ser incorrecto.">
            <a:extLst>
              <a:ext uri="{FF2B5EF4-FFF2-40B4-BE49-F238E27FC236}">
                <a16:creationId xmlns:a16="http://schemas.microsoft.com/office/drawing/2014/main" id="{AAFA9B4E-254F-7C65-0B09-BA1E882F8480}"/>
              </a:ext>
            </a:extLst>
          </p:cNvPr>
          <p:cNvPicPr>
            <a:picLocks noChangeAspect="1"/>
          </p:cNvPicPr>
          <p:nvPr/>
        </p:nvPicPr>
        <p:blipFill>
          <a:blip r:embed="rId4"/>
          <a:stretch>
            <a:fillRect/>
          </a:stretch>
        </p:blipFill>
        <p:spPr>
          <a:xfrm>
            <a:off x="10766425" y="2066572"/>
            <a:ext cx="1235428" cy="1271412"/>
          </a:xfrm>
          <a:prstGeom prst="rect">
            <a:avLst/>
          </a:prstGeom>
        </p:spPr>
      </p:pic>
      <p:cxnSp>
        <p:nvCxnSpPr>
          <p:cNvPr id="9" name="Conector recto de flecha 8">
            <a:extLst>
              <a:ext uri="{FF2B5EF4-FFF2-40B4-BE49-F238E27FC236}">
                <a16:creationId xmlns:a16="http://schemas.microsoft.com/office/drawing/2014/main" id="{131F27F8-23FD-238B-26F6-ED80C3A1E901}"/>
              </a:ext>
            </a:extLst>
          </p:cNvPr>
          <p:cNvCxnSpPr/>
          <p:nvPr/>
        </p:nvCxnSpPr>
        <p:spPr>
          <a:xfrm flipH="1" flipV="1">
            <a:off x="11472332" y="3189112"/>
            <a:ext cx="190501" cy="7549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67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CBE27-3D18-8862-233B-BC8137EFB8DF}"/>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B5F1D999-1C6F-F3E5-5A2C-FE210CEFAEA2}"/>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RELACIÓN DE MATRÍCULA</a:t>
            </a:r>
            <a:endParaRPr lang="es-ES">
              <a:solidFill>
                <a:schemeClr val="dk1"/>
              </a:solidFill>
            </a:endParaRPr>
          </a:p>
        </p:txBody>
      </p:sp>
      <p:sp>
        <p:nvSpPr>
          <p:cNvPr id="89" name="PlaceHolder 2">
            <a:extLst>
              <a:ext uri="{FF2B5EF4-FFF2-40B4-BE49-F238E27FC236}">
                <a16:creationId xmlns:a16="http://schemas.microsoft.com/office/drawing/2014/main" id="{205A5EED-2B80-C9FC-2DF4-A25D286213A8}"/>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solidFill>
                <a:schemeClr val="dk1"/>
              </a:solidFill>
            </a:endParaRPr>
          </a:p>
        </p:txBody>
      </p:sp>
      <p:sp>
        <p:nvSpPr>
          <p:cNvPr id="90" name="PlaceHolder 3">
            <a:extLst>
              <a:ext uri="{FF2B5EF4-FFF2-40B4-BE49-F238E27FC236}">
                <a16:creationId xmlns:a16="http://schemas.microsoft.com/office/drawing/2014/main" id="{83A58A59-0E30-F51B-4F29-41686DCB594B}"/>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Materias de las matrículas</a:t>
            </a:r>
            <a:endParaRPr lang="es-ES" sz="3600" b="0" u="none" strike="noStrike">
              <a:solidFill>
                <a:schemeClr val="dk1"/>
              </a:solidFill>
              <a:effectLst/>
              <a:uFillTx/>
              <a:latin typeface="Arial"/>
            </a:endParaRPr>
          </a:p>
        </p:txBody>
      </p:sp>
      <p:sp>
        <p:nvSpPr>
          <p:cNvPr id="91" name="PlaceHolder 4">
            <a:extLst>
              <a:ext uri="{FF2B5EF4-FFF2-40B4-BE49-F238E27FC236}">
                <a16:creationId xmlns:a16="http://schemas.microsoft.com/office/drawing/2014/main" id="{D245F2C4-8FAB-3839-C734-6FDAB0FEB6ED}"/>
              </a:ext>
            </a:extLst>
          </p:cNvPr>
          <p:cNvSpPr>
            <a:spLocks noGrp="1"/>
          </p:cNvSpPr>
          <p:nvPr>
            <p:ph/>
          </p:nvPr>
        </p:nvSpPr>
        <p:spPr>
          <a:xfrm>
            <a:off x="1183" y="1677385"/>
            <a:ext cx="7241657" cy="2201975"/>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cs typeface="Roboto"/>
              </a:rPr>
              <a:t>Una de las opciones de Relación de matrículas</a:t>
            </a:r>
            <a:endParaRPr lang="es-ES">
              <a:solidFill>
                <a:schemeClr val="dk2"/>
              </a:solidFill>
            </a:endParaRPr>
          </a:p>
          <a:p>
            <a:pPr marL="514350" indent="-285750">
              <a:lnSpc>
                <a:spcPct val="100000"/>
              </a:lnSpc>
              <a:buFont typeface="Calibri" panose="020B0604020202020204" pitchFamily="34" charset="0"/>
              <a:buChar char="-"/>
              <a:tabLst>
                <a:tab pos="0" algn="l"/>
              </a:tabLst>
            </a:pPr>
            <a:endParaRPr lang="es-ES" sz="1400">
              <a:solidFill>
                <a:schemeClr val="dk2"/>
              </a:solidFill>
              <a:latin typeface="Roboto"/>
              <a:ea typeface="Roboto"/>
              <a:cs typeface="Roboto"/>
            </a:endParaRPr>
          </a:p>
        </p:txBody>
      </p:sp>
      <p:sp>
        <p:nvSpPr>
          <p:cNvPr id="92" name="PlaceHolder 5">
            <a:extLst>
              <a:ext uri="{FF2B5EF4-FFF2-40B4-BE49-F238E27FC236}">
                <a16:creationId xmlns:a16="http://schemas.microsoft.com/office/drawing/2014/main" id="{9A7B635D-5D03-9E33-4426-052002D9938E}"/>
              </a:ext>
            </a:extLst>
          </p:cNvPr>
          <p:cNvSpPr>
            <a:spLocks noGrp="1"/>
          </p:cNvSpPr>
          <p:nvPr>
            <p:ph/>
          </p:nvPr>
        </p:nvSpPr>
        <p:spPr>
          <a:xfrm>
            <a:off x="2370" y="2114063"/>
            <a:ext cx="4094879" cy="4558531"/>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b="1">
                <a:solidFill>
                  <a:schemeClr val="dk2"/>
                </a:solidFill>
                <a:latin typeface="Roboto"/>
                <a:ea typeface="Roboto"/>
              </a:rPr>
              <a:t>Diferentes estados de las materias</a:t>
            </a:r>
            <a:endParaRPr lang="es-ES" sz="1400" b="0" u="none" strike="noStrike">
              <a:solidFill>
                <a:schemeClr val="dk2"/>
              </a:solidFill>
              <a:effectLst/>
              <a:uFillTx/>
              <a:latin typeface="Arial"/>
              <a:cs typeface="Arial"/>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MATR: materia sin ninguna situación particular.</a:t>
            </a: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CONV: materia convalidada</a:t>
            </a:r>
          </a:p>
          <a:p>
            <a:pPr lvl="1">
              <a:lnSpc>
                <a:spcPct val="100000"/>
              </a:lnSpc>
              <a:spcBef>
                <a:spcPts val="499"/>
              </a:spcBef>
              <a:buClr>
                <a:srgbClr val="3A5ADA"/>
              </a:buClr>
              <a:buFont typeface="Courier New"/>
              <a:buChar char="o"/>
            </a:pPr>
            <a:r>
              <a:rPr lang="es-ES" sz="1400">
                <a:solidFill>
                  <a:schemeClr val="dk2"/>
                </a:solidFill>
                <a:ea typeface="+mn-lt"/>
                <a:cs typeface="+mn-lt"/>
              </a:rPr>
              <a:t>MATR-C: materia cerrada, por una de 1º (Bachillerato)</a:t>
            </a:r>
            <a:endParaRPr lang="es-ES" sz="1400">
              <a:solidFill>
                <a:schemeClr val="dk2"/>
              </a:solidFill>
              <a:latin typeface="Roboto"/>
              <a:ea typeface="Roboto"/>
              <a:cs typeface="Roboto"/>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PEND: materias pendiente del curso </a:t>
            </a:r>
            <a:r>
              <a:rPr lang="es-ES" sz="1400" err="1">
                <a:solidFill>
                  <a:schemeClr val="dk2"/>
                </a:solidFill>
                <a:latin typeface="Roboto"/>
                <a:ea typeface="Roboto"/>
                <a:cs typeface="Roboto"/>
              </a:rPr>
              <a:t>inferio</a:t>
            </a:r>
            <a:r>
              <a:rPr lang="es-ES" sz="1400">
                <a:solidFill>
                  <a:schemeClr val="dk2"/>
                </a:solidFill>
                <a:latin typeface="Roboto"/>
                <a:ea typeface="Roboto"/>
                <a:cs typeface="Roboto"/>
              </a:rPr>
              <a:t>r</a:t>
            </a: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APRO: aprobada en años anteriores</a:t>
            </a: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PED: pendiente de evaluación dual (cuando el curso anterior se superó el módulo en el centro pero falta la formación en la empresa)</a:t>
            </a: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EXEN: Exenta</a:t>
            </a:r>
          </a:p>
          <a:p>
            <a:pPr lvl="1">
              <a:lnSpc>
                <a:spcPct val="100000"/>
              </a:lnSpc>
              <a:spcBef>
                <a:spcPts val="499"/>
              </a:spcBef>
              <a:buClr>
                <a:srgbClr val="3A5ADA"/>
              </a:buClr>
              <a:buFont typeface="Courier New"/>
              <a:buChar char="o"/>
            </a:pPr>
            <a:endParaRPr lang="es-ES" sz="1400">
              <a:solidFill>
                <a:srgbClr val="454545"/>
              </a:solidFill>
              <a:latin typeface="Roboto"/>
              <a:ea typeface="Roboto"/>
              <a:cs typeface="Roboto"/>
            </a:endParaRPr>
          </a:p>
          <a:p>
            <a:pPr lvl="1">
              <a:lnSpc>
                <a:spcPct val="100000"/>
              </a:lnSpc>
              <a:spcBef>
                <a:spcPts val="499"/>
              </a:spcBef>
              <a:buClr>
                <a:srgbClr val="3A5ADA"/>
              </a:buClr>
              <a:buFont typeface="Courier New"/>
              <a:buChar char="o"/>
            </a:pPr>
            <a:endParaRPr lang="es-ES">
              <a:solidFill>
                <a:srgbClr val="000000"/>
              </a:solidFill>
              <a:latin typeface="Arial"/>
              <a:ea typeface="Roboto"/>
              <a:cs typeface="Arial"/>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2" name="Imagen 1" descr="Interfaz de usuario gráfica, Texto, Aplicación, Chat o mensaje de texto&#10;&#10;El contenido generado por IA puede ser incorrecto.">
            <a:extLst>
              <a:ext uri="{FF2B5EF4-FFF2-40B4-BE49-F238E27FC236}">
                <a16:creationId xmlns:a16="http://schemas.microsoft.com/office/drawing/2014/main" id="{85C8AE93-B020-9BFD-8236-C1F9E3CA21FB}"/>
              </a:ext>
            </a:extLst>
          </p:cNvPr>
          <p:cNvPicPr>
            <a:picLocks noChangeAspect="1"/>
          </p:cNvPicPr>
          <p:nvPr/>
        </p:nvPicPr>
        <p:blipFill>
          <a:blip r:embed="rId4"/>
          <a:stretch>
            <a:fillRect/>
          </a:stretch>
        </p:blipFill>
        <p:spPr>
          <a:xfrm>
            <a:off x="7093833" y="666749"/>
            <a:ext cx="2858559" cy="1206501"/>
          </a:xfrm>
          <a:prstGeom prst="rect">
            <a:avLst/>
          </a:prstGeom>
          <a:ln>
            <a:solidFill>
              <a:srgbClr val="4472C4"/>
            </a:solidFill>
          </a:ln>
        </p:spPr>
      </p:pic>
      <p:pic>
        <p:nvPicPr>
          <p:cNvPr id="3" name="Imagen 2" descr="Tabla&#10;&#10;El contenido generado por IA puede ser incorrecto.">
            <a:extLst>
              <a:ext uri="{FF2B5EF4-FFF2-40B4-BE49-F238E27FC236}">
                <a16:creationId xmlns:a16="http://schemas.microsoft.com/office/drawing/2014/main" id="{106BA132-30A2-1A5A-5648-F06307EC2548}"/>
              </a:ext>
            </a:extLst>
          </p:cNvPr>
          <p:cNvPicPr>
            <a:picLocks noChangeAspect="1"/>
          </p:cNvPicPr>
          <p:nvPr/>
        </p:nvPicPr>
        <p:blipFill>
          <a:blip r:embed="rId5"/>
          <a:stretch>
            <a:fillRect/>
          </a:stretch>
        </p:blipFill>
        <p:spPr>
          <a:xfrm>
            <a:off x="4226278" y="2064666"/>
            <a:ext cx="7775223" cy="2975613"/>
          </a:xfrm>
          <a:prstGeom prst="rect">
            <a:avLst/>
          </a:prstGeom>
          <a:ln>
            <a:solidFill>
              <a:srgbClr val="4472C4"/>
            </a:solidFill>
          </a:ln>
        </p:spPr>
      </p:pic>
      <p:sp>
        <p:nvSpPr>
          <p:cNvPr id="6" name="PlaceHolder 5">
            <a:extLst>
              <a:ext uri="{FF2B5EF4-FFF2-40B4-BE49-F238E27FC236}">
                <a16:creationId xmlns:a16="http://schemas.microsoft.com/office/drawing/2014/main" id="{530CE30E-0757-7601-5433-9E25C0CA39FE}"/>
              </a:ext>
            </a:extLst>
          </p:cNvPr>
          <p:cNvSpPr txBox="1">
            <a:spLocks/>
          </p:cNvSpPr>
          <p:nvPr/>
        </p:nvSpPr>
        <p:spPr>
          <a:xfrm>
            <a:off x="4867644" y="5301656"/>
            <a:ext cx="3902779" cy="1145538"/>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3A5ADA"/>
              </a:buClr>
              <a:buFont typeface="Noto Sans Symbols"/>
              <a:buChar char="▪"/>
            </a:pPr>
            <a:r>
              <a:rPr lang="es-ES" sz="1400">
                <a:solidFill>
                  <a:schemeClr val="dk2"/>
                </a:solidFill>
                <a:latin typeface="Roboto"/>
                <a:ea typeface="Roboto"/>
                <a:cs typeface="Roboto"/>
              </a:rPr>
              <a:t>Se puede filtrar por el año académico, por el curso, y por la unidad</a:t>
            </a:r>
          </a:p>
          <a:p>
            <a:pPr>
              <a:lnSpc>
                <a:spcPct val="100000"/>
              </a:lnSpc>
              <a:buClr>
                <a:srgbClr val="3A5ADA"/>
              </a:buClr>
              <a:buFont typeface="Noto Sans Symbols"/>
              <a:buChar char="▪"/>
            </a:pPr>
            <a:r>
              <a:rPr lang="es-ES" sz="1400">
                <a:solidFill>
                  <a:schemeClr val="dk2"/>
                </a:solidFill>
                <a:latin typeface="Roboto"/>
                <a:ea typeface="Roboto"/>
                <a:cs typeface="Roboto"/>
              </a:rPr>
              <a:t>Se puede elegir presentar hasta 50 filas por página</a:t>
            </a:r>
          </a:p>
          <a:p>
            <a:pPr lvl="1">
              <a:lnSpc>
                <a:spcPct val="100000"/>
              </a:lnSpc>
              <a:spcBef>
                <a:spcPts val="499"/>
              </a:spcBef>
              <a:buClr>
                <a:srgbClr val="3A5ADA"/>
              </a:buClr>
              <a:buFont typeface="Courier New"/>
              <a:buChar char="o"/>
            </a:pPr>
            <a:endParaRPr lang="es-ES" sz="1400">
              <a:solidFill>
                <a:srgbClr val="454545"/>
              </a:solidFill>
              <a:latin typeface="Roboto"/>
              <a:ea typeface="Roboto"/>
              <a:cs typeface="Roboto"/>
            </a:endParaRPr>
          </a:p>
          <a:p>
            <a:pPr lvl="1">
              <a:lnSpc>
                <a:spcPct val="100000"/>
              </a:lnSpc>
              <a:spcBef>
                <a:spcPts val="499"/>
              </a:spcBef>
              <a:buClr>
                <a:srgbClr val="3A5ADA"/>
              </a:buClr>
              <a:buFont typeface="Courier New"/>
              <a:buChar char="o"/>
            </a:pPr>
            <a:endParaRPr lang="es-ES">
              <a:solidFill>
                <a:srgbClr val="000000"/>
              </a:solidFill>
              <a:latin typeface="Arial"/>
              <a:ea typeface="Roboto"/>
              <a:cs typeface="Arial"/>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7" name="Imagen 6" descr="Tabla&#10;&#10;El contenido generado por IA puede ser incorrecto.">
            <a:extLst>
              <a:ext uri="{FF2B5EF4-FFF2-40B4-BE49-F238E27FC236}">
                <a16:creationId xmlns:a16="http://schemas.microsoft.com/office/drawing/2014/main" id="{CE059ED8-C13F-E917-1BA0-190762F49A8C}"/>
              </a:ext>
            </a:extLst>
          </p:cNvPr>
          <p:cNvPicPr>
            <a:picLocks noChangeAspect="1"/>
          </p:cNvPicPr>
          <p:nvPr/>
        </p:nvPicPr>
        <p:blipFill>
          <a:blip r:embed="rId6"/>
          <a:srcRect l="31316" t="43202" r="-151" b="302"/>
          <a:stretch>
            <a:fillRect/>
          </a:stretch>
        </p:blipFill>
        <p:spPr>
          <a:xfrm>
            <a:off x="8883784" y="5231067"/>
            <a:ext cx="3113250" cy="1271196"/>
          </a:xfrm>
          <a:prstGeom prst="rect">
            <a:avLst/>
          </a:prstGeom>
          <a:ln>
            <a:solidFill>
              <a:srgbClr val="4472C4"/>
            </a:solidFill>
          </a:ln>
        </p:spPr>
      </p:pic>
    </p:spTree>
    <p:extLst>
      <p:ext uri="{BB962C8B-B14F-4D97-AF65-F5344CB8AC3E}">
        <p14:creationId xmlns:p14="http://schemas.microsoft.com/office/powerpoint/2010/main" val="326107075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93334-3613-FCD2-4C29-885D3C64986D}"/>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3BBBBB28-8D77-3045-C8FD-263581304E2E}"/>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RELACIÓN DE MATRÍCULA</a:t>
            </a:r>
            <a:endParaRPr lang="es-ES">
              <a:solidFill>
                <a:schemeClr val="dk1"/>
              </a:solidFill>
            </a:endParaRPr>
          </a:p>
        </p:txBody>
      </p:sp>
      <p:sp>
        <p:nvSpPr>
          <p:cNvPr id="89" name="PlaceHolder 2">
            <a:extLst>
              <a:ext uri="{FF2B5EF4-FFF2-40B4-BE49-F238E27FC236}">
                <a16:creationId xmlns:a16="http://schemas.microsoft.com/office/drawing/2014/main" id="{832FF70A-E6EF-B66D-C7FE-E2F26F8B552B}"/>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DC3F625E-6467-C557-7D69-550625665209}"/>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Publicación de todos los cursos</a:t>
            </a:r>
            <a:endParaRPr lang="es-ES" sz="3600" b="0" u="none" strike="noStrike">
              <a:solidFill>
                <a:srgbClr val="000000"/>
              </a:solidFill>
              <a:effectLst/>
              <a:uFillTx/>
              <a:latin typeface="Arial"/>
            </a:endParaRPr>
          </a:p>
        </p:txBody>
      </p:sp>
      <p:sp>
        <p:nvSpPr>
          <p:cNvPr id="91" name="PlaceHolder 4">
            <a:extLst>
              <a:ext uri="{FF2B5EF4-FFF2-40B4-BE49-F238E27FC236}">
                <a16:creationId xmlns:a16="http://schemas.microsoft.com/office/drawing/2014/main" id="{0C1BC1F5-2306-48F7-CC51-EBC473D1B9AF}"/>
              </a:ext>
            </a:extLst>
          </p:cNvPr>
          <p:cNvSpPr>
            <a:spLocks noGrp="1"/>
          </p:cNvSpPr>
          <p:nvPr>
            <p:ph/>
          </p:nvPr>
        </p:nvSpPr>
        <p:spPr>
          <a:xfrm>
            <a:off x="1183" y="1677385"/>
            <a:ext cx="7241657" cy="2201975"/>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cs typeface="Roboto"/>
              </a:rPr>
              <a:t>Opción de publicar las matrículas de todos los cursos</a:t>
            </a:r>
            <a:endParaRPr lang="es-ES">
              <a:solidFill>
                <a:schemeClr val="dk2"/>
              </a:solidFill>
            </a:endParaRPr>
          </a:p>
          <a:p>
            <a:pPr marL="514350" indent="-285750">
              <a:lnSpc>
                <a:spcPct val="100000"/>
              </a:lnSpc>
              <a:buFont typeface="Calibri" panose="020B0604020202020204" pitchFamily="34" charset="0"/>
              <a:buChar char="-"/>
              <a:tabLst>
                <a:tab pos="0" algn="l"/>
              </a:tabLst>
            </a:pPr>
            <a:endParaRPr lang="es-ES" sz="1400">
              <a:solidFill>
                <a:schemeClr val="dk2"/>
              </a:solidFill>
              <a:latin typeface="Roboto"/>
              <a:ea typeface="Roboto"/>
              <a:cs typeface="Roboto"/>
            </a:endParaRPr>
          </a:p>
        </p:txBody>
      </p:sp>
      <p:pic>
        <p:nvPicPr>
          <p:cNvPr id="2" name="Marcador de contenido 1" descr="Interfaz de usuario gráfica, Texto, Aplicación, Chat o mensaje de texto&#10;&#10;El contenido generado por IA puede ser incorrecto.">
            <a:extLst>
              <a:ext uri="{FF2B5EF4-FFF2-40B4-BE49-F238E27FC236}">
                <a16:creationId xmlns:a16="http://schemas.microsoft.com/office/drawing/2014/main" id="{A1F891FF-03C0-3AC1-2404-1A76574C13A5}"/>
              </a:ext>
            </a:extLst>
          </p:cNvPr>
          <p:cNvPicPr>
            <a:picLocks noGrp="1" noChangeAspect="1"/>
          </p:cNvPicPr>
          <p:nvPr>
            <p:ph/>
          </p:nvPr>
        </p:nvPicPr>
        <p:blipFill>
          <a:blip r:embed="rId3"/>
          <a:stretch>
            <a:fillRect/>
          </a:stretch>
        </p:blipFill>
        <p:spPr>
          <a:xfrm>
            <a:off x="8128354" y="1132895"/>
            <a:ext cx="3671548" cy="1457469"/>
          </a:xfrm>
          <a:prstGeom prst="rect">
            <a:avLst/>
          </a:prstGeom>
          <a:noFill/>
          <a:ln w="0">
            <a:solidFill>
              <a:srgbClr val="4472C4"/>
            </a:solidFill>
          </a:ln>
        </p:spPr>
      </p:pic>
      <p:sp>
        <p:nvSpPr>
          <p:cNvPr id="4" name="PlaceHolder 5">
            <a:extLst>
              <a:ext uri="{FF2B5EF4-FFF2-40B4-BE49-F238E27FC236}">
                <a16:creationId xmlns:a16="http://schemas.microsoft.com/office/drawing/2014/main" id="{5D6FF512-9A9B-8FD5-6BE7-7A664126D793}"/>
              </a:ext>
            </a:extLst>
          </p:cNvPr>
          <p:cNvSpPr txBox="1">
            <a:spLocks/>
          </p:cNvSpPr>
          <p:nvPr/>
        </p:nvSpPr>
        <p:spPr>
          <a:xfrm>
            <a:off x="220085" y="2107660"/>
            <a:ext cx="3717080" cy="2138059"/>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rPr>
              <a:t>Permite</a:t>
            </a:r>
            <a:r>
              <a:rPr lang="es-ES" sz="1400" b="1">
                <a:solidFill>
                  <a:schemeClr val="dk2"/>
                </a:solidFill>
                <a:latin typeface="Roboto"/>
                <a:ea typeface="Roboto"/>
              </a:rPr>
              <a:t> </a:t>
            </a:r>
            <a:r>
              <a:rPr lang="es-ES" sz="1400">
                <a:solidFill>
                  <a:schemeClr val="dk2"/>
                </a:solidFill>
                <a:latin typeface="Roboto"/>
                <a:ea typeface="Roboto"/>
              </a:rPr>
              <a:t>que</a:t>
            </a:r>
            <a:r>
              <a:rPr lang="es-ES" sz="1400" b="1">
                <a:solidFill>
                  <a:schemeClr val="dk2"/>
                </a:solidFill>
                <a:latin typeface="Roboto"/>
                <a:ea typeface="Roboto"/>
              </a:rPr>
              <a:t> </a:t>
            </a:r>
            <a:r>
              <a:rPr lang="es-ES" sz="1400">
                <a:solidFill>
                  <a:schemeClr val="dk2"/>
                </a:solidFill>
                <a:latin typeface="Roboto"/>
                <a:ea typeface="Roboto"/>
              </a:rPr>
              <a:t>las</a:t>
            </a:r>
            <a:r>
              <a:rPr lang="es-ES" sz="1400" b="1">
                <a:solidFill>
                  <a:schemeClr val="dk2"/>
                </a:solidFill>
                <a:latin typeface="Roboto"/>
                <a:ea typeface="Roboto"/>
              </a:rPr>
              <a:t> </a:t>
            </a:r>
            <a:r>
              <a:rPr lang="es-ES" sz="1400">
                <a:solidFill>
                  <a:schemeClr val="dk2"/>
                </a:solidFill>
                <a:latin typeface="Roboto"/>
                <a:ea typeface="Roboto"/>
              </a:rPr>
              <a:t>matrículas que se han creado por el centro sean visibles por las familias y alumnado mayor de edad en su opción de matrícula, en su escritorio.</a:t>
            </a:r>
            <a:endParaRPr lang="es-ES" sz="1400">
              <a:solidFill>
                <a:schemeClr val="dk2"/>
              </a:solidFill>
              <a:latin typeface="Arial"/>
              <a:cs typeface="Arial"/>
            </a:endParaRPr>
          </a:p>
          <a:p>
            <a:pPr algn="just">
              <a:lnSpc>
                <a:spcPct val="100000"/>
              </a:lnSpc>
              <a:buClr>
                <a:srgbClr val="3A5ADA"/>
              </a:buClr>
              <a:buFont typeface="Noto Sans Symbols"/>
              <a:buChar char="▪"/>
            </a:pPr>
            <a:r>
              <a:rPr lang="es-ES" sz="1400">
                <a:solidFill>
                  <a:schemeClr val="dk2"/>
                </a:solidFill>
                <a:latin typeface="Roboto"/>
                <a:ea typeface="Roboto"/>
                <a:cs typeface="Roboto"/>
              </a:rPr>
              <a:t>En las imágenes si es el centro el que crea la matrícula, y no el alumno, cuando publica, en el asistente, aparece la información y se puede consultar el detalle de la matrícula.</a:t>
            </a:r>
          </a:p>
          <a:p>
            <a:pPr lvl="1">
              <a:lnSpc>
                <a:spcPct val="100000"/>
              </a:lnSpc>
              <a:spcBef>
                <a:spcPts val="499"/>
              </a:spcBef>
              <a:buClr>
                <a:srgbClr val="3A5ADA"/>
              </a:buClr>
              <a:buFont typeface="Courier New"/>
              <a:buChar char="o"/>
            </a:pPr>
            <a:endParaRPr lang="es-ES" sz="1400">
              <a:solidFill>
                <a:srgbClr val="454545"/>
              </a:solidFill>
              <a:latin typeface="Roboto"/>
              <a:ea typeface="Roboto"/>
              <a:cs typeface="Roboto"/>
            </a:endParaRPr>
          </a:p>
          <a:p>
            <a:pPr lvl="1">
              <a:lnSpc>
                <a:spcPct val="100000"/>
              </a:lnSpc>
              <a:spcBef>
                <a:spcPts val="499"/>
              </a:spcBef>
              <a:buClr>
                <a:srgbClr val="3A5ADA"/>
              </a:buClr>
              <a:buFont typeface="Courier New"/>
              <a:buChar char="o"/>
            </a:pPr>
            <a:endParaRPr lang="es-ES" sz="1400">
              <a:solidFill>
                <a:srgbClr val="454545"/>
              </a:solidFill>
              <a:latin typeface="Roboto"/>
              <a:ea typeface="Roboto"/>
              <a:cs typeface="Roboto"/>
            </a:endParaRPr>
          </a:p>
          <a:p>
            <a:pPr lvl="1">
              <a:lnSpc>
                <a:spcPct val="100000"/>
              </a:lnSpc>
              <a:spcBef>
                <a:spcPts val="499"/>
              </a:spcBef>
              <a:buClr>
                <a:srgbClr val="3A5ADA"/>
              </a:buClr>
              <a:buFont typeface="Courier New"/>
              <a:buChar char="o"/>
            </a:pPr>
            <a:endParaRPr lang="es-ES">
              <a:solidFill>
                <a:srgbClr val="000000"/>
              </a:solidFill>
              <a:latin typeface="Arial"/>
              <a:ea typeface="Roboto"/>
              <a:cs typeface="Arial"/>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5" name="Imagen 4" descr="Interfaz de usuario gráfica, Texto, Aplicación, Correo electrónico&#10;&#10;El contenido generado por IA puede ser incorrecto.">
            <a:extLst>
              <a:ext uri="{FF2B5EF4-FFF2-40B4-BE49-F238E27FC236}">
                <a16:creationId xmlns:a16="http://schemas.microsoft.com/office/drawing/2014/main" id="{2875E4E3-CADF-EB6F-3C5A-9F1CEEC48172}"/>
              </a:ext>
            </a:extLst>
          </p:cNvPr>
          <p:cNvPicPr>
            <a:picLocks noChangeAspect="1"/>
          </p:cNvPicPr>
          <p:nvPr/>
        </p:nvPicPr>
        <p:blipFill>
          <a:blip r:embed="rId4"/>
          <a:stretch>
            <a:fillRect/>
          </a:stretch>
        </p:blipFill>
        <p:spPr>
          <a:xfrm>
            <a:off x="4144615" y="1998490"/>
            <a:ext cx="3979610" cy="2861022"/>
          </a:xfrm>
          <a:prstGeom prst="rect">
            <a:avLst/>
          </a:prstGeom>
        </p:spPr>
      </p:pic>
      <p:cxnSp>
        <p:nvCxnSpPr>
          <p:cNvPr id="6" name="Conector recto de flecha 5">
            <a:extLst>
              <a:ext uri="{FF2B5EF4-FFF2-40B4-BE49-F238E27FC236}">
                <a16:creationId xmlns:a16="http://schemas.microsoft.com/office/drawing/2014/main" id="{497EA8DB-67C1-DD26-20D3-E0AD34941287}"/>
              </a:ext>
            </a:extLst>
          </p:cNvPr>
          <p:cNvCxnSpPr/>
          <p:nvPr/>
        </p:nvCxnSpPr>
        <p:spPr>
          <a:xfrm flipH="1">
            <a:off x="7382361" y="2244793"/>
            <a:ext cx="2542017" cy="1457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descr="Interfaz de usuario gráfica, Texto, Aplicación, Correo electrónico&#10;&#10;El contenido generado por IA puede ser incorrecto.">
            <a:extLst>
              <a:ext uri="{FF2B5EF4-FFF2-40B4-BE49-F238E27FC236}">
                <a16:creationId xmlns:a16="http://schemas.microsoft.com/office/drawing/2014/main" id="{595A6AE7-FF64-210E-D4E4-9746C18297EB}"/>
              </a:ext>
            </a:extLst>
          </p:cNvPr>
          <p:cNvPicPr>
            <a:picLocks noChangeAspect="1"/>
          </p:cNvPicPr>
          <p:nvPr/>
        </p:nvPicPr>
        <p:blipFill>
          <a:blip r:embed="rId5"/>
          <a:stretch>
            <a:fillRect/>
          </a:stretch>
        </p:blipFill>
        <p:spPr>
          <a:xfrm>
            <a:off x="8128786" y="3995697"/>
            <a:ext cx="3906614" cy="2862303"/>
          </a:xfrm>
          <a:prstGeom prst="rect">
            <a:avLst/>
          </a:prstGeom>
        </p:spPr>
      </p:pic>
      <p:grpSp>
        <p:nvGrpSpPr>
          <p:cNvPr id="11" name="Grupo 10">
            <a:extLst>
              <a:ext uri="{FF2B5EF4-FFF2-40B4-BE49-F238E27FC236}">
                <a16:creationId xmlns:a16="http://schemas.microsoft.com/office/drawing/2014/main" id="{8C0512F7-21EF-01B9-F68F-BA40AFD268B7}"/>
              </a:ext>
            </a:extLst>
          </p:cNvPr>
          <p:cNvGrpSpPr/>
          <p:nvPr/>
        </p:nvGrpSpPr>
        <p:grpSpPr>
          <a:xfrm>
            <a:off x="229560" y="4708718"/>
            <a:ext cx="4823733" cy="1994328"/>
            <a:chOff x="229560" y="4708718"/>
            <a:chExt cx="4823733" cy="1994328"/>
          </a:xfrm>
        </p:grpSpPr>
        <p:pic>
          <p:nvPicPr>
            <p:cNvPr id="7" name="Imagen 6" descr="Interfaz de usuario gráfica, Texto, Aplicación, Correo electrónico&#10;&#10;El contenido generado por IA puede ser incorrecto.">
              <a:extLst>
                <a:ext uri="{FF2B5EF4-FFF2-40B4-BE49-F238E27FC236}">
                  <a16:creationId xmlns:a16="http://schemas.microsoft.com/office/drawing/2014/main" id="{D1E490BB-AF4E-8051-69DE-77DF7E077751}"/>
                </a:ext>
              </a:extLst>
            </p:cNvPr>
            <p:cNvPicPr>
              <a:picLocks noChangeAspect="1"/>
            </p:cNvPicPr>
            <p:nvPr/>
          </p:nvPicPr>
          <p:blipFill>
            <a:blip r:embed="rId6"/>
            <a:stretch>
              <a:fillRect/>
            </a:stretch>
          </p:blipFill>
          <p:spPr>
            <a:xfrm>
              <a:off x="229560" y="4708718"/>
              <a:ext cx="4823733" cy="1994328"/>
            </a:xfrm>
            <a:prstGeom prst="rect">
              <a:avLst/>
            </a:prstGeom>
            <a:ln>
              <a:solidFill>
                <a:srgbClr val="4472C4"/>
              </a:solidFill>
            </a:ln>
          </p:spPr>
        </p:pic>
        <p:sp>
          <p:nvSpPr>
            <p:cNvPr id="3" name="Rectángulo 2">
              <a:extLst>
                <a:ext uri="{FF2B5EF4-FFF2-40B4-BE49-F238E27FC236}">
                  <a16:creationId xmlns:a16="http://schemas.microsoft.com/office/drawing/2014/main" id="{00F2793B-693F-885A-8CBB-FAB3145B723F}"/>
                </a:ext>
              </a:extLst>
            </p:cNvPr>
            <p:cNvSpPr/>
            <p:nvPr/>
          </p:nvSpPr>
          <p:spPr>
            <a:xfrm>
              <a:off x="1524000" y="5166986"/>
              <a:ext cx="553233" cy="11482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8" name="Conector recto de flecha 7">
            <a:extLst>
              <a:ext uri="{FF2B5EF4-FFF2-40B4-BE49-F238E27FC236}">
                <a16:creationId xmlns:a16="http://schemas.microsoft.com/office/drawing/2014/main" id="{DDC159FA-F9E8-70F6-D102-9CECD3D9F06C}"/>
              </a:ext>
            </a:extLst>
          </p:cNvPr>
          <p:cNvCxnSpPr/>
          <p:nvPr/>
        </p:nvCxnSpPr>
        <p:spPr>
          <a:xfrm flipH="1">
            <a:off x="4225032" y="4752835"/>
            <a:ext cx="1945495" cy="6441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D78D2A7B-18DB-4643-1850-6A7E39E9B54B}"/>
              </a:ext>
            </a:extLst>
          </p:cNvPr>
          <p:cNvCxnSpPr/>
          <p:nvPr/>
        </p:nvCxnSpPr>
        <p:spPr>
          <a:xfrm>
            <a:off x="5053420" y="6020032"/>
            <a:ext cx="3601426" cy="420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76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F67E6-386A-1E5B-A411-AFBBF89365AD}"/>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3ECA9686-4094-D782-DEAC-D016B26CFFE7}"/>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DETALLE DE LA MATRÍCULA</a:t>
            </a:r>
            <a:endParaRPr lang="es-ES">
              <a:solidFill>
                <a:schemeClr val="dk1"/>
              </a:solidFill>
            </a:endParaRPr>
          </a:p>
        </p:txBody>
      </p:sp>
      <p:sp>
        <p:nvSpPr>
          <p:cNvPr id="89" name="PlaceHolder 2">
            <a:extLst>
              <a:ext uri="{FF2B5EF4-FFF2-40B4-BE49-F238E27FC236}">
                <a16:creationId xmlns:a16="http://schemas.microsoft.com/office/drawing/2014/main" id="{2FF905F0-1254-64FB-8D4B-4F179BFFDBAD}"/>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solidFill>
                <a:schemeClr val="dk1"/>
              </a:solidFill>
            </a:endParaRPr>
          </a:p>
        </p:txBody>
      </p:sp>
      <p:sp>
        <p:nvSpPr>
          <p:cNvPr id="90" name="PlaceHolder 3">
            <a:extLst>
              <a:ext uri="{FF2B5EF4-FFF2-40B4-BE49-F238E27FC236}">
                <a16:creationId xmlns:a16="http://schemas.microsoft.com/office/drawing/2014/main" id="{6D2EA32C-D25D-F872-00B3-45ED7581F7DB}"/>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Detalle de la matrícula</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DB3A15EB-1459-45B5-A9C1-F46EE881DDF6}"/>
              </a:ext>
            </a:extLst>
          </p:cNvPr>
          <p:cNvSpPr>
            <a:spLocks noGrp="1"/>
          </p:cNvSpPr>
          <p:nvPr>
            <p:ph/>
          </p:nvPr>
        </p:nvSpPr>
        <p:spPr>
          <a:xfrm>
            <a:off x="1183" y="1677385"/>
            <a:ext cx="7241657" cy="2201975"/>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cs typeface="Roboto"/>
              </a:rPr>
              <a:t>Opciones a la derecha de cada registro de matrícula: </a:t>
            </a:r>
            <a:r>
              <a:rPr lang="es-ES" sz="1400" b="1">
                <a:solidFill>
                  <a:schemeClr val="dk2"/>
                </a:solidFill>
                <a:latin typeface="Roboto"/>
                <a:ea typeface="Roboto"/>
                <a:cs typeface="Roboto"/>
              </a:rPr>
              <a:t>Detalle de matrícula</a:t>
            </a:r>
            <a:r>
              <a:rPr lang="es-ES" sz="1400">
                <a:solidFill>
                  <a:schemeClr val="dk2"/>
                </a:solidFill>
                <a:latin typeface="Roboto"/>
                <a:ea typeface="Roboto"/>
                <a:cs typeface="Roboto"/>
              </a:rPr>
              <a:t> y </a:t>
            </a:r>
            <a:r>
              <a:rPr lang="es-ES" sz="1400" b="1">
                <a:solidFill>
                  <a:schemeClr val="dk2"/>
                </a:solidFill>
                <a:latin typeface="Roboto"/>
                <a:ea typeface="Roboto"/>
                <a:cs typeface="Roboto"/>
              </a:rPr>
              <a:t>otras acciones</a:t>
            </a:r>
            <a:r>
              <a:rPr lang="es-ES" sz="1400">
                <a:solidFill>
                  <a:schemeClr val="dk2"/>
                </a:solidFill>
                <a:latin typeface="Roboto"/>
                <a:ea typeface="Roboto"/>
                <a:cs typeface="Roboto"/>
              </a:rPr>
              <a:t>.</a:t>
            </a:r>
          </a:p>
          <a:p>
            <a:pPr marL="514350" indent="-285750">
              <a:lnSpc>
                <a:spcPct val="100000"/>
              </a:lnSpc>
              <a:buFont typeface="Calibri" panose="020B0604020202020204" pitchFamily="34" charset="0"/>
              <a:buChar char="-"/>
              <a:tabLst>
                <a:tab pos="0" algn="l"/>
              </a:tabLst>
            </a:pPr>
            <a:endParaRPr lang="es-ES" sz="1400">
              <a:solidFill>
                <a:schemeClr val="dk2"/>
              </a:solidFill>
              <a:latin typeface="Roboto"/>
              <a:ea typeface="Roboto"/>
              <a:cs typeface="Roboto"/>
            </a:endParaRPr>
          </a:p>
        </p:txBody>
      </p:sp>
      <p:sp>
        <p:nvSpPr>
          <p:cNvPr id="4" name="PlaceHolder 5">
            <a:extLst>
              <a:ext uri="{FF2B5EF4-FFF2-40B4-BE49-F238E27FC236}">
                <a16:creationId xmlns:a16="http://schemas.microsoft.com/office/drawing/2014/main" id="{03984B13-B45A-540F-C342-F93CD115492B}"/>
              </a:ext>
            </a:extLst>
          </p:cNvPr>
          <p:cNvSpPr txBox="1">
            <a:spLocks/>
          </p:cNvSpPr>
          <p:nvPr/>
        </p:nvSpPr>
        <p:spPr>
          <a:xfrm>
            <a:off x="284119" y="2440635"/>
            <a:ext cx="4504063" cy="2138059"/>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rPr>
              <a:t>Detalle de matrícula: aunque hay datos comunes para el alumnado de todas las enseñanzas, hay algunos específicos asociados a las enseñanzas</a:t>
            </a:r>
            <a:endParaRPr lang="es-ES" sz="1400">
              <a:solidFill>
                <a:schemeClr val="dk2"/>
              </a:solidFill>
              <a:latin typeface="Roboto"/>
              <a:ea typeface="Roboto"/>
              <a:cs typeface="Roboto"/>
            </a:endParaRPr>
          </a:p>
          <a:p>
            <a:pPr algn="just">
              <a:lnSpc>
                <a:spcPct val="100000"/>
              </a:lnSpc>
              <a:buClr>
                <a:srgbClr val="3A5ADA"/>
              </a:buClr>
              <a:buFont typeface="Noto Sans Symbols"/>
              <a:buChar char="▪"/>
            </a:pPr>
            <a:r>
              <a:rPr lang="es-ES" sz="1400">
                <a:solidFill>
                  <a:schemeClr val="dk2"/>
                </a:solidFill>
                <a:latin typeface="Roboto"/>
                <a:ea typeface="Roboto"/>
                <a:cs typeface="Roboto"/>
              </a:rPr>
              <a:t>Hay dos pestañas: Datos de la matrícula y otros datos</a:t>
            </a:r>
          </a:p>
          <a:p>
            <a:pPr lvl="1">
              <a:lnSpc>
                <a:spcPct val="100000"/>
              </a:lnSpc>
              <a:spcBef>
                <a:spcPts val="499"/>
              </a:spcBef>
              <a:buClr>
                <a:srgbClr val="3A5ADA"/>
              </a:buClr>
              <a:buFont typeface="Courier New"/>
              <a:buChar char="o"/>
            </a:pPr>
            <a:endParaRPr lang="es-ES" sz="1400">
              <a:solidFill>
                <a:srgbClr val="454545"/>
              </a:solidFill>
              <a:latin typeface="Roboto"/>
              <a:ea typeface="Roboto"/>
              <a:cs typeface="Roboto"/>
            </a:endParaRPr>
          </a:p>
          <a:p>
            <a:pPr lvl="1">
              <a:lnSpc>
                <a:spcPct val="100000"/>
              </a:lnSpc>
              <a:spcBef>
                <a:spcPts val="499"/>
              </a:spcBef>
              <a:buClr>
                <a:srgbClr val="3A5ADA"/>
              </a:buClr>
              <a:buFont typeface="Courier New"/>
              <a:buChar char="o"/>
            </a:pPr>
            <a:endParaRPr lang="es-ES" sz="1400">
              <a:solidFill>
                <a:srgbClr val="454545"/>
              </a:solidFill>
              <a:latin typeface="Roboto"/>
              <a:ea typeface="Roboto"/>
              <a:cs typeface="Roboto"/>
            </a:endParaRPr>
          </a:p>
          <a:p>
            <a:pPr lvl="1">
              <a:lnSpc>
                <a:spcPct val="100000"/>
              </a:lnSpc>
              <a:spcBef>
                <a:spcPts val="499"/>
              </a:spcBef>
              <a:buClr>
                <a:srgbClr val="3A5ADA"/>
              </a:buClr>
              <a:buFont typeface="Courier New"/>
              <a:buChar char="o"/>
            </a:pPr>
            <a:endParaRPr lang="es-ES">
              <a:solidFill>
                <a:srgbClr val="000000"/>
              </a:solidFill>
              <a:latin typeface="Arial"/>
              <a:ea typeface="Roboto"/>
              <a:cs typeface="Arial"/>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2" name="Imagen 1">
            <a:extLst>
              <a:ext uri="{FF2B5EF4-FFF2-40B4-BE49-F238E27FC236}">
                <a16:creationId xmlns:a16="http://schemas.microsoft.com/office/drawing/2014/main" id="{AF4DD123-3B4F-7F5B-7A74-41828B7172D8}"/>
              </a:ext>
            </a:extLst>
          </p:cNvPr>
          <p:cNvPicPr>
            <a:picLocks noChangeAspect="1"/>
          </p:cNvPicPr>
          <p:nvPr/>
        </p:nvPicPr>
        <p:blipFill>
          <a:blip r:embed="rId3"/>
          <a:stretch>
            <a:fillRect/>
          </a:stretch>
        </p:blipFill>
        <p:spPr>
          <a:xfrm>
            <a:off x="4976657" y="1966366"/>
            <a:ext cx="7023048" cy="3487400"/>
          </a:xfrm>
          <a:prstGeom prst="rect">
            <a:avLst/>
          </a:prstGeom>
          <a:ln>
            <a:solidFill>
              <a:srgbClr val="4472C4"/>
            </a:solidFill>
          </a:ln>
        </p:spPr>
      </p:pic>
      <p:pic>
        <p:nvPicPr>
          <p:cNvPr id="3" name="Imagen 2" descr="Interfaz de usuario gráfica, Texto, Aplicación&#10;&#10;El contenido generado por IA puede ser incorrecto.">
            <a:extLst>
              <a:ext uri="{FF2B5EF4-FFF2-40B4-BE49-F238E27FC236}">
                <a16:creationId xmlns:a16="http://schemas.microsoft.com/office/drawing/2014/main" id="{D77EADEE-CED7-DB52-5EE4-D959CE0C18CC}"/>
              </a:ext>
            </a:extLst>
          </p:cNvPr>
          <p:cNvPicPr>
            <a:picLocks noChangeAspect="1"/>
          </p:cNvPicPr>
          <p:nvPr/>
        </p:nvPicPr>
        <p:blipFill>
          <a:blip r:embed="rId4"/>
          <a:stretch>
            <a:fillRect/>
          </a:stretch>
        </p:blipFill>
        <p:spPr>
          <a:xfrm>
            <a:off x="74717" y="4153057"/>
            <a:ext cx="5959059" cy="2611723"/>
          </a:xfrm>
          <a:prstGeom prst="rect">
            <a:avLst/>
          </a:prstGeom>
          <a:ln>
            <a:solidFill>
              <a:srgbClr val="4472C4"/>
            </a:solidFill>
          </a:ln>
        </p:spPr>
      </p:pic>
    </p:spTree>
    <p:extLst>
      <p:ext uri="{BB962C8B-B14F-4D97-AF65-F5344CB8AC3E}">
        <p14:creationId xmlns:p14="http://schemas.microsoft.com/office/powerpoint/2010/main" val="393682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3C5EE80D-3A3C-652B-3FA3-085763A45C29}"/>
              </a:ext>
            </a:extLst>
          </p:cNvPr>
          <p:cNvSpPr>
            <a:spLocks noGrp="1"/>
          </p:cNvSpPr>
          <p:nvPr>
            <p:ph type="title"/>
          </p:nvPr>
        </p:nvSpPr>
        <p:spPr>
          <a:xfrm>
            <a:off x="586478" y="1683756"/>
            <a:ext cx="3115265" cy="2396359"/>
          </a:xfrm>
        </p:spPr>
        <p:txBody>
          <a:bodyPr anchor="b">
            <a:normAutofit/>
          </a:bodyPr>
          <a:lstStyle/>
          <a:p>
            <a:pPr algn="r"/>
            <a:r>
              <a:rPr lang="es-ES" sz="4000">
                <a:solidFill>
                  <a:srgbClr val="FFFFFF"/>
                </a:solidFill>
              </a:rPr>
              <a:t> </a:t>
            </a:r>
            <a:r>
              <a:rPr lang="es-ES" sz="4000" b="1">
                <a:solidFill>
                  <a:srgbClr val="FFFFFF"/>
                </a:solidFill>
              </a:rPr>
              <a:t>Objetivos de la reunión</a:t>
            </a:r>
            <a:endParaRPr lang="es-ES" sz="4000">
              <a:solidFill>
                <a:srgbClr val="FFFFFF"/>
              </a:solidFill>
            </a:endParaRPr>
          </a:p>
        </p:txBody>
      </p:sp>
      <p:graphicFrame>
        <p:nvGraphicFramePr>
          <p:cNvPr id="5" name="Marcador de contenido 2">
            <a:extLst>
              <a:ext uri="{FF2B5EF4-FFF2-40B4-BE49-F238E27FC236}">
                <a16:creationId xmlns:a16="http://schemas.microsoft.com/office/drawing/2014/main" id="{54760032-B417-DD20-FF4B-E29072B11AF2}"/>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60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5610-9963-F4C8-C646-16A1E817A256}"/>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19D645D8-5F96-588F-532C-8A5CEB9E4395}"/>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DETALLE DE LA MATRÍCULA</a:t>
            </a:r>
            <a:endParaRPr lang="es-ES">
              <a:solidFill>
                <a:schemeClr val="dk1"/>
              </a:solidFill>
            </a:endParaRPr>
          </a:p>
        </p:txBody>
      </p:sp>
      <p:sp>
        <p:nvSpPr>
          <p:cNvPr id="89" name="PlaceHolder 2">
            <a:extLst>
              <a:ext uri="{FF2B5EF4-FFF2-40B4-BE49-F238E27FC236}">
                <a16:creationId xmlns:a16="http://schemas.microsoft.com/office/drawing/2014/main" id="{1F28C94C-51BE-E51D-16BB-CA14C712735D}"/>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4D9F087D-E932-7255-6768-CADB0CD8ECA5}"/>
              </a:ext>
            </a:extLst>
          </p:cNvPr>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Detalle: Datos básicos</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D07AE8E5-C439-E863-6937-84E172278BA0}"/>
              </a:ext>
            </a:extLst>
          </p:cNvPr>
          <p:cNvSpPr>
            <a:spLocks noGrp="1"/>
          </p:cNvSpPr>
          <p:nvPr>
            <p:ph/>
          </p:nvPr>
        </p:nvSpPr>
        <p:spPr>
          <a:xfrm>
            <a:off x="1183" y="1714019"/>
            <a:ext cx="6084004" cy="1271456"/>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b="1">
                <a:solidFill>
                  <a:schemeClr val="dk2"/>
                </a:solidFill>
                <a:latin typeface="Roboto"/>
                <a:ea typeface="Roboto"/>
                <a:cs typeface="Roboto"/>
              </a:rPr>
              <a:t>Datos básicos </a:t>
            </a:r>
            <a:r>
              <a:rPr lang="es-ES" sz="1400">
                <a:solidFill>
                  <a:schemeClr val="dk2"/>
                </a:solidFill>
                <a:latin typeface="Roboto"/>
                <a:ea typeface="Roboto"/>
                <a:cs typeface="Roboto"/>
              </a:rPr>
              <a:t>en general recoge los datos elementales para identificar al alumnado, como en la imagen derecha. Se pueden modificar : Fecha de matrícula con las limitaciones a 15 días máximo en enseñanzas obligatorias y bachillerato, </a:t>
            </a:r>
            <a:r>
              <a:rPr lang="es-ES" sz="1400" b="1">
                <a:solidFill>
                  <a:schemeClr val="dk2"/>
                </a:solidFill>
                <a:latin typeface="Roboto"/>
                <a:ea typeface="Roboto"/>
                <a:cs typeface="Roboto"/>
              </a:rPr>
              <a:t>la unidad</a:t>
            </a:r>
            <a:r>
              <a:rPr lang="es-ES" sz="1400">
                <a:solidFill>
                  <a:schemeClr val="dk2"/>
                </a:solidFill>
                <a:latin typeface="Roboto"/>
                <a:ea typeface="Roboto"/>
                <a:cs typeface="Roboto"/>
              </a:rPr>
              <a:t>, </a:t>
            </a:r>
            <a:r>
              <a:rPr lang="es-ES" sz="1400" b="1">
                <a:solidFill>
                  <a:schemeClr val="dk2"/>
                </a:solidFill>
                <a:latin typeface="Roboto"/>
                <a:ea typeface="Roboto"/>
                <a:cs typeface="Roboto"/>
              </a:rPr>
              <a:t>observaciones</a:t>
            </a:r>
            <a:r>
              <a:rPr lang="es-ES" sz="1400">
                <a:solidFill>
                  <a:schemeClr val="dk2"/>
                </a:solidFill>
                <a:latin typeface="Roboto"/>
                <a:ea typeface="Roboto"/>
                <a:cs typeface="Roboto"/>
              </a:rPr>
              <a:t>. </a:t>
            </a:r>
          </a:p>
          <a:p>
            <a:pPr indent="0" algn="just">
              <a:lnSpc>
                <a:spcPct val="100000"/>
              </a:lnSpc>
              <a:buNone/>
              <a:tabLst>
                <a:tab pos="0" algn="l"/>
              </a:tabLst>
            </a:pPr>
            <a:r>
              <a:rPr lang="es-ES" sz="1400">
                <a:solidFill>
                  <a:schemeClr val="dk2"/>
                </a:solidFill>
                <a:latin typeface="Roboto"/>
                <a:ea typeface="Roboto"/>
                <a:cs typeface="Roboto"/>
              </a:rPr>
              <a:t>Se puede navegar de un alumno al siguiente cómodamente.</a:t>
            </a:r>
          </a:p>
        </p:txBody>
      </p:sp>
      <p:sp>
        <p:nvSpPr>
          <p:cNvPr id="4" name="PlaceHolder 5">
            <a:extLst>
              <a:ext uri="{FF2B5EF4-FFF2-40B4-BE49-F238E27FC236}">
                <a16:creationId xmlns:a16="http://schemas.microsoft.com/office/drawing/2014/main" id="{0BF10CA8-FECE-0506-FD95-41C0ED87C44B}"/>
              </a:ext>
            </a:extLst>
          </p:cNvPr>
          <p:cNvSpPr txBox="1">
            <a:spLocks/>
          </p:cNvSpPr>
          <p:nvPr/>
        </p:nvSpPr>
        <p:spPr>
          <a:xfrm>
            <a:off x="166888" y="3063424"/>
            <a:ext cx="5756966" cy="2138059"/>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En enseñanzas con Seguro escolar o  Diversificación se muestra en esta pestaña. También si una matrícula se anulado o trasladado.</a:t>
            </a:r>
          </a:p>
          <a:p>
            <a:pPr lvl="1">
              <a:lnSpc>
                <a:spcPct val="100000"/>
              </a:lnSpc>
              <a:spcBef>
                <a:spcPts val="499"/>
              </a:spcBef>
              <a:buClr>
                <a:srgbClr val="3A5ADA"/>
              </a:buClr>
              <a:buFont typeface="Courier New"/>
              <a:buChar char="o"/>
            </a:pPr>
            <a:endParaRPr lang="es-ES" sz="1400">
              <a:solidFill>
                <a:srgbClr val="454545"/>
              </a:solidFill>
              <a:latin typeface="Roboto"/>
              <a:ea typeface="Roboto"/>
              <a:cs typeface="Roboto"/>
            </a:endParaRPr>
          </a:p>
          <a:p>
            <a:pPr lvl="1">
              <a:lnSpc>
                <a:spcPct val="100000"/>
              </a:lnSpc>
              <a:spcBef>
                <a:spcPts val="499"/>
              </a:spcBef>
              <a:buClr>
                <a:srgbClr val="3A5ADA"/>
              </a:buClr>
              <a:buFont typeface="Courier New"/>
              <a:buChar char="o"/>
            </a:pPr>
            <a:endParaRPr lang="es-ES">
              <a:solidFill>
                <a:srgbClr val="000000"/>
              </a:solidFill>
              <a:latin typeface="Arial"/>
              <a:ea typeface="Roboto"/>
              <a:cs typeface="Arial"/>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5" name="Imagen 4" descr="Captura de pantalla de computadora&#10;&#10;El contenido generado por IA puede ser incorrecto.">
            <a:extLst>
              <a:ext uri="{FF2B5EF4-FFF2-40B4-BE49-F238E27FC236}">
                <a16:creationId xmlns:a16="http://schemas.microsoft.com/office/drawing/2014/main" id="{CE9C5705-B76A-F3CB-D48E-5B3C59D494BE}"/>
              </a:ext>
            </a:extLst>
          </p:cNvPr>
          <p:cNvPicPr>
            <a:picLocks noChangeAspect="1"/>
          </p:cNvPicPr>
          <p:nvPr/>
        </p:nvPicPr>
        <p:blipFill>
          <a:blip r:embed="rId3"/>
          <a:srcRect r="-163" b="34667"/>
          <a:stretch>
            <a:fillRect/>
          </a:stretch>
        </p:blipFill>
        <p:spPr>
          <a:xfrm>
            <a:off x="6991836" y="681403"/>
            <a:ext cx="4509489" cy="3590197"/>
          </a:xfrm>
          <a:prstGeom prst="rect">
            <a:avLst/>
          </a:prstGeom>
          <a:ln>
            <a:solidFill>
              <a:srgbClr val="4472C4"/>
            </a:solidFill>
          </a:ln>
        </p:spPr>
      </p:pic>
      <p:pic>
        <p:nvPicPr>
          <p:cNvPr id="6" name="Imagen 5" descr="Interfaz de usuario gráfica, Texto, Aplicación, Correo electrónico&#10;&#10;El contenido generado por IA puede ser incorrecto.">
            <a:extLst>
              <a:ext uri="{FF2B5EF4-FFF2-40B4-BE49-F238E27FC236}">
                <a16:creationId xmlns:a16="http://schemas.microsoft.com/office/drawing/2014/main" id="{350DC195-61E5-0655-0CD8-E95FE545FCA4}"/>
              </a:ext>
            </a:extLst>
          </p:cNvPr>
          <p:cNvPicPr>
            <a:picLocks noChangeAspect="1"/>
          </p:cNvPicPr>
          <p:nvPr/>
        </p:nvPicPr>
        <p:blipFill>
          <a:blip r:embed="rId4"/>
          <a:srcRect t="20683" r="-114" b="-201"/>
          <a:stretch>
            <a:fillRect/>
          </a:stretch>
        </p:blipFill>
        <p:spPr>
          <a:xfrm>
            <a:off x="90488" y="3612906"/>
            <a:ext cx="6442566" cy="2906128"/>
          </a:xfrm>
          <a:prstGeom prst="rect">
            <a:avLst/>
          </a:prstGeom>
          <a:ln>
            <a:solidFill>
              <a:srgbClr val="4472C4"/>
            </a:solidFill>
          </a:ln>
        </p:spPr>
      </p:pic>
      <p:cxnSp>
        <p:nvCxnSpPr>
          <p:cNvPr id="2" name="Conector recto de flecha 1">
            <a:extLst>
              <a:ext uri="{FF2B5EF4-FFF2-40B4-BE49-F238E27FC236}">
                <a16:creationId xmlns:a16="http://schemas.microsoft.com/office/drawing/2014/main" id="{D80AEF1D-4800-A723-EB33-23E31E88126D}"/>
              </a:ext>
            </a:extLst>
          </p:cNvPr>
          <p:cNvCxnSpPr/>
          <p:nvPr/>
        </p:nvCxnSpPr>
        <p:spPr>
          <a:xfrm flipV="1">
            <a:off x="5128846" y="1099038"/>
            <a:ext cx="3604846" cy="1773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descr="Interfaz de usuario gráfica, Texto, Aplicación, Correo electrónico&#10;&#10;El contenido generado por IA puede ser incorrecto.">
            <a:extLst>
              <a:ext uri="{FF2B5EF4-FFF2-40B4-BE49-F238E27FC236}">
                <a16:creationId xmlns:a16="http://schemas.microsoft.com/office/drawing/2014/main" id="{7D99F679-CE5B-C8DD-3F11-D31B050FBED7}"/>
              </a:ext>
            </a:extLst>
          </p:cNvPr>
          <p:cNvPicPr>
            <a:picLocks noChangeAspect="1"/>
          </p:cNvPicPr>
          <p:nvPr/>
        </p:nvPicPr>
        <p:blipFill>
          <a:blip r:embed="rId5"/>
          <a:stretch>
            <a:fillRect/>
          </a:stretch>
        </p:blipFill>
        <p:spPr>
          <a:xfrm>
            <a:off x="6829425" y="4407144"/>
            <a:ext cx="4834305" cy="2227386"/>
          </a:xfrm>
          <a:prstGeom prst="rect">
            <a:avLst/>
          </a:prstGeom>
          <a:ln>
            <a:solidFill>
              <a:srgbClr val="4472C4"/>
            </a:solidFill>
          </a:ln>
        </p:spPr>
      </p:pic>
    </p:spTree>
    <p:extLst>
      <p:ext uri="{BB962C8B-B14F-4D97-AF65-F5344CB8AC3E}">
        <p14:creationId xmlns:p14="http://schemas.microsoft.com/office/powerpoint/2010/main" val="212422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A7D4-39BB-E815-7843-C6AFFBED98D0}"/>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CFC30EE5-213A-7E71-2021-1A88E7399B7E}"/>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DETALLE DE LA MATRÍCULA</a:t>
            </a:r>
            <a:endParaRPr lang="es-ES">
              <a:solidFill>
                <a:schemeClr val="dk1"/>
              </a:solidFill>
            </a:endParaRPr>
          </a:p>
        </p:txBody>
      </p:sp>
      <p:sp>
        <p:nvSpPr>
          <p:cNvPr id="89" name="PlaceHolder 2">
            <a:extLst>
              <a:ext uri="{FF2B5EF4-FFF2-40B4-BE49-F238E27FC236}">
                <a16:creationId xmlns:a16="http://schemas.microsoft.com/office/drawing/2014/main" id="{AD4EF403-D12D-56B4-732A-DC646A254027}"/>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solidFill>
                <a:schemeClr val="dk1"/>
              </a:solidFill>
            </a:endParaRPr>
          </a:p>
        </p:txBody>
      </p:sp>
      <p:sp>
        <p:nvSpPr>
          <p:cNvPr id="90" name="PlaceHolder 3">
            <a:extLst>
              <a:ext uri="{FF2B5EF4-FFF2-40B4-BE49-F238E27FC236}">
                <a16:creationId xmlns:a16="http://schemas.microsoft.com/office/drawing/2014/main" id="{10804C37-3181-1BBE-6025-EB58321D4F51}"/>
              </a:ext>
            </a:extLst>
          </p:cNvPr>
          <p:cNvSpPr>
            <a:spLocks noGrp="1"/>
          </p:cNvSpPr>
          <p:nvPr>
            <p:ph type="title"/>
          </p:nvPr>
        </p:nvSpPr>
        <p:spPr>
          <a:xfrm>
            <a:off x="173230" y="896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Detalle: Consentimientos</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9CE6598F-15CA-CDF0-B32B-6669CE8CC8C6}"/>
              </a:ext>
            </a:extLst>
          </p:cNvPr>
          <p:cNvSpPr>
            <a:spLocks noGrp="1"/>
          </p:cNvSpPr>
          <p:nvPr>
            <p:ph/>
          </p:nvPr>
        </p:nvSpPr>
        <p:spPr>
          <a:xfrm>
            <a:off x="330895" y="1963134"/>
            <a:ext cx="4581985" cy="1337398"/>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b="1">
                <a:solidFill>
                  <a:schemeClr val="dk2"/>
                </a:solidFill>
                <a:latin typeface="Roboto"/>
                <a:ea typeface="Roboto"/>
                <a:cs typeface="Roboto"/>
              </a:rPr>
              <a:t>Datos básicos </a:t>
            </a:r>
            <a:r>
              <a:rPr lang="es-ES" sz="1400">
                <a:solidFill>
                  <a:schemeClr val="dk2"/>
                </a:solidFill>
                <a:latin typeface="Roboto"/>
                <a:ea typeface="Roboto"/>
                <a:cs typeface="Roboto"/>
              </a:rPr>
              <a:t>también contiene la información de los consentimientos relacionados con la PAU en UCLM y aquí se podrían también modificar si se necesitase.</a:t>
            </a:r>
          </a:p>
          <a:p>
            <a:pPr indent="0" algn="just">
              <a:lnSpc>
                <a:spcPct val="100000"/>
              </a:lnSpc>
              <a:buNone/>
              <a:tabLst>
                <a:tab pos="0" algn="l"/>
              </a:tabLst>
            </a:pPr>
            <a:r>
              <a:rPr lang="es-ES" sz="1400">
                <a:solidFill>
                  <a:schemeClr val="dk2"/>
                </a:solidFill>
                <a:latin typeface="Roboto"/>
                <a:ea typeface="Roboto"/>
                <a:cs typeface="Roboto"/>
              </a:rPr>
              <a:t>Aparecen en último curso de bachillerato y CF de GS</a:t>
            </a:r>
          </a:p>
        </p:txBody>
      </p:sp>
      <p:pic>
        <p:nvPicPr>
          <p:cNvPr id="7" name="Imagen 6" descr="Interfaz de usuario gráfica, Aplicación&#10;&#10;El contenido generado por IA puede ser incorrecto.">
            <a:extLst>
              <a:ext uri="{FF2B5EF4-FFF2-40B4-BE49-F238E27FC236}">
                <a16:creationId xmlns:a16="http://schemas.microsoft.com/office/drawing/2014/main" id="{D9F86882-339B-0FFA-2700-3CD6D497E2A7}"/>
              </a:ext>
            </a:extLst>
          </p:cNvPr>
          <p:cNvPicPr>
            <a:picLocks noChangeAspect="1"/>
          </p:cNvPicPr>
          <p:nvPr/>
        </p:nvPicPr>
        <p:blipFill>
          <a:blip r:embed="rId3"/>
          <a:stretch>
            <a:fillRect/>
          </a:stretch>
        </p:blipFill>
        <p:spPr>
          <a:xfrm>
            <a:off x="5689356" y="952500"/>
            <a:ext cx="6440366" cy="5722327"/>
          </a:xfrm>
          <a:prstGeom prst="rect">
            <a:avLst/>
          </a:prstGeom>
          <a:ln>
            <a:solidFill>
              <a:srgbClr val="4472C4"/>
            </a:solidFill>
          </a:ln>
        </p:spPr>
      </p:pic>
      <p:pic>
        <p:nvPicPr>
          <p:cNvPr id="8" name="Imagen 7" descr="Interfaz de usuario gráfica, Texto, Aplicación&#10;&#10;El contenido generado por IA puede ser incorrecto.">
            <a:extLst>
              <a:ext uri="{FF2B5EF4-FFF2-40B4-BE49-F238E27FC236}">
                <a16:creationId xmlns:a16="http://schemas.microsoft.com/office/drawing/2014/main" id="{2CCE7C05-E853-5C55-4B27-1BD5871593DC}"/>
              </a:ext>
            </a:extLst>
          </p:cNvPr>
          <p:cNvPicPr>
            <a:picLocks noChangeAspect="1"/>
          </p:cNvPicPr>
          <p:nvPr/>
        </p:nvPicPr>
        <p:blipFill>
          <a:blip r:embed="rId4"/>
          <a:srcRect l="7685" t="9824" r="24631" b="1763"/>
          <a:stretch>
            <a:fillRect/>
          </a:stretch>
        </p:blipFill>
        <p:spPr>
          <a:xfrm>
            <a:off x="172549" y="3694234"/>
            <a:ext cx="5033086" cy="2575640"/>
          </a:xfrm>
          <a:prstGeom prst="rect">
            <a:avLst/>
          </a:prstGeom>
          <a:ln>
            <a:solidFill>
              <a:srgbClr val="4472C4"/>
            </a:solidFill>
          </a:ln>
        </p:spPr>
      </p:pic>
    </p:spTree>
    <p:extLst>
      <p:ext uri="{BB962C8B-B14F-4D97-AF65-F5344CB8AC3E}">
        <p14:creationId xmlns:p14="http://schemas.microsoft.com/office/powerpoint/2010/main" val="2203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E7EF3-EB29-5BC8-1A32-D56B1C4C11EF}"/>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9C7F4B12-3AC9-820E-C3DD-B11835C5394E}"/>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DETALLE DE LA MATRÍCULA</a:t>
            </a:r>
            <a:endParaRPr lang="es-ES">
              <a:solidFill>
                <a:schemeClr val="dk1"/>
              </a:solidFill>
            </a:endParaRPr>
          </a:p>
        </p:txBody>
      </p:sp>
      <p:sp>
        <p:nvSpPr>
          <p:cNvPr id="89" name="PlaceHolder 2">
            <a:extLst>
              <a:ext uri="{FF2B5EF4-FFF2-40B4-BE49-F238E27FC236}">
                <a16:creationId xmlns:a16="http://schemas.microsoft.com/office/drawing/2014/main" id="{B91A6333-1DCD-1EE7-BD07-3B8F072F7CBF}"/>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E980A654-3C2B-36E3-B391-9A7131E451E3}"/>
              </a:ext>
            </a:extLst>
          </p:cNvPr>
          <p:cNvSpPr>
            <a:spLocks noGrp="1"/>
          </p:cNvSpPr>
          <p:nvPr>
            <p:ph type="title"/>
          </p:nvPr>
        </p:nvSpPr>
        <p:spPr>
          <a:xfrm>
            <a:off x="-126573" y="896760"/>
            <a:ext cx="11815033"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Detalle: información de materias</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EAF295D5-C422-CC91-9D97-7225FD2C49F1}"/>
              </a:ext>
            </a:extLst>
          </p:cNvPr>
          <p:cNvSpPr>
            <a:spLocks noGrp="1"/>
          </p:cNvSpPr>
          <p:nvPr>
            <p:ph/>
          </p:nvPr>
        </p:nvSpPr>
        <p:spPr>
          <a:xfrm>
            <a:off x="1183" y="1486884"/>
            <a:ext cx="6237869" cy="1337398"/>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a:solidFill>
                  <a:schemeClr val="dk2"/>
                </a:solidFill>
                <a:latin typeface="Roboto"/>
                <a:ea typeface="Roboto"/>
                <a:cs typeface="Roboto"/>
              </a:rPr>
              <a:t>En la parte inferior de la pestaña </a:t>
            </a:r>
            <a:r>
              <a:rPr lang="es-ES" sz="1400" b="1">
                <a:solidFill>
                  <a:schemeClr val="dk2"/>
                </a:solidFill>
                <a:latin typeface="Roboto"/>
                <a:ea typeface="Roboto"/>
                <a:cs typeface="Roboto"/>
              </a:rPr>
              <a:t>Datos básicos </a:t>
            </a:r>
            <a:r>
              <a:rPr lang="es-ES" sz="1400">
                <a:solidFill>
                  <a:schemeClr val="dk2"/>
                </a:solidFill>
                <a:latin typeface="Roboto"/>
                <a:ea typeface="Roboto"/>
                <a:cs typeface="Roboto"/>
              </a:rPr>
              <a:t>se muestran las materias con la información necesaria de estado, materias llave en 2º de bachillerato, materias pendientes, aprobadas de años anteriores, Convalidadas, Pendientes de evaluación dual, N. de convocatorias consumidas en CF, y otras situaciones que irán surgiendo.</a:t>
            </a:r>
            <a:endParaRPr lang="es-ES">
              <a:solidFill>
                <a:schemeClr val="dk2"/>
              </a:solidFill>
            </a:endParaRPr>
          </a:p>
        </p:txBody>
      </p:sp>
      <p:pic>
        <p:nvPicPr>
          <p:cNvPr id="2" name="Imagen 1" descr="Interfaz de usuario gráfica, Aplicación&#10;&#10;El contenido generado por IA puede ser incorrecto.">
            <a:extLst>
              <a:ext uri="{FF2B5EF4-FFF2-40B4-BE49-F238E27FC236}">
                <a16:creationId xmlns:a16="http://schemas.microsoft.com/office/drawing/2014/main" id="{67686F1B-0E8F-CC62-4AF3-B367EFB55E20}"/>
              </a:ext>
            </a:extLst>
          </p:cNvPr>
          <p:cNvPicPr>
            <a:picLocks noChangeAspect="1"/>
          </p:cNvPicPr>
          <p:nvPr/>
        </p:nvPicPr>
        <p:blipFill>
          <a:blip r:embed="rId3"/>
          <a:stretch>
            <a:fillRect/>
          </a:stretch>
        </p:blipFill>
        <p:spPr>
          <a:xfrm>
            <a:off x="6913652" y="652936"/>
            <a:ext cx="5190505" cy="4344866"/>
          </a:xfrm>
          <a:prstGeom prst="rect">
            <a:avLst/>
          </a:prstGeom>
          <a:ln>
            <a:solidFill>
              <a:srgbClr val="4472C4"/>
            </a:solidFill>
          </a:ln>
        </p:spPr>
      </p:pic>
      <p:pic>
        <p:nvPicPr>
          <p:cNvPr id="3" name="Imagen 2">
            <a:extLst>
              <a:ext uri="{FF2B5EF4-FFF2-40B4-BE49-F238E27FC236}">
                <a16:creationId xmlns:a16="http://schemas.microsoft.com/office/drawing/2014/main" id="{D9E3616E-B6DE-058E-D506-3D42F00BF5B8}"/>
              </a:ext>
            </a:extLst>
          </p:cNvPr>
          <p:cNvPicPr>
            <a:picLocks noChangeAspect="1"/>
          </p:cNvPicPr>
          <p:nvPr/>
        </p:nvPicPr>
        <p:blipFill>
          <a:blip r:embed="rId4"/>
          <a:stretch>
            <a:fillRect/>
          </a:stretch>
        </p:blipFill>
        <p:spPr>
          <a:xfrm>
            <a:off x="413766" y="3040672"/>
            <a:ext cx="5532237" cy="3758713"/>
          </a:xfrm>
          <a:prstGeom prst="rect">
            <a:avLst/>
          </a:prstGeom>
          <a:ln>
            <a:solidFill>
              <a:srgbClr val="4472C4"/>
            </a:solidFill>
          </a:ln>
        </p:spPr>
      </p:pic>
      <p:pic>
        <p:nvPicPr>
          <p:cNvPr id="4" name="Imagen 3" descr="Tabla&#10;&#10;El contenido generado por IA puede ser incorrecto.">
            <a:extLst>
              <a:ext uri="{FF2B5EF4-FFF2-40B4-BE49-F238E27FC236}">
                <a16:creationId xmlns:a16="http://schemas.microsoft.com/office/drawing/2014/main" id="{CC7F7FBD-A44A-E398-9174-3FEFE51DF96F}"/>
              </a:ext>
            </a:extLst>
          </p:cNvPr>
          <p:cNvPicPr>
            <a:picLocks noChangeAspect="1"/>
          </p:cNvPicPr>
          <p:nvPr/>
        </p:nvPicPr>
        <p:blipFill>
          <a:blip r:embed="rId5"/>
          <a:stretch>
            <a:fillRect/>
          </a:stretch>
        </p:blipFill>
        <p:spPr>
          <a:xfrm>
            <a:off x="5097047" y="4439431"/>
            <a:ext cx="7094564" cy="2276319"/>
          </a:xfrm>
          <a:prstGeom prst="rect">
            <a:avLst/>
          </a:prstGeom>
          <a:ln>
            <a:solidFill>
              <a:srgbClr val="4472C4"/>
            </a:solidFill>
          </a:ln>
        </p:spPr>
      </p:pic>
    </p:spTree>
    <p:extLst>
      <p:ext uri="{BB962C8B-B14F-4D97-AF65-F5344CB8AC3E}">
        <p14:creationId xmlns:p14="http://schemas.microsoft.com/office/powerpoint/2010/main" val="221195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D1D0-5D78-8B21-6EB3-7166C4DCF223}"/>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BE8CEDCD-EFC2-BA6B-8616-2E027998CBB9}"/>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DETALLE DE LA MATRÍCULA</a:t>
            </a:r>
            <a:endParaRPr lang="es-ES">
              <a:solidFill>
                <a:schemeClr val="dk1"/>
              </a:solidFill>
            </a:endParaRPr>
          </a:p>
        </p:txBody>
      </p:sp>
      <p:sp>
        <p:nvSpPr>
          <p:cNvPr id="89" name="PlaceHolder 2">
            <a:extLst>
              <a:ext uri="{FF2B5EF4-FFF2-40B4-BE49-F238E27FC236}">
                <a16:creationId xmlns:a16="http://schemas.microsoft.com/office/drawing/2014/main" id="{09AE7322-E27B-1EF9-1CD1-833216E23397}"/>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1BA6FD08-C4B5-B99E-950B-94E2FC29EF5B}"/>
              </a:ext>
            </a:extLst>
          </p:cNvPr>
          <p:cNvSpPr>
            <a:spLocks noGrp="1"/>
          </p:cNvSpPr>
          <p:nvPr>
            <p:ph type="title"/>
          </p:nvPr>
        </p:nvSpPr>
        <p:spPr>
          <a:xfrm>
            <a:off x="173230" y="896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Detalle: Otros datos</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BE98B845-AB1A-1D81-56E5-F276FCC42303}"/>
              </a:ext>
            </a:extLst>
          </p:cNvPr>
          <p:cNvSpPr>
            <a:spLocks noGrp="1"/>
          </p:cNvSpPr>
          <p:nvPr>
            <p:ph/>
          </p:nvPr>
        </p:nvSpPr>
        <p:spPr>
          <a:xfrm>
            <a:off x="1183" y="1486884"/>
            <a:ext cx="4938722" cy="612874"/>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a:solidFill>
                  <a:schemeClr val="dk2"/>
                </a:solidFill>
                <a:latin typeface="Roboto"/>
                <a:ea typeface="Roboto"/>
                <a:cs typeface="Roboto"/>
              </a:rPr>
              <a:t>En la pestaña Otros datos se muestran los datos siguientes:</a:t>
            </a:r>
          </a:p>
          <a:p>
            <a:pPr indent="0" algn="just">
              <a:lnSpc>
                <a:spcPct val="100000"/>
              </a:lnSpc>
              <a:buNone/>
              <a:tabLst>
                <a:tab pos="0" algn="l"/>
              </a:tabLst>
            </a:pPr>
            <a:endParaRPr lang="es-ES" sz="1400">
              <a:solidFill>
                <a:schemeClr val="dk2"/>
              </a:solidFill>
              <a:latin typeface="Roboto"/>
              <a:ea typeface="Roboto"/>
              <a:cs typeface="Roboto"/>
            </a:endParaRPr>
          </a:p>
        </p:txBody>
      </p:sp>
      <p:sp>
        <p:nvSpPr>
          <p:cNvPr id="6" name="PlaceHolder 5">
            <a:extLst>
              <a:ext uri="{FF2B5EF4-FFF2-40B4-BE49-F238E27FC236}">
                <a16:creationId xmlns:a16="http://schemas.microsoft.com/office/drawing/2014/main" id="{4E3744CA-8525-76B8-16DB-4930BA5B7A85}"/>
              </a:ext>
            </a:extLst>
          </p:cNvPr>
          <p:cNvSpPr txBox="1">
            <a:spLocks/>
          </p:cNvSpPr>
          <p:nvPr/>
        </p:nvSpPr>
        <p:spPr>
          <a:xfrm>
            <a:off x="169386" y="2029102"/>
            <a:ext cx="4545262" cy="2337927"/>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Número de matrículas en el mismo curso (repetidores)</a:t>
            </a:r>
            <a:endParaRPr lang="es-ES">
              <a:solidFill>
                <a:schemeClr val="dk2"/>
              </a:solidFill>
              <a:latin typeface="Arial"/>
              <a:ea typeface="Roboto"/>
              <a:cs typeface="Arial"/>
            </a:endParaRPr>
          </a:p>
          <a:p>
            <a:pPr algn="just">
              <a:lnSpc>
                <a:spcPct val="100000"/>
              </a:lnSpc>
              <a:buClr>
                <a:srgbClr val="3A5ADA"/>
              </a:buClr>
              <a:buFont typeface="Noto Sans Symbols"/>
              <a:buChar char="▪"/>
            </a:pPr>
            <a:r>
              <a:rPr lang="es-ES" sz="1400">
                <a:solidFill>
                  <a:schemeClr val="dk2"/>
                </a:solidFill>
                <a:latin typeface="Roboto"/>
                <a:ea typeface="Roboto"/>
                <a:cs typeface="Roboto"/>
              </a:rPr>
              <a:t>Datos de procedencia al iniciar este expediente académico.</a:t>
            </a:r>
          </a:p>
          <a:p>
            <a:pPr lvl="1">
              <a:lnSpc>
                <a:spcPct val="100000"/>
              </a:lnSpc>
              <a:spcBef>
                <a:spcPts val="499"/>
              </a:spcBef>
              <a:buClr>
                <a:srgbClr val="3A5ADA"/>
              </a:buClr>
              <a:buFont typeface="Courier New"/>
              <a:buChar char="o"/>
            </a:pPr>
            <a:endParaRPr lang="es-ES">
              <a:solidFill>
                <a:srgbClr val="000000"/>
              </a:solidFill>
              <a:latin typeface="Arial"/>
              <a:ea typeface="Roboto"/>
              <a:cs typeface="Arial"/>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8" name="Imagen 7" descr="Interfaz de usuario gráfica, Texto, Aplicación&#10;&#10;El contenido generado por IA puede ser incorrecto.">
            <a:extLst>
              <a:ext uri="{FF2B5EF4-FFF2-40B4-BE49-F238E27FC236}">
                <a16:creationId xmlns:a16="http://schemas.microsoft.com/office/drawing/2014/main" id="{9CE6156C-2924-2C88-DE9F-03B4F240A3F5}"/>
              </a:ext>
            </a:extLst>
          </p:cNvPr>
          <p:cNvPicPr>
            <a:picLocks noChangeAspect="1"/>
          </p:cNvPicPr>
          <p:nvPr/>
        </p:nvPicPr>
        <p:blipFill>
          <a:blip r:embed="rId3"/>
          <a:stretch>
            <a:fillRect/>
          </a:stretch>
        </p:blipFill>
        <p:spPr>
          <a:xfrm>
            <a:off x="4946257" y="1573968"/>
            <a:ext cx="7083848" cy="5059181"/>
          </a:xfrm>
          <a:prstGeom prst="rect">
            <a:avLst/>
          </a:prstGeom>
          <a:ln>
            <a:solidFill>
              <a:srgbClr val="4472C4"/>
            </a:solidFill>
          </a:ln>
        </p:spPr>
      </p:pic>
    </p:spTree>
    <p:extLst>
      <p:ext uri="{BB962C8B-B14F-4D97-AF65-F5344CB8AC3E}">
        <p14:creationId xmlns:p14="http://schemas.microsoft.com/office/powerpoint/2010/main" val="297506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1BE08-48AB-C958-2D73-E8B84D2091AA}"/>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4D3A166A-8906-02E9-6CCC-685114EE3061}"/>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ACCIONES EN LA MATRÍCULA</a:t>
            </a:r>
            <a:endParaRPr lang="es-ES">
              <a:solidFill>
                <a:schemeClr val="dk1"/>
              </a:solidFill>
              <a:cs typeface="Arial"/>
            </a:endParaRPr>
          </a:p>
        </p:txBody>
      </p:sp>
      <p:sp>
        <p:nvSpPr>
          <p:cNvPr id="89" name="PlaceHolder 2">
            <a:extLst>
              <a:ext uri="{FF2B5EF4-FFF2-40B4-BE49-F238E27FC236}">
                <a16:creationId xmlns:a16="http://schemas.microsoft.com/office/drawing/2014/main" id="{6B2A77C5-7F4A-336A-CF81-EA68A4DC0BBD}"/>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AAE68045-9C7A-C933-7D2C-B6F3C3F2D585}"/>
              </a:ext>
            </a:extLst>
          </p:cNvPr>
          <p:cNvSpPr>
            <a:spLocks noGrp="1"/>
          </p:cNvSpPr>
          <p:nvPr>
            <p:ph type="title"/>
          </p:nvPr>
        </p:nvSpPr>
        <p:spPr>
          <a:xfrm>
            <a:off x="3897" y="769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Acciones: materias de la matrícula</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1FA6D51F-0566-EEF5-1A33-049C5171C208}"/>
              </a:ext>
            </a:extLst>
          </p:cNvPr>
          <p:cNvSpPr>
            <a:spLocks noGrp="1"/>
          </p:cNvSpPr>
          <p:nvPr>
            <p:ph/>
          </p:nvPr>
        </p:nvSpPr>
        <p:spPr>
          <a:xfrm>
            <a:off x="1183" y="1359884"/>
            <a:ext cx="6815500" cy="1212595"/>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a:solidFill>
                  <a:schemeClr val="dk2"/>
                </a:solidFill>
                <a:latin typeface="Roboto"/>
                <a:ea typeface="Roboto"/>
                <a:cs typeface="Roboto"/>
              </a:rPr>
              <a:t>En la acción materias de la matrícula se pueden editar las materias que el alumno puede cursar siempre en función de las características de la enseñanza:</a:t>
            </a:r>
            <a:endParaRPr lang="es-ES" err="1">
              <a:solidFill>
                <a:schemeClr val="dk2"/>
              </a:solidFill>
              <a:cs typeface="Arial"/>
            </a:endParaRPr>
          </a:p>
          <a:p>
            <a:pPr indent="0" algn="just">
              <a:lnSpc>
                <a:spcPct val="100000"/>
              </a:lnSpc>
              <a:buNone/>
              <a:tabLst>
                <a:tab pos="0" algn="l"/>
              </a:tabLst>
            </a:pPr>
            <a:endParaRPr lang="es-ES" sz="1400">
              <a:solidFill>
                <a:schemeClr val="dk2"/>
              </a:solidFill>
              <a:latin typeface="Roboto"/>
              <a:ea typeface="Roboto"/>
              <a:cs typeface="Roboto"/>
            </a:endParaRPr>
          </a:p>
        </p:txBody>
      </p:sp>
      <p:sp>
        <p:nvSpPr>
          <p:cNvPr id="6" name="PlaceHolder 5">
            <a:extLst>
              <a:ext uri="{FF2B5EF4-FFF2-40B4-BE49-F238E27FC236}">
                <a16:creationId xmlns:a16="http://schemas.microsoft.com/office/drawing/2014/main" id="{4811F129-753A-639F-1811-33AA48AD60FF}"/>
              </a:ext>
            </a:extLst>
          </p:cNvPr>
          <p:cNvSpPr txBox="1">
            <a:spLocks/>
          </p:cNvSpPr>
          <p:nvPr/>
        </p:nvSpPr>
        <p:spPr>
          <a:xfrm>
            <a:off x="239943" y="1895046"/>
            <a:ext cx="5384872" cy="1406594"/>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Se puede marcar, para simplificar la pantalla, "Ver solo las materias editables".</a:t>
            </a:r>
            <a:endParaRPr lang="es-ES">
              <a:solidFill>
                <a:schemeClr val="dk2"/>
              </a:solidFill>
            </a:endParaRPr>
          </a:p>
          <a:p>
            <a:pPr algn="just">
              <a:lnSpc>
                <a:spcPct val="100000"/>
              </a:lnSpc>
              <a:buClr>
                <a:srgbClr val="3A5ADA"/>
              </a:buClr>
              <a:buFont typeface="Noto Sans Symbols"/>
              <a:buChar char="▪"/>
            </a:pPr>
            <a:r>
              <a:rPr lang="es-ES" sz="1400">
                <a:solidFill>
                  <a:schemeClr val="dk2"/>
                </a:solidFill>
                <a:latin typeface="Roboto"/>
                <a:ea typeface="Roboto"/>
                <a:cs typeface="Roboto"/>
              </a:rPr>
              <a:t>Las obligatorias salen con el </a:t>
            </a:r>
            <a:r>
              <a:rPr lang="es-ES" sz="1400" err="1">
                <a:solidFill>
                  <a:schemeClr val="dk2"/>
                </a:solidFill>
                <a:latin typeface="Roboto"/>
                <a:ea typeface="Roboto"/>
                <a:cs typeface="Roboto"/>
              </a:rPr>
              <a:t>check</a:t>
            </a:r>
            <a:r>
              <a:rPr lang="es-ES" sz="1400">
                <a:solidFill>
                  <a:schemeClr val="dk2"/>
                </a:solidFill>
                <a:latin typeface="Roboto"/>
                <a:ea typeface="Roboto"/>
                <a:cs typeface="Roboto"/>
              </a:rPr>
              <a:t> deshabilitado.</a:t>
            </a:r>
          </a:p>
          <a:p>
            <a:pPr algn="just">
              <a:lnSpc>
                <a:spcPct val="100000"/>
              </a:lnSpc>
              <a:buClr>
                <a:srgbClr val="3A5ADA"/>
              </a:buClr>
              <a:buFont typeface="Noto Sans Symbols"/>
              <a:buChar char="▪"/>
            </a:pPr>
            <a:r>
              <a:rPr lang="es-ES" sz="1400">
                <a:solidFill>
                  <a:schemeClr val="dk2"/>
                </a:solidFill>
                <a:latin typeface="Roboto"/>
                <a:ea typeface="Roboto"/>
                <a:cs typeface="Roboto"/>
              </a:rPr>
              <a:t>El cambio es posible siempre que la materia no tenga datos asociados (faltas de asistencia, evaluación, etc.)</a:t>
            </a:r>
          </a:p>
          <a:p>
            <a:pPr algn="just">
              <a:lnSpc>
                <a:spcPct val="100000"/>
              </a:lnSpc>
              <a:buClr>
                <a:srgbClr val="3A5ADA"/>
              </a:buClr>
              <a:buFont typeface="Noto Sans Symbols"/>
              <a:buChar char="▪"/>
            </a:pPr>
            <a:endParaRPr lang="es-ES" sz="1400">
              <a:solidFill>
                <a:schemeClr val="dk2"/>
              </a:solidFill>
              <a:latin typeface="Roboto"/>
              <a:ea typeface="Roboto"/>
              <a:cs typeface="Roboto"/>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2" name="Imagen 1" descr="Tabla&#10;&#10;El contenido generado por IA puede ser incorrecto.">
            <a:extLst>
              <a:ext uri="{FF2B5EF4-FFF2-40B4-BE49-F238E27FC236}">
                <a16:creationId xmlns:a16="http://schemas.microsoft.com/office/drawing/2014/main" id="{743CB5D6-779E-5708-D52C-076443B1A0E0}"/>
              </a:ext>
            </a:extLst>
          </p:cNvPr>
          <p:cNvPicPr>
            <a:picLocks noChangeAspect="1"/>
          </p:cNvPicPr>
          <p:nvPr/>
        </p:nvPicPr>
        <p:blipFill>
          <a:blip r:embed="rId3"/>
          <a:stretch>
            <a:fillRect/>
          </a:stretch>
        </p:blipFill>
        <p:spPr>
          <a:xfrm>
            <a:off x="6990117" y="1237721"/>
            <a:ext cx="5069769" cy="2188281"/>
          </a:xfrm>
          <a:prstGeom prst="rect">
            <a:avLst/>
          </a:prstGeom>
          <a:ln>
            <a:solidFill>
              <a:srgbClr val="4472C4"/>
            </a:solidFill>
          </a:ln>
        </p:spPr>
      </p:pic>
      <p:pic>
        <p:nvPicPr>
          <p:cNvPr id="5" name="Imagen 4" descr="Interfaz de usuario gráfica, Aplicación&#10;&#10;El contenido generado por IA puede ser incorrecto.">
            <a:extLst>
              <a:ext uri="{FF2B5EF4-FFF2-40B4-BE49-F238E27FC236}">
                <a16:creationId xmlns:a16="http://schemas.microsoft.com/office/drawing/2014/main" id="{EF1D2E92-C9EF-D72D-CFA0-287CA337B519}"/>
              </a:ext>
            </a:extLst>
          </p:cNvPr>
          <p:cNvPicPr>
            <a:picLocks noChangeAspect="1"/>
          </p:cNvPicPr>
          <p:nvPr/>
        </p:nvPicPr>
        <p:blipFill>
          <a:blip r:embed="rId4"/>
          <a:srcRect l="-36" r="148" b="23278"/>
          <a:stretch>
            <a:fillRect/>
          </a:stretch>
        </p:blipFill>
        <p:spPr>
          <a:xfrm>
            <a:off x="5621462" y="2300111"/>
            <a:ext cx="4764430" cy="4557890"/>
          </a:xfrm>
          <a:prstGeom prst="rect">
            <a:avLst/>
          </a:prstGeom>
          <a:ln>
            <a:solidFill>
              <a:srgbClr val="4472C4"/>
            </a:solidFill>
          </a:ln>
        </p:spPr>
      </p:pic>
      <p:pic>
        <p:nvPicPr>
          <p:cNvPr id="7" name="Imagen 6" descr="Interfaz de usuario gráfica, Aplicación&#10;&#10;El contenido generado por IA puede ser incorrecto.">
            <a:extLst>
              <a:ext uri="{FF2B5EF4-FFF2-40B4-BE49-F238E27FC236}">
                <a16:creationId xmlns:a16="http://schemas.microsoft.com/office/drawing/2014/main" id="{053E6333-F4DD-7F94-6211-4744F9298F2B}"/>
              </a:ext>
            </a:extLst>
          </p:cNvPr>
          <p:cNvPicPr>
            <a:picLocks noChangeAspect="1"/>
          </p:cNvPicPr>
          <p:nvPr/>
        </p:nvPicPr>
        <p:blipFill>
          <a:blip r:embed="rId5"/>
          <a:srcRect t="16140" r="-163"/>
          <a:stretch>
            <a:fillRect/>
          </a:stretch>
        </p:blipFill>
        <p:spPr>
          <a:xfrm>
            <a:off x="708664" y="3302000"/>
            <a:ext cx="4332954" cy="3556004"/>
          </a:xfrm>
          <a:prstGeom prst="rect">
            <a:avLst/>
          </a:prstGeom>
          <a:ln>
            <a:solidFill>
              <a:srgbClr val="4472C4"/>
            </a:solidFill>
          </a:ln>
        </p:spPr>
      </p:pic>
      <p:cxnSp>
        <p:nvCxnSpPr>
          <p:cNvPr id="9" name="Conector recto de flecha 8">
            <a:extLst>
              <a:ext uri="{FF2B5EF4-FFF2-40B4-BE49-F238E27FC236}">
                <a16:creationId xmlns:a16="http://schemas.microsoft.com/office/drawing/2014/main" id="{7726C669-2F79-3039-CAC1-E150F2272B14}"/>
              </a:ext>
            </a:extLst>
          </p:cNvPr>
          <p:cNvCxnSpPr/>
          <p:nvPr/>
        </p:nvCxnSpPr>
        <p:spPr>
          <a:xfrm flipH="1">
            <a:off x="8494887" y="2335389"/>
            <a:ext cx="2187223" cy="1269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B36A5CAC-974A-46A4-9F02-BBE7AE9A638E}"/>
              </a:ext>
            </a:extLst>
          </p:cNvPr>
          <p:cNvCxnSpPr/>
          <p:nvPr/>
        </p:nvCxnSpPr>
        <p:spPr>
          <a:xfrm flipH="1">
            <a:off x="1785056" y="3393720"/>
            <a:ext cx="13193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22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51BEB-8CD7-D355-6922-2744031A88E4}"/>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C26C2EAC-18BD-FF3F-0104-CF5282BA2A37}"/>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ACCIONES EN LA MATRÍCULA</a:t>
            </a:r>
            <a:endParaRPr lang="es-ES">
              <a:solidFill>
                <a:schemeClr val="dk1"/>
              </a:solidFill>
            </a:endParaRPr>
          </a:p>
        </p:txBody>
      </p:sp>
      <p:sp>
        <p:nvSpPr>
          <p:cNvPr id="89" name="PlaceHolder 2">
            <a:extLst>
              <a:ext uri="{FF2B5EF4-FFF2-40B4-BE49-F238E27FC236}">
                <a16:creationId xmlns:a16="http://schemas.microsoft.com/office/drawing/2014/main" id="{DCFFDFDB-1CD2-772E-8A77-7EF12331D9E9}"/>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3EF99C71-65D0-008C-C83C-FF3A302F6115}"/>
              </a:ext>
            </a:extLst>
          </p:cNvPr>
          <p:cNvSpPr>
            <a:spLocks noGrp="1"/>
          </p:cNvSpPr>
          <p:nvPr>
            <p:ph type="title"/>
          </p:nvPr>
        </p:nvSpPr>
        <p:spPr>
          <a:xfrm>
            <a:off x="173230" y="896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Acciones: Eliminar matrícula</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E0E15A4E-6206-9BB9-0D86-4C158812197D}"/>
              </a:ext>
            </a:extLst>
          </p:cNvPr>
          <p:cNvSpPr>
            <a:spLocks noGrp="1"/>
          </p:cNvSpPr>
          <p:nvPr>
            <p:ph/>
          </p:nvPr>
        </p:nvSpPr>
        <p:spPr>
          <a:xfrm>
            <a:off x="1183" y="1486884"/>
            <a:ext cx="4543611" cy="612874"/>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a:solidFill>
                  <a:schemeClr val="dk2"/>
                </a:solidFill>
                <a:latin typeface="Roboto"/>
                <a:ea typeface="Roboto"/>
                <a:cs typeface="Roboto"/>
              </a:rPr>
              <a:t>Se puede eliminar una matrícula con las limitaciones habituales que tenemos en Gestión educativa:</a:t>
            </a:r>
            <a:endParaRPr lang="es-ES">
              <a:solidFill>
                <a:schemeClr val="dk2"/>
              </a:solidFill>
            </a:endParaRPr>
          </a:p>
          <a:p>
            <a:pPr indent="0" algn="just">
              <a:lnSpc>
                <a:spcPct val="100000"/>
              </a:lnSpc>
              <a:buNone/>
              <a:tabLst>
                <a:tab pos="0" algn="l"/>
              </a:tabLst>
            </a:pPr>
            <a:endParaRPr lang="es-ES" sz="1400">
              <a:solidFill>
                <a:schemeClr val="dk2"/>
              </a:solidFill>
              <a:latin typeface="Roboto"/>
              <a:ea typeface="Roboto"/>
              <a:cs typeface="Roboto"/>
            </a:endParaRPr>
          </a:p>
        </p:txBody>
      </p:sp>
      <p:sp>
        <p:nvSpPr>
          <p:cNvPr id="6" name="PlaceHolder 5">
            <a:extLst>
              <a:ext uri="{FF2B5EF4-FFF2-40B4-BE49-F238E27FC236}">
                <a16:creationId xmlns:a16="http://schemas.microsoft.com/office/drawing/2014/main" id="{55944FF0-4E97-3912-2F06-1CD1DA5088B8}"/>
              </a:ext>
            </a:extLst>
          </p:cNvPr>
          <p:cNvSpPr txBox="1">
            <a:spLocks/>
          </p:cNvSpPr>
          <p:nvPr/>
        </p:nvSpPr>
        <p:spPr>
          <a:xfrm>
            <a:off x="176442" y="2261935"/>
            <a:ext cx="4375929" cy="2337927"/>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Por tener datos de evaluación</a:t>
            </a:r>
            <a:endParaRPr lang="es-ES">
              <a:solidFill>
                <a:schemeClr val="dk2"/>
              </a:solidFill>
              <a:latin typeface="Arial"/>
              <a:ea typeface="Roboto"/>
              <a:cs typeface="Arial"/>
            </a:endParaRPr>
          </a:p>
          <a:p>
            <a:pPr algn="just">
              <a:lnSpc>
                <a:spcPct val="100000"/>
              </a:lnSpc>
              <a:buClr>
                <a:srgbClr val="3A5ADA"/>
              </a:buClr>
              <a:buFont typeface="Noto Sans Symbols"/>
              <a:buChar char="▪"/>
            </a:pPr>
            <a:r>
              <a:rPr lang="es-ES" sz="1400">
                <a:solidFill>
                  <a:schemeClr val="dk2"/>
                </a:solidFill>
                <a:latin typeface="Roboto"/>
                <a:ea typeface="Roboto"/>
                <a:cs typeface="Roboto"/>
              </a:rPr>
              <a:t>Por tener un estado (resultados en evaluación final, traslados, </a:t>
            </a:r>
            <a:r>
              <a:rPr lang="es-ES" sz="1400" err="1">
                <a:solidFill>
                  <a:schemeClr val="dk2"/>
                </a:solidFill>
                <a:latin typeface="Roboto"/>
                <a:ea typeface="Roboto"/>
                <a:cs typeface="Roboto"/>
              </a:rPr>
              <a:t>etc</a:t>
            </a:r>
            <a:r>
              <a:rPr lang="es-ES" sz="1400">
                <a:solidFill>
                  <a:schemeClr val="dk2"/>
                </a:solidFill>
                <a:latin typeface="Roboto"/>
                <a:ea typeface="Roboto"/>
                <a:cs typeface="Roboto"/>
              </a:rPr>
              <a:t>)</a:t>
            </a:r>
          </a:p>
          <a:p>
            <a:pPr algn="just">
              <a:lnSpc>
                <a:spcPct val="100000"/>
              </a:lnSpc>
              <a:buClr>
                <a:srgbClr val="3A5ADA"/>
              </a:buClr>
              <a:buFont typeface="Noto Sans Symbols"/>
              <a:buChar char="▪"/>
            </a:pPr>
            <a:r>
              <a:rPr lang="es-ES" sz="1400">
                <a:solidFill>
                  <a:schemeClr val="dk2"/>
                </a:solidFill>
                <a:latin typeface="Roboto"/>
                <a:ea typeface="Roboto"/>
                <a:cs typeface="Roboto"/>
              </a:rPr>
              <a:t>Por haber sido realizada por el alumnado admitido en CF (no se borran por las mejoras en listas de espera)</a:t>
            </a:r>
          </a:p>
          <a:p>
            <a:pPr algn="just">
              <a:lnSpc>
                <a:spcPct val="100000"/>
              </a:lnSpc>
              <a:buClr>
                <a:srgbClr val="3A5ADA"/>
              </a:buClr>
              <a:buFont typeface="Noto Sans Symbols"/>
              <a:buChar char="▪"/>
            </a:pPr>
            <a:r>
              <a:rPr lang="es-ES" sz="1400">
                <a:solidFill>
                  <a:schemeClr val="dk2"/>
                </a:solidFill>
                <a:latin typeface="Roboto"/>
                <a:ea typeface="Roboto"/>
                <a:cs typeface="Roboto"/>
              </a:rPr>
              <a:t>Si no tiene datos que lo impidan se eliminará sin problemas.</a:t>
            </a:r>
          </a:p>
          <a:p>
            <a:pPr lvl="1">
              <a:lnSpc>
                <a:spcPct val="100000"/>
              </a:lnSpc>
              <a:spcBef>
                <a:spcPts val="499"/>
              </a:spcBef>
              <a:buClr>
                <a:srgbClr val="3A5ADA"/>
              </a:buClr>
              <a:buFont typeface="Courier New"/>
              <a:buChar char="o"/>
            </a:pPr>
            <a:endParaRPr lang="es-ES">
              <a:solidFill>
                <a:srgbClr val="000000"/>
              </a:solidFill>
              <a:latin typeface="Arial"/>
              <a:ea typeface="Roboto"/>
              <a:cs typeface="Arial"/>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2" name="Imagen 1" descr="Tabla&#10;&#10;El contenido generado por IA puede ser incorrecto.">
            <a:extLst>
              <a:ext uri="{FF2B5EF4-FFF2-40B4-BE49-F238E27FC236}">
                <a16:creationId xmlns:a16="http://schemas.microsoft.com/office/drawing/2014/main" id="{7B0FBD66-5178-869D-0643-8A81A7D163CC}"/>
              </a:ext>
            </a:extLst>
          </p:cNvPr>
          <p:cNvPicPr>
            <a:picLocks noChangeAspect="1"/>
          </p:cNvPicPr>
          <p:nvPr/>
        </p:nvPicPr>
        <p:blipFill>
          <a:blip r:embed="rId3"/>
          <a:stretch>
            <a:fillRect/>
          </a:stretch>
        </p:blipFill>
        <p:spPr>
          <a:xfrm>
            <a:off x="4628444" y="1370698"/>
            <a:ext cx="7542389" cy="3333438"/>
          </a:xfrm>
          <a:prstGeom prst="rect">
            <a:avLst/>
          </a:prstGeom>
          <a:ln>
            <a:solidFill>
              <a:srgbClr val="4472C4"/>
            </a:solidFill>
          </a:ln>
        </p:spPr>
      </p:pic>
      <p:pic>
        <p:nvPicPr>
          <p:cNvPr id="3" name="Imagen 2" descr="Interfaz de usuario gráfica, Texto, Aplicación, Chat o mensaje de texto&#10;&#10;El contenido generado por IA puede ser incorrecto.">
            <a:extLst>
              <a:ext uri="{FF2B5EF4-FFF2-40B4-BE49-F238E27FC236}">
                <a16:creationId xmlns:a16="http://schemas.microsoft.com/office/drawing/2014/main" id="{642DF14B-87CD-0080-6157-BFE292381AD3}"/>
              </a:ext>
            </a:extLst>
          </p:cNvPr>
          <p:cNvPicPr>
            <a:picLocks noChangeAspect="1"/>
          </p:cNvPicPr>
          <p:nvPr/>
        </p:nvPicPr>
        <p:blipFill>
          <a:blip r:embed="rId4"/>
          <a:stretch>
            <a:fillRect/>
          </a:stretch>
        </p:blipFill>
        <p:spPr>
          <a:xfrm>
            <a:off x="5568773" y="4875035"/>
            <a:ext cx="4532842" cy="1828095"/>
          </a:xfrm>
          <a:prstGeom prst="rect">
            <a:avLst/>
          </a:prstGeom>
          <a:ln>
            <a:solidFill>
              <a:srgbClr val="4472C4"/>
            </a:solidFill>
          </a:ln>
        </p:spPr>
      </p:pic>
      <p:pic>
        <p:nvPicPr>
          <p:cNvPr id="4" name="Imagen 3" descr="Interfaz de usuario gráfica, Texto, Aplicación, Chat o mensaje de texto&#10;&#10;El contenido generado por IA puede ser incorrecto.">
            <a:extLst>
              <a:ext uri="{FF2B5EF4-FFF2-40B4-BE49-F238E27FC236}">
                <a16:creationId xmlns:a16="http://schemas.microsoft.com/office/drawing/2014/main" id="{F51C37CC-170A-4B89-1D32-35751E048BBB}"/>
              </a:ext>
            </a:extLst>
          </p:cNvPr>
          <p:cNvPicPr>
            <a:picLocks noChangeAspect="1"/>
          </p:cNvPicPr>
          <p:nvPr/>
        </p:nvPicPr>
        <p:blipFill>
          <a:blip r:embed="rId5"/>
          <a:stretch>
            <a:fillRect/>
          </a:stretch>
        </p:blipFill>
        <p:spPr>
          <a:xfrm>
            <a:off x="1482901" y="5108044"/>
            <a:ext cx="3955699" cy="1355020"/>
          </a:xfrm>
          <a:prstGeom prst="rect">
            <a:avLst/>
          </a:prstGeom>
          <a:ln>
            <a:solidFill>
              <a:srgbClr val="4472C4"/>
            </a:solidFill>
          </a:ln>
        </p:spPr>
      </p:pic>
      <p:cxnSp>
        <p:nvCxnSpPr>
          <p:cNvPr id="9" name="Conector recto de flecha 8">
            <a:extLst>
              <a:ext uri="{FF2B5EF4-FFF2-40B4-BE49-F238E27FC236}">
                <a16:creationId xmlns:a16="http://schemas.microsoft.com/office/drawing/2014/main" id="{FBC8ECEF-AA99-93DB-396E-627511216494}"/>
              </a:ext>
            </a:extLst>
          </p:cNvPr>
          <p:cNvCxnSpPr/>
          <p:nvPr/>
        </p:nvCxnSpPr>
        <p:spPr>
          <a:xfrm flipH="1">
            <a:off x="9165166" y="4564944"/>
            <a:ext cx="1876777" cy="6279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76E6EAE-0326-B39D-90EE-ED22FE41354D}"/>
              </a:ext>
            </a:extLst>
          </p:cNvPr>
          <p:cNvCxnSpPr/>
          <p:nvPr/>
        </p:nvCxnSpPr>
        <p:spPr>
          <a:xfrm flipH="1" flipV="1">
            <a:off x="4628443" y="6159500"/>
            <a:ext cx="3104445" cy="162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14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10F28-6413-DB48-FEB1-897305EC6625}"/>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95E735F3-9BA5-8BBC-FD57-AB5205288AE6}"/>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ACCIONES EN LA MATRÍCULA</a:t>
            </a:r>
            <a:endParaRPr lang="es-ES">
              <a:solidFill>
                <a:schemeClr val="dk1"/>
              </a:solidFill>
              <a:cs typeface="Arial"/>
            </a:endParaRPr>
          </a:p>
        </p:txBody>
      </p:sp>
      <p:sp>
        <p:nvSpPr>
          <p:cNvPr id="89" name="PlaceHolder 2">
            <a:extLst>
              <a:ext uri="{FF2B5EF4-FFF2-40B4-BE49-F238E27FC236}">
                <a16:creationId xmlns:a16="http://schemas.microsoft.com/office/drawing/2014/main" id="{C29AEFD4-5487-5535-0D01-00EECDAAA005}"/>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F827BD2E-D43A-84B0-1B8A-AB275BEFF4F7}"/>
              </a:ext>
            </a:extLst>
          </p:cNvPr>
          <p:cNvSpPr>
            <a:spLocks noGrp="1"/>
          </p:cNvSpPr>
          <p:nvPr>
            <p:ph type="title"/>
          </p:nvPr>
        </p:nvSpPr>
        <p:spPr>
          <a:xfrm>
            <a:off x="3897" y="769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Acciones: Anular matrícula</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21E84138-A40D-8E48-0537-1A94257C3B50}"/>
              </a:ext>
            </a:extLst>
          </p:cNvPr>
          <p:cNvSpPr>
            <a:spLocks noGrp="1"/>
          </p:cNvSpPr>
          <p:nvPr>
            <p:ph/>
          </p:nvPr>
        </p:nvSpPr>
        <p:spPr>
          <a:xfrm>
            <a:off x="1183" y="1359884"/>
            <a:ext cx="8628777" cy="704596"/>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a:solidFill>
                  <a:schemeClr val="dk2"/>
                </a:solidFill>
                <a:latin typeface="Roboto"/>
                <a:ea typeface="Roboto"/>
                <a:cs typeface="Roboto"/>
              </a:rPr>
              <a:t>Se puede anular una matrícula siempre con la premisas normativas (que ha de considerar la dirección del centro educativo) de cada enseñanza:</a:t>
            </a:r>
            <a:endParaRPr lang="es-ES" err="1">
              <a:solidFill>
                <a:schemeClr val="dk2"/>
              </a:solidFill>
              <a:cs typeface="Arial"/>
            </a:endParaRPr>
          </a:p>
          <a:p>
            <a:pPr indent="0" algn="just">
              <a:lnSpc>
                <a:spcPct val="100000"/>
              </a:lnSpc>
              <a:buNone/>
              <a:tabLst>
                <a:tab pos="0" algn="l"/>
              </a:tabLst>
            </a:pPr>
            <a:endParaRPr lang="es-ES" sz="1400">
              <a:solidFill>
                <a:schemeClr val="dk2"/>
              </a:solidFill>
              <a:latin typeface="Roboto"/>
              <a:ea typeface="Roboto"/>
              <a:cs typeface="Roboto"/>
            </a:endParaRPr>
          </a:p>
        </p:txBody>
      </p:sp>
      <p:sp>
        <p:nvSpPr>
          <p:cNvPr id="6" name="PlaceHolder 5">
            <a:extLst>
              <a:ext uri="{FF2B5EF4-FFF2-40B4-BE49-F238E27FC236}">
                <a16:creationId xmlns:a16="http://schemas.microsoft.com/office/drawing/2014/main" id="{48DBB431-90AF-ACD1-88E7-A922E15E2093}"/>
              </a:ext>
            </a:extLst>
          </p:cNvPr>
          <p:cNvSpPr txBox="1">
            <a:spLocks/>
          </p:cNvSpPr>
          <p:nvPr/>
        </p:nvSpPr>
        <p:spPr>
          <a:xfrm>
            <a:off x="310498" y="1866824"/>
            <a:ext cx="9208983" cy="1484205"/>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Antes de tener resultados de evaluación en convocatorias finales</a:t>
            </a:r>
            <a:endParaRPr lang="es-ES">
              <a:solidFill>
                <a:schemeClr val="dk2"/>
              </a:solidFill>
              <a:latin typeface="Arial"/>
              <a:ea typeface="Roboto"/>
              <a:cs typeface="Arial"/>
            </a:endParaRPr>
          </a:p>
          <a:p>
            <a:pPr algn="just">
              <a:lnSpc>
                <a:spcPct val="100000"/>
              </a:lnSpc>
              <a:buClr>
                <a:srgbClr val="3A5ADA"/>
              </a:buClr>
              <a:buFont typeface="Noto Sans Symbols"/>
              <a:buChar char="▪"/>
            </a:pPr>
            <a:r>
              <a:rPr lang="es-ES" sz="1400">
                <a:solidFill>
                  <a:schemeClr val="dk2"/>
                </a:solidFill>
                <a:latin typeface="Roboto"/>
                <a:ea typeface="Roboto"/>
                <a:cs typeface="Roboto"/>
              </a:rPr>
              <a:t>Se abre un cuadro de diálogo que tiene tres pasos</a:t>
            </a:r>
          </a:p>
          <a:p>
            <a:pPr algn="just">
              <a:lnSpc>
                <a:spcPct val="100000"/>
              </a:lnSpc>
              <a:buClr>
                <a:srgbClr val="3A5ADA"/>
              </a:buClr>
              <a:buFont typeface="Noto Sans Symbols"/>
              <a:buChar char="▪"/>
            </a:pPr>
            <a:r>
              <a:rPr lang="es-ES" sz="1400">
                <a:solidFill>
                  <a:schemeClr val="dk2"/>
                </a:solidFill>
                <a:latin typeface="Roboto"/>
                <a:ea typeface="Roboto"/>
                <a:cs typeface="Roboto"/>
              </a:rPr>
              <a:t>Primer paso se indica la fecha de la anulación, y se debería crear una diligencia que se incluirá en el expediente del alumno o alumna, que recoja las aclaraciones oportunas.</a:t>
            </a:r>
          </a:p>
          <a:p>
            <a:pPr algn="just">
              <a:lnSpc>
                <a:spcPct val="100000"/>
              </a:lnSpc>
              <a:buClr>
                <a:srgbClr val="3A5ADA"/>
              </a:buClr>
              <a:buFont typeface="Noto Sans Symbols"/>
              <a:buChar char="▪"/>
            </a:pPr>
            <a:r>
              <a:rPr lang="es-ES" sz="1400">
                <a:solidFill>
                  <a:schemeClr val="dk2"/>
                </a:solidFill>
                <a:latin typeface="Roboto"/>
                <a:ea typeface="Roboto"/>
                <a:cs typeface="Roboto"/>
              </a:rPr>
              <a:t>Segundo paso se elige el tipo de diligencia y se confirma la fecha de anulación</a:t>
            </a:r>
          </a:p>
          <a:p>
            <a:pPr algn="just">
              <a:lnSpc>
                <a:spcPct val="100000"/>
              </a:lnSpc>
              <a:buClr>
                <a:srgbClr val="3A5ADA"/>
              </a:buClr>
              <a:buFont typeface="Noto Sans Symbols"/>
              <a:buChar char="▪"/>
            </a:pPr>
            <a:r>
              <a:rPr lang="es-ES" sz="1400">
                <a:solidFill>
                  <a:schemeClr val="dk2"/>
                </a:solidFill>
                <a:latin typeface="Roboto"/>
                <a:ea typeface="Roboto"/>
                <a:cs typeface="Roboto"/>
              </a:rPr>
              <a:t>Se termina el proceso. La diligencia </a:t>
            </a:r>
            <a:r>
              <a:rPr lang="es-ES" sz="1400" b="1">
                <a:solidFill>
                  <a:schemeClr val="dk2"/>
                </a:solidFill>
                <a:latin typeface="Roboto"/>
                <a:ea typeface="Roboto"/>
                <a:cs typeface="Roboto"/>
              </a:rPr>
              <a:t>ha quedado grabada en su expediente académico</a:t>
            </a:r>
            <a:r>
              <a:rPr lang="es-ES" sz="1400">
                <a:solidFill>
                  <a:schemeClr val="dk2"/>
                </a:solidFill>
                <a:latin typeface="Roboto"/>
                <a:ea typeface="Roboto"/>
                <a:cs typeface="Roboto"/>
              </a:rPr>
              <a:t> (en Gestión educativa)</a:t>
            </a:r>
          </a:p>
          <a:p>
            <a:pPr algn="just">
              <a:lnSpc>
                <a:spcPct val="100000"/>
              </a:lnSpc>
              <a:buClr>
                <a:srgbClr val="3A5ADA"/>
              </a:buClr>
              <a:buFont typeface="Noto Sans Symbols"/>
              <a:buChar char="▪"/>
            </a:pPr>
            <a:endParaRPr lang="es-ES" sz="1400">
              <a:solidFill>
                <a:schemeClr val="dk2"/>
              </a:solidFill>
              <a:latin typeface="Roboto"/>
              <a:ea typeface="Roboto"/>
              <a:cs typeface="Roboto"/>
            </a:endParaRPr>
          </a:p>
          <a:p>
            <a:pPr algn="just">
              <a:lnSpc>
                <a:spcPct val="100000"/>
              </a:lnSpc>
              <a:buClr>
                <a:srgbClr val="3A5ADA"/>
              </a:buClr>
              <a:buFont typeface="Noto Sans Symbols"/>
              <a:buChar char="▪"/>
            </a:pPr>
            <a:endParaRPr lang="es-ES" sz="1400">
              <a:solidFill>
                <a:schemeClr val="dk2"/>
              </a:solidFill>
              <a:latin typeface="Roboto"/>
              <a:ea typeface="Roboto"/>
              <a:cs typeface="Roboto"/>
            </a:endParaRP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5" name="Imagen 4">
            <a:extLst>
              <a:ext uri="{FF2B5EF4-FFF2-40B4-BE49-F238E27FC236}">
                <a16:creationId xmlns:a16="http://schemas.microsoft.com/office/drawing/2014/main" id="{0B3908C4-85D1-76AF-416B-32022EAC8C8B}"/>
              </a:ext>
            </a:extLst>
          </p:cNvPr>
          <p:cNvPicPr>
            <a:picLocks noChangeAspect="1"/>
          </p:cNvPicPr>
          <p:nvPr/>
        </p:nvPicPr>
        <p:blipFill>
          <a:blip r:embed="rId3"/>
          <a:srcRect r="8424" b="265"/>
          <a:stretch>
            <a:fillRect/>
          </a:stretch>
        </p:blipFill>
        <p:spPr>
          <a:xfrm>
            <a:off x="9588148" y="535164"/>
            <a:ext cx="2598039" cy="2655021"/>
          </a:xfrm>
          <a:prstGeom prst="rect">
            <a:avLst/>
          </a:prstGeom>
          <a:ln>
            <a:solidFill>
              <a:srgbClr val="4472C4"/>
            </a:solidFill>
          </a:ln>
        </p:spPr>
      </p:pic>
      <p:pic>
        <p:nvPicPr>
          <p:cNvPr id="7" name="Imagen 6" descr="Interfaz de usuario gráfica, Texto, Aplicación&#10;&#10;El contenido generado por IA puede ser incorrecto.">
            <a:extLst>
              <a:ext uri="{FF2B5EF4-FFF2-40B4-BE49-F238E27FC236}">
                <a16:creationId xmlns:a16="http://schemas.microsoft.com/office/drawing/2014/main" id="{C7AB1C10-1F0D-3FB0-13B3-00A639534B15}"/>
              </a:ext>
            </a:extLst>
          </p:cNvPr>
          <p:cNvPicPr>
            <a:picLocks noChangeAspect="1"/>
          </p:cNvPicPr>
          <p:nvPr/>
        </p:nvPicPr>
        <p:blipFill>
          <a:blip r:embed="rId4"/>
          <a:srcRect r="31286" b="-266"/>
          <a:stretch>
            <a:fillRect/>
          </a:stretch>
        </p:blipFill>
        <p:spPr>
          <a:xfrm>
            <a:off x="8811331" y="3805766"/>
            <a:ext cx="3312721" cy="2661360"/>
          </a:xfrm>
          <a:prstGeom prst="rect">
            <a:avLst/>
          </a:prstGeom>
          <a:ln>
            <a:solidFill>
              <a:srgbClr val="4472C4"/>
            </a:solidFill>
          </a:ln>
        </p:spPr>
      </p:pic>
      <p:pic>
        <p:nvPicPr>
          <p:cNvPr id="11" name="Imagen 10" descr="Interfaz de usuario gráfica, Texto, Aplicación&#10;&#10;El contenido generado por IA puede ser incorrecto.">
            <a:extLst>
              <a:ext uri="{FF2B5EF4-FFF2-40B4-BE49-F238E27FC236}">
                <a16:creationId xmlns:a16="http://schemas.microsoft.com/office/drawing/2014/main" id="{2EF07DAF-5CAD-4484-9D04-FF363876C572}"/>
              </a:ext>
            </a:extLst>
          </p:cNvPr>
          <p:cNvPicPr>
            <a:picLocks noChangeAspect="1"/>
          </p:cNvPicPr>
          <p:nvPr/>
        </p:nvPicPr>
        <p:blipFill>
          <a:blip r:embed="rId5"/>
          <a:srcRect t="29443" r="188" b="174"/>
          <a:stretch>
            <a:fillRect/>
          </a:stretch>
        </p:blipFill>
        <p:spPr>
          <a:xfrm>
            <a:off x="4888114" y="3802944"/>
            <a:ext cx="3742228" cy="2845481"/>
          </a:xfrm>
          <a:prstGeom prst="rect">
            <a:avLst/>
          </a:prstGeom>
          <a:ln>
            <a:solidFill>
              <a:srgbClr val="4472C4"/>
            </a:solidFill>
          </a:ln>
        </p:spPr>
      </p:pic>
      <p:pic>
        <p:nvPicPr>
          <p:cNvPr id="12" name="Imagen 11" descr="Interfaz de usuario gráfica, Texto, Aplicación&#10;&#10;El contenido generado por IA puede ser incorrecto.">
            <a:extLst>
              <a:ext uri="{FF2B5EF4-FFF2-40B4-BE49-F238E27FC236}">
                <a16:creationId xmlns:a16="http://schemas.microsoft.com/office/drawing/2014/main" id="{4C05A129-1D60-AE63-9AA8-DEB6A1CBD6BA}"/>
              </a:ext>
            </a:extLst>
          </p:cNvPr>
          <p:cNvPicPr>
            <a:picLocks noChangeAspect="1"/>
          </p:cNvPicPr>
          <p:nvPr/>
        </p:nvPicPr>
        <p:blipFill>
          <a:blip r:embed="rId6"/>
          <a:stretch>
            <a:fillRect/>
          </a:stretch>
        </p:blipFill>
        <p:spPr>
          <a:xfrm>
            <a:off x="999773" y="3728861"/>
            <a:ext cx="3793067" cy="2984501"/>
          </a:xfrm>
          <a:prstGeom prst="rect">
            <a:avLst/>
          </a:prstGeom>
          <a:ln>
            <a:solidFill>
              <a:srgbClr val="4472C4"/>
            </a:solidFill>
          </a:ln>
        </p:spPr>
      </p:pic>
      <p:cxnSp>
        <p:nvCxnSpPr>
          <p:cNvPr id="13" name="Conector recto de flecha 12">
            <a:extLst>
              <a:ext uri="{FF2B5EF4-FFF2-40B4-BE49-F238E27FC236}">
                <a16:creationId xmlns:a16="http://schemas.microsoft.com/office/drawing/2014/main" id="{4A41D5D1-D43E-E68B-0E9F-B230A37FED09}"/>
              </a:ext>
            </a:extLst>
          </p:cNvPr>
          <p:cNvCxnSpPr/>
          <p:nvPr/>
        </p:nvCxnSpPr>
        <p:spPr>
          <a:xfrm>
            <a:off x="11493499" y="2617611"/>
            <a:ext cx="63500" cy="13899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3549469E-84CE-3D55-3F02-A8803712E100}"/>
              </a:ext>
            </a:extLst>
          </p:cNvPr>
          <p:cNvCxnSpPr/>
          <p:nvPr/>
        </p:nvCxnSpPr>
        <p:spPr>
          <a:xfrm flipH="1" flipV="1">
            <a:off x="7655278" y="4268611"/>
            <a:ext cx="3760610" cy="16227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DF119BB8-C986-F9CB-59BB-B76E5380E32D}"/>
              </a:ext>
            </a:extLst>
          </p:cNvPr>
          <p:cNvCxnSpPr/>
          <p:nvPr/>
        </p:nvCxnSpPr>
        <p:spPr>
          <a:xfrm flipH="1" flipV="1">
            <a:off x="4021666" y="5383388"/>
            <a:ext cx="2878666" cy="10301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E2BB3D0-C363-F3F6-4E2D-B5F8BDA31671}"/>
              </a:ext>
            </a:extLst>
          </p:cNvPr>
          <p:cNvCxnSpPr/>
          <p:nvPr/>
        </p:nvCxnSpPr>
        <p:spPr>
          <a:xfrm flipH="1">
            <a:off x="3386666" y="6335889"/>
            <a:ext cx="705555" cy="1975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278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A2037-6F3B-DFA9-8968-4230CDCC5509}"/>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A15A08AF-0DC2-3FCB-516D-ECD15708CE6B}"/>
              </a:ext>
            </a:extLst>
          </p:cNvPr>
          <p:cNvSpPr>
            <a:spLocks noGrp="1"/>
          </p:cNvSpPr>
          <p:nvPr>
            <p:ph/>
          </p:nvPr>
        </p:nvSpPr>
        <p:spPr>
          <a:xfrm>
            <a:off x="9244545" y="183240"/>
            <a:ext cx="2445449"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ACCIONES EN LA MATRÍCULA</a:t>
            </a:r>
            <a:endParaRPr lang="es-ES">
              <a:solidFill>
                <a:schemeClr val="dk1"/>
              </a:solidFill>
              <a:cs typeface="Arial"/>
            </a:endParaRPr>
          </a:p>
        </p:txBody>
      </p:sp>
      <p:sp>
        <p:nvSpPr>
          <p:cNvPr id="89" name="PlaceHolder 2">
            <a:extLst>
              <a:ext uri="{FF2B5EF4-FFF2-40B4-BE49-F238E27FC236}">
                <a16:creationId xmlns:a16="http://schemas.microsoft.com/office/drawing/2014/main" id="{3D09DFDA-4534-BD63-0DB6-0D12235DC757}"/>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2C78F728-9E21-063D-3662-40F650C8ACC2}"/>
              </a:ext>
            </a:extLst>
          </p:cNvPr>
          <p:cNvSpPr>
            <a:spLocks noGrp="1"/>
          </p:cNvSpPr>
          <p:nvPr>
            <p:ph type="title"/>
          </p:nvPr>
        </p:nvSpPr>
        <p:spPr>
          <a:xfrm>
            <a:off x="3897" y="769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Acciones: activar matrícula</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36B9831B-F2BA-39D0-0C52-261FBF4B48AF}"/>
              </a:ext>
            </a:extLst>
          </p:cNvPr>
          <p:cNvSpPr>
            <a:spLocks noGrp="1"/>
          </p:cNvSpPr>
          <p:nvPr>
            <p:ph/>
          </p:nvPr>
        </p:nvSpPr>
        <p:spPr>
          <a:xfrm>
            <a:off x="1183" y="1359884"/>
            <a:ext cx="4275500" cy="1212595"/>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a:solidFill>
                  <a:schemeClr val="dk2"/>
                </a:solidFill>
                <a:latin typeface="Roboto"/>
                <a:ea typeface="Roboto"/>
                <a:cs typeface="Roboto"/>
              </a:rPr>
              <a:t>Se puede activar una matrícula que esté anulada o trasladada, siempre que administrativamente corresponda hacerlo, pero se tiene que tener en cuenta:</a:t>
            </a:r>
            <a:endParaRPr lang="es-ES" err="1">
              <a:solidFill>
                <a:schemeClr val="dk2"/>
              </a:solidFill>
              <a:cs typeface="Arial"/>
            </a:endParaRPr>
          </a:p>
          <a:p>
            <a:pPr indent="0" algn="just">
              <a:lnSpc>
                <a:spcPct val="100000"/>
              </a:lnSpc>
              <a:buNone/>
              <a:tabLst>
                <a:tab pos="0" algn="l"/>
              </a:tabLst>
            </a:pPr>
            <a:endParaRPr lang="es-ES" sz="1400">
              <a:solidFill>
                <a:schemeClr val="dk2"/>
              </a:solidFill>
              <a:latin typeface="Roboto"/>
              <a:ea typeface="Roboto"/>
              <a:cs typeface="Roboto"/>
            </a:endParaRPr>
          </a:p>
        </p:txBody>
      </p:sp>
      <p:sp>
        <p:nvSpPr>
          <p:cNvPr id="6" name="PlaceHolder 5">
            <a:extLst>
              <a:ext uri="{FF2B5EF4-FFF2-40B4-BE49-F238E27FC236}">
                <a16:creationId xmlns:a16="http://schemas.microsoft.com/office/drawing/2014/main" id="{9A07FD2F-3804-1A14-F80E-C6717004DC4D}"/>
              </a:ext>
            </a:extLst>
          </p:cNvPr>
          <p:cNvSpPr txBox="1">
            <a:spLocks/>
          </p:cNvSpPr>
          <p:nvPr/>
        </p:nvSpPr>
        <p:spPr>
          <a:xfrm>
            <a:off x="282276" y="2325435"/>
            <a:ext cx="3994928" cy="3671428"/>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dirty="0">
                <a:solidFill>
                  <a:schemeClr val="dk2"/>
                </a:solidFill>
                <a:latin typeface="Roboto"/>
                <a:ea typeface="Roboto"/>
                <a:cs typeface="Roboto"/>
              </a:rPr>
              <a:t>Al activar el sistema comprueba si la matrícula a poner vigente cumple la viabilidad de matrícula, de la misma forma que si se crease desde el inicio. Si no es viable el sistema no lo hará, pero avisará indicando la razón de no poder hacerlo.</a:t>
            </a:r>
          </a:p>
          <a:p>
            <a:pPr algn="just">
              <a:lnSpc>
                <a:spcPct val="100000"/>
              </a:lnSpc>
              <a:buClr>
                <a:srgbClr val="3A5ADA"/>
              </a:buClr>
              <a:buFont typeface="Noto Sans Symbols"/>
              <a:buChar char="▪"/>
            </a:pPr>
            <a:r>
              <a:rPr lang="es-ES" sz="1400" dirty="0">
                <a:solidFill>
                  <a:schemeClr val="dk2"/>
                </a:solidFill>
                <a:latin typeface="Roboto"/>
                <a:ea typeface="Roboto"/>
                <a:cs typeface="Roboto"/>
              </a:rPr>
              <a:t>Activar cuando corresponda: si un alumno se va trasladado y no es un error, y vuelve pasado al tiempo NO se debe activar, se debería crear una nueva. (Caso habitual de alumnado de padres temporeros)</a:t>
            </a:r>
          </a:p>
          <a:p>
            <a:pPr>
              <a:lnSpc>
                <a:spcPct val="100000"/>
              </a:lnSpc>
              <a:spcBef>
                <a:spcPts val="499"/>
              </a:spcBef>
              <a:buClr>
                <a:srgbClr val="3A5ADA"/>
              </a:buClr>
              <a:buFont typeface="Noto Sans Symbols"/>
              <a:buChar char="▪"/>
            </a:pPr>
            <a:endParaRPr lang="es-ES" sz="1400" b="1" dirty="0">
              <a:solidFill>
                <a:schemeClr val="dk2"/>
              </a:solidFill>
              <a:latin typeface="Roboto"/>
              <a:ea typeface="Roboto"/>
              <a:cs typeface="Roboto"/>
            </a:endParaRPr>
          </a:p>
        </p:txBody>
      </p:sp>
      <p:pic>
        <p:nvPicPr>
          <p:cNvPr id="3" name="Imagen 2" descr="Tabla&#10;&#10;El contenido generado por IA puede ser incorrecto.">
            <a:extLst>
              <a:ext uri="{FF2B5EF4-FFF2-40B4-BE49-F238E27FC236}">
                <a16:creationId xmlns:a16="http://schemas.microsoft.com/office/drawing/2014/main" id="{816ABE42-4A96-CBAE-F540-0C4E978718CE}"/>
              </a:ext>
            </a:extLst>
          </p:cNvPr>
          <p:cNvPicPr>
            <a:picLocks noChangeAspect="1"/>
          </p:cNvPicPr>
          <p:nvPr/>
        </p:nvPicPr>
        <p:blipFill>
          <a:blip r:embed="rId3"/>
          <a:stretch>
            <a:fillRect/>
          </a:stretch>
        </p:blipFill>
        <p:spPr>
          <a:xfrm>
            <a:off x="4843109" y="1357489"/>
            <a:ext cx="7190670" cy="3409244"/>
          </a:xfrm>
          <a:prstGeom prst="rect">
            <a:avLst/>
          </a:prstGeom>
          <a:ln>
            <a:solidFill>
              <a:srgbClr val="4472C4"/>
            </a:solidFill>
          </a:ln>
        </p:spPr>
      </p:pic>
      <p:pic>
        <p:nvPicPr>
          <p:cNvPr id="4" name="Imagen 3" descr="Interfaz de usuario gráfica, Texto, Aplicación, Chat o mensaje de texto&#10;&#10;El contenido generado por IA puede ser incorrecto.">
            <a:extLst>
              <a:ext uri="{FF2B5EF4-FFF2-40B4-BE49-F238E27FC236}">
                <a16:creationId xmlns:a16="http://schemas.microsoft.com/office/drawing/2014/main" id="{270E8D77-25E4-FB0E-5F28-A5CDA4E0463B}"/>
              </a:ext>
            </a:extLst>
          </p:cNvPr>
          <p:cNvPicPr>
            <a:picLocks noChangeAspect="1"/>
          </p:cNvPicPr>
          <p:nvPr/>
        </p:nvPicPr>
        <p:blipFill>
          <a:blip r:embed="rId4"/>
          <a:stretch>
            <a:fillRect/>
          </a:stretch>
        </p:blipFill>
        <p:spPr>
          <a:xfrm>
            <a:off x="2971270" y="5123038"/>
            <a:ext cx="6439959" cy="1169811"/>
          </a:xfrm>
          <a:prstGeom prst="rect">
            <a:avLst/>
          </a:prstGeom>
          <a:ln>
            <a:solidFill>
              <a:srgbClr val="4472C4"/>
            </a:solidFill>
          </a:ln>
        </p:spPr>
      </p:pic>
      <p:cxnSp>
        <p:nvCxnSpPr>
          <p:cNvPr id="8" name="Conector recto de flecha 7">
            <a:extLst>
              <a:ext uri="{FF2B5EF4-FFF2-40B4-BE49-F238E27FC236}">
                <a16:creationId xmlns:a16="http://schemas.microsoft.com/office/drawing/2014/main" id="{DB9719EF-76EB-F474-F485-5FEDA193795C}"/>
              </a:ext>
            </a:extLst>
          </p:cNvPr>
          <p:cNvCxnSpPr/>
          <p:nvPr/>
        </p:nvCxnSpPr>
        <p:spPr>
          <a:xfrm flipH="1">
            <a:off x="8558388" y="4437945"/>
            <a:ext cx="2370667" cy="959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02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5605-9E52-DA41-40A4-57CF2BF2BFDA}"/>
            </a:ext>
          </a:extLst>
        </p:cNvPr>
        <p:cNvGrpSpPr/>
        <p:nvPr/>
      </p:nvGrpSpPr>
      <p:grpSpPr>
        <a:xfrm>
          <a:off x="0" y="0"/>
          <a:ext cx="0" cy="0"/>
          <a:chOff x="0" y="0"/>
          <a:chExt cx="0" cy="0"/>
        </a:xfrm>
      </p:grpSpPr>
      <p:sp>
        <p:nvSpPr>
          <p:cNvPr id="86" name="PlaceHolder 1">
            <a:extLst>
              <a:ext uri="{FF2B5EF4-FFF2-40B4-BE49-F238E27FC236}">
                <a16:creationId xmlns:a16="http://schemas.microsoft.com/office/drawing/2014/main" id="{0ADD851C-AC5B-B577-95C1-86B77BEC40EE}"/>
              </a:ext>
            </a:extLst>
          </p:cNvPr>
          <p:cNvSpPr>
            <a:spLocks noGrp="1"/>
          </p:cNvSpPr>
          <p:nvPr>
            <p:ph/>
          </p:nvPr>
        </p:nvSpPr>
        <p:spPr>
          <a:xfrm>
            <a:off x="914400" y="928080"/>
            <a:ext cx="8859713" cy="93456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4400" b="1">
                <a:solidFill>
                  <a:schemeClr val="lt1"/>
                </a:solidFill>
                <a:latin typeface="Roboto"/>
                <a:ea typeface="Roboto"/>
              </a:rPr>
              <a:t>4.</a:t>
            </a:r>
            <a:r>
              <a:rPr lang="es-ES" sz="4400" b="1" u="none" strike="noStrike">
                <a:solidFill>
                  <a:schemeClr val="lt1"/>
                </a:solidFill>
                <a:effectLst/>
                <a:uFillTx/>
                <a:latin typeface="Roboto"/>
                <a:ea typeface="Roboto"/>
              </a:rPr>
              <a:t> </a:t>
            </a:r>
            <a:r>
              <a:rPr lang="es-ES" sz="4400" b="1">
                <a:solidFill>
                  <a:schemeClr val="lt1"/>
                </a:solidFill>
                <a:latin typeface="Roboto"/>
                <a:ea typeface="Roboto"/>
              </a:rPr>
              <a:t>Panel organizativo de materias</a:t>
            </a:r>
            <a:endParaRPr lang="es-ES" sz="4400" b="0" u="none" strike="noStrike">
              <a:solidFill>
                <a:schemeClr val="lt1"/>
              </a:solidFill>
              <a:effectLst/>
              <a:uFillTx/>
              <a:latin typeface="Arial"/>
            </a:endParaRPr>
          </a:p>
        </p:txBody>
      </p:sp>
      <p:sp>
        <p:nvSpPr>
          <p:cNvPr id="87" name="PlaceHolder 2">
            <a:extLst>
              <a:ext uri="{FF2B5EF4-FFF2-40B4-BE49-F238E27FC236}">
                <a16:creationId xmlns:a16="http://schemas.microsoft.com/office/drawing/2014/main" id="{6EDBCCF8-D035-5601-EB6F-7FEE4EE802B4}"/>
              </a:ext>
            </a:extLst>
          </p:cNvPr>
          <p:cNvSpPr>
            <a:spLocks noGrp="1"/>
          </p:cNvSpPr>
          <p:nvPr>
            <p:ph/>
          </p:nvPr>
        </p:nvSpPr>
        <p:spPr>
          <a:xfrm>
            <a:off x="1530720" y="1941480"/>
            <a:ext cx="8102160" cy="4099320"/>
          </a:xfrm>
          <a:prstGeom prst="rect">
            <a:avLst/>
          </a:prstGeom>
          <a:noFill/>
          <a:ln w="0">
            <a:noFill/>
          </a:ln>
        </p:spPr>
        <p:txBody>
          <a:bodyPr lIns="91440" tIns="45720" rIns="91440" bIns="45720" anchor="t">
            <a:normAutofit/>
          </a:bodyPr>
          <a:lstStyle/>
          <a:p>
            <a:pPr marL="0" indent="0" algn="just">
              <a:lnSpc>
                <a:spcPct val="100000"/>
              </a:lnSpc>
              <a:buNone/>
            </a:pPr>
            <a:r>
              <a:rPr lang="es-ES" sz="1400">
                <a:solidFill>
                  <a:schemeClr val="lt1"/>
                </a:solidFill>
                <a:latin typeface="Roboto"/>
                <a:ea typeface="Roboto"/>
                <a:cs typeface="Roboto"/>
              </a:rPr>
              <a:t>En los centros con enseñanzas con </a:t>
            </a:r>
            <a:r>
              <a:rPr lang="es-ES" sz="1400" err="1">
                <a:solidFill>
                  <a:schemeClr val="lt1"/>
                </a:solidFill>
                <a:latin typeface="Roboto"/>
                <a:ea typeface="Roboto"/>
                <a:cs typeface="Roboto"/>
              </a:rPr>
              <a:t>optatividad</a:t>
            </a:r>
            <a:r>
              <a:rPr lang="es-ES" sz="1400">
                <a:solidFill>
                  <a:schemeClr val="lt1"/>
                </a:solidFill>
                <a:latin typeface="Roboto"/>
                <a:ea typeface="Roboto"/>
                <a:cs typeface="Roboto"/>
              </a:rPr>
              <a:t> se dispone de esta ayuda para distribuir al alumnado. En primer lugar se tiene una visión global del número de alumnos o alumnas que han elegido al matricularse cada una de las optativas, y en segundo lugar porque permite, si fuese necesario, realizar la distribución del alumnado cuando alguna materia no llega al mínimo necesario para poder ser impartida.</a:t>
            </a:r>
            <a:endParaRPr lang="es-ES">
              <a:solidFill>
                <a:schemeClr val="lt1"/>
              </a:solidFill>
              <a:cs typeface="Arial"/>
            </a:endParaRPr>
          </a:p>
        </p:txBody>
      </p:sp>
    </p:spTree>
    <p:extLst>
      <p:ext uri="{BB962C8B-B14F-4D97-AF65-F5344CB8AC3E}">
        <p14:creationId xmlns:p14="http://schemas.microsoft.com/office/powerpoint/2010/main" val="403707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FCCD0-05BB-E1F9-4646-0DFBF54314F3}"/>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BE13D61C-1701-9C86-A8EB-4CBDDFB8865C}"/>
              </a:ext>
            </a:extLst>
          </p:cNvPr>
          <p:cNvSpPr>
            <a:spLocks noGrp="1"/>
          </p:cNvSpPr>
          <p:nvPr>
            <p:ph/>
          </p:nvPr>
        </p:nvSpPr>
        <p:spPr>
          <a:xfrm>
            <a:off x="9026832" y="183240"/>
            <a:ext cx="2663162" cy="237960"/>
          </a:xfrm>
          <a:prstGeom prst="rect">
            <a:avLst/>
          </a:prstGeom>
          <a:noFill/>
          <a:ln w="0">
            <a:noFill/>
          </a:ln>
        </p:spPr>
        <p:txBody>
          <a:bodyPr lIns="91440" tIns="45720" rIns="91440" bIns="45720" anchor="ctr">
            <a:normAutofit fontScale="70000" lnSpcReduction="20000"/>
          </a:bodyPr>
          <a:lstStyle/>
          <a:p>
            <a:pPr indent="0" algn="r">
              <a:lnSpc>
                <a:spcPct val="100000"/>
              </a:lnSpc>
              <a:buNone/>
              <a:tabLst>
                <a:tab pos="0" algn="l"/>
              </a:tabLst>
            </a:pPr>
            <a:r>
              <a:rPr lang="es-ES" sz="1400" b="1">
                <a:solidFill>
                  <a:schemeClr val="dk1"/>
                </a:solidFill>
                <a:latin typeface="Roboto"/>
                <a:ea typeface="Roboto"/>
              </a:rPr>
              <a:t>PANEL ORGANIZATIVO DE MATERIAS</a:t>
            </a:r>
            <a:endParaRPr lang="es-ES">
              <a:solidFill>
                <a:schemeClr val="dk1"/>
              </a:solidFill>
              <a:cs typeface="Arial"/>
            </a:endParaRPr>
          </a:p>
        </p:txBody>
      </p:sp>
      <p:sp>
        <p:nvSpPr>
          <p:cNvPr id="89" name="PlaceHolder 2">
            <a:extLst>
              <a:ext uri="{FF2B5EF4-FFF2-40B4-BE49-F238E27FC236}">
                <a16:creationId xmlns:a16="http://schemas.microsoft.com/office/drawing/2014/main" id="{7C28557C-84D0-B0D7-D689-95369189EB43}"/>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C036BE11-B559-5287-13F4-35E1573F2A49}"/>
              </a:ext>
            </a:extLst>
          </p:cNvPr>
          <p:cNvSpPr>
            <a:spLocks noGrp="1"/>
          </p:cNvSpPr>
          <p:nvPr>
            <p:ph type="title"/>
          </p:nvPr>
        </p:nvSpPr>
        <p:spPr>
          <a:xfrm>
            <a:off x="3897" y="769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dirty="0">
                <a:solidFill>
                  <a:schemeClr val="dk1"/>
                </a:solidFill>
                <a:latin typeface="Roboto"/>
                <a:ea typeface="Roboto"/>
              </a:rPr>
              <a:t>Panel </a:t>
            </a:r>
            <a:r>
              <a:rPr lang="es-ES" sz="3600" b="1" dirty="0" err="1">
                <a:solidFill>
                  <a:schemeClr val="dk1"/>
                </a:solidFill>
                <a:latin typeface="Roboto"/>
                <a:ea typeface="Roboto"/>
              </a:rPr>
              <a:t>org</a:t>
            </a:r>
            <a:r>
              <a:rPr lang="es-ES" sz="3600" b="1" dirty="0">
                <a:solidFill>
                  <a:schemeClr val="dk1"/>
                </a:solidFill>
                <a:latin typeface="Roboto"/>
                <a:ea typeface="Roboto"/>
              </a:rPr>
              <a:t>. de materias</a:t>
            </a:r>
            <a:endParaRPr lang="es-ES" sz="3600" b="1" u="none" strike="noStrike" dirty="0">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84F89A97-89ED-5240-E3FA-4787DA70D073}"/>
              </a:ext>
            </a:extLst>
          </p:cNvPr>
          <p:cNvSpPr>
            <a:spLocks noGrp="1"/>
          </p:cNvSpPr>
          <p:nvPr>
            <p:ph/>
          </p:nvPr>
        </p:nvSpPr>
        <p:spPr>
          <a:xfrm>
            <a:off x="1183" y="1359884"/>
            <a:ext cx="7163415" cy="1564779"/>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dirty="0">
                <a:solidFill>
                  <a:schemeClr val="dk2"/>
                </a:solidFill>
                <a:latin typeface="Roboto"/>
                <a:ea typeface="Roboto"/>
                <a:cs typeface="Roboto"/>
              </a:rPr>
              <a:t>Esta opción disponible para enseñanzas con </a:t>
            </a:r>
            <a:r>
              <a:rPr lang="es-ES" sz="1400" dirty="0" err="1">
                <a:solidFill>
                  <a:schemeClr val="dk2"/>
                </a:solidFill>
                <a:latin typeface="Roboto"/>
                <a:ea typeface="Roboto"/>
                <a:cs typeface="Roboto"/>
              </a:rPr>
              <a:t>optatividad</a:t>
            </a:r>
            <a:r>
              <a:rPr lang="es-ES" sz="1400" dirty="0">
                <a:solidFill>
                  <a:schemeClr val="dk2"/>
                </a:solidFill>
                <a:latin typeface="Roboto"/>
                <a:ea typeface="Roboto"/>
                <a:cs typeface="Roboto"/>
              </a:rPr>
              <a:t> de materias, da una herramienta de ayuda muy valiosa para saber el </a:t>
            </a:r>
            <a:r>
              <a:rPr lang="es-ES" sz="1400" b="1" dirty="0">
                <a:solidFill>
                  <a:schemeClr val="dk2"/>
                </a:solidFill>
                <a:latin typeface="Roboto"/>
                <a:ea typeface="Roboto"/>
                <a:cs typeface="Roboto"/>
              </a:rPr>
              <a:t>número de alumnos o alumnas que ha elegido esas materias optativas</a:t>
            </a:r>
            <a:r>
              <a:rPr lang="es-ES" sz="1400" dirty="0">
                <a:solidFill>
                  <a:schemeClr val="dk2"/>
                </a:solidFill>
                <a:latin typeface="Roboto"/>
                <a:ea typeface="Roboto"/>
                <a:cs typeface="Roboto"/>
              </a:rPr>
              <a:t>, lo que le permite </a:t>
            </a:r>
            <a:r>
              <a:rPr lang="es-ES" sz="1400" b="1" dirty="0">
                <a:solidFill>
                  <a:schemeClr val="dk2"/>
                </a:solidFill>
                <a:latin typeface="Roboto"/>
                <a:ea typeface="Roboto"/>
                <a:cs typeface="Roboto"/>
              </a:rPr>
              <a:t>tomar decisiones</a:t>
            </a:r>
            <a:r>
              <a:rPr lang="es-ES" sz="1400" dirty="0">
                <a:solidFill>
                  <a:schemeClr val="dk2"/>
                </a:solidFill>
                <a:latin typeface="Roboto"/>
                <a:ea typeface="Roboto"/>
                <a:cs typeface="Roboto"/>
              </a:rPr>
              <a:t> en cuanto al profesorado. Si es  necesario pueden </a:t>
            </a:r>
            <a:r>
              <a:rPr lang="es-ES" sz="1400" b="1" dirty="0">
                <a:solidFill>
                  <a:schemeClr val="dk2"/>
                </a:solidFill>
                <a:latin typeface="Roboto"/>
                <a:ea typeface="Roboto"/>
                <a:cs typeface="Roboto"/>
              </a:rPr>
              <a:t>cambiar al alumnado que se decida la materia optativa</a:t>
            </a:r>
            <a:r>
              <a:rPr lang="es-ES" sz="1400" dirty="0">
                <a:solidFill>
                  <a:schemeClr val="dk2"/>
                </a:solidFill>
                <a:latin typeface="Roboto"/>
                <a:ea typeface="Roboto"/>
                <a:cs typeface="Roboto"/>
              </a:rPr>
              <a:t> en caso de que no se vaya a impartir alguna de estas materias. Esto es una novedad respecto al año pasado, ya que en ese momento había que editar las materias del alumnado implicado en Gestión educativa.</a:t>
            </a:r>
          </a:p>
        </p:txBody>
      </p:sp>
      <p:sp>
        <p:nvSpPr>
          <p:cNvPr id="6" name="PlaceHolder 5">
            <a:extLst>
              <a:ext uri="{FF2B5EF4-FFF2-40B4-BE49-F238E27FC236}">
                <a16:creationId xmlns:a16="http://schemas.microsoft.com/office/drawing/2014/main" id="{C17D07BA-04B0-49C8-3144-CFA3DAEBC8F1}"/>
              </a:ext>
            </a:extLst>
          </p:cNvPr>
          <p:cNvSpPr txBox="1">
            <a:spLocks/>
          </p:cNvSpPr>
          <p:nvPr/>
        </p:nvSpPr>
        <p:spPr>
          <a:xfrm>
            <a:off x="250260" y="3113048"/>
            <a:ext cx="4206238" cy="3741865"/>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Está disponible para la Vista Dirección (no en CEIP)</a:t>
            </a:r>
          </a:p>
          <a:p>
            <a:pPr algn="just">
              <a:lnSpc>
                <a:spcPct val="100000"/>
              </a:lnSpc>
              <a:buClr>
                <a:srgbClr val="3A5ADA"/>
              </a:buClr>
              <a:buFont typeface="Noto Sans Symbols"/>
              <a:buChar char="▪"/>
            </a:pPr>
            <a:r>
              <a:rPr lang="es-ES" sz="1400">
                <a:solidFill>
                  <a:schemeClr val="dk2"/>
                </a:solidFill>
                <a:latin typeface="Roboto"/>
                <a:ea typeface="Roboto"/>
                <a:cs typeface="Roboto"/>
              </a:rPr>
              <a:t>Para el año académico, se puede elegir el curso en el que haya opción de elegir materias.</a:t>
            </a:r>
            <a:endParaRPr lang="es-ES">
              <a:solidFill>
                <a:schemeClr val="dk2"/>
              </a:solidFill>
            </a:endParaRPr>
          </a:p>
          <a:p>
            <a:pPr algn="just">
              <a:lnSpc>
                <a:spcPct val="100000"/>
              </a:lnSpc>
              <a:buClr>
                <a:srgbClr val="3A5ADA"/>
              </a:buClr>
              <a:buFont typeface="Noto Sans Symbols"/>
              <a:buChar char="▪"/>
            </a:pPr>
            <a:r>
              <a:rPr lang="es-ES" sz="1400">
                <a:solidFill>
                  <a:schemeClr val="dk2"/>
                </a:solidFill>
                <a:latin typeface="Roboto"/>
                <a:ea typeface="Roboto"/>
                <a:cs typeface="Roboto"/>
              </a:rPr>
              <a:t>Hay un cuadro resumen de número de personas por cada una de las materias elegibles.</a:t>
            </a:r>
          </a:p>
          <a:p>
            <a:pPr algn="just">
              <a:lnSpc>
                <a:spcPct val="100000"/>
              </a:lnSpc>
              <a:buClr>
                <a:srgbClr val="3A5ADA"/>
              </a:buClr>
              <a:buFont typeface="Noto Sans Symbols"/>
              <a:buChar char="▪"/>
            </a:pPr>
            <a:r>
              <a:rPr lang="es-ES" sz="1400">
                <a:solidFill>
                  <a:schemeClr val="dk2"/>
                </a:solidFill>
                <a:latin typeface="Roboto"/>
                <a:ea typeface="Roboto"/>
                <a:cs typeface="Roboto"/>
              </a:rPr>
              <a:t>Opción de ver todas las materias (elimina el cuadro resumen).</a:t>
            </a:r>
          </a:p>
          <a:p>
            <a:pPr algn="just">
              <a:lnSpc>
                <a:spcPct val="100000"/>
              </a:lnSpc>
              <a:buClr>
                <a:srgbClr val="3A5ADA"/>
              </a:buClr>
              <a:buFont typeface="Noto Sans Symbols"/>
              <a:buChar char="▪"/>
            </a:pPr>
            <a:r>
              <a:rPr lang="es-ES" sz="1400">
                <a:solidFill>
                  <a:schemeClr val="dk2"/>
                </a:solidFill>
                <a:latin typeface="Roboto"/>
                <a:ea typeface="Roboto"/>
                <a:cs typeface="Roboto"/>
              </a:rPr>
              <a:t>Exportar datos: solo cambios realizados, o todo el listado.</a:t>
            </a:r>
          </a:p>
          <a:p>
            <a:pPr algn="just">
              <a:lnSpc>
                <a:spcPct val="100000"/>
              </a:lnSpc>
              <a:buClr>
                <a:srgbClr val="3A5ADA"/>
              </a:buClr>
              <a:buFont typeface="Noto Sans Symbols"/>
              <a:buChar char="▪"/>
            </a:pPr>
            <a:r>
              <a:rPr lang="es-ES" sz="1400" b="1">
                <a:solidFill>
                  <a:schemeClr val="dk2"/>
                </a:solidFill>
                <a:latin typeface="Roboto"/>
                <a:ea typeface="Roboto"/>
                <a:cs typeface="Roboto"/>
              </a:rPr>
              <a:t>Guardar datos</a:t>
            </a:r>
            <a:r>
              <a:rPr lang="es-ES" sz="1400">
                <a:solidFill>
                  <a:schemeClr val="dk2"/>
                </a:solidFill>
                <a:latin typeface="Roboto"/>
                <a:ea typeface="Roboto"/>
                <a:cs typeface="Roboto"/>
              </a:rPr>
              <a:t>: traslada los </a:t>
            </a:r>
            <a:r>
              <a:rPr lang="es-ES" sz="1400" b="1">
                <a:solidFill>
                  <a:schemeClr val="dk2"/>
                </a:solidFill>
                <a:latin typeface="Roboto"/>
                <a:ea typeface="Roboto"/>
                <a:cs typeface="Roboto"/>
              </a:rPr>
              <a:t>cambios a las matrículas </a:t>
            </a:r>
            <a:r>
              <a:rPr lang="es-ES" sz="1400">
                <a:solidFill>
                  <a:schemeClr val="dk2"/>
                </a:solidFill>
                <a:latin typeface="Roboto"/>
                <a:ea typeface="Roboto"/>
                <a:cs typeface="Roboto"/>
              </a:rPr>
              <a:t>del alumnado afectado.</a:t>
            </a:r>
          </a:p>
          <a:p>
            <a:pPr>
              <a:lnSpc>
                <a:spcPct val="100000"/>
              </a:lnSpc>
              <a:spcBef>
                <a:spcPts val="499"/>
              </a:spcBef>
              <a:buClr>
                <a:srgbClr val="3A5ADA"/>
              </a:buClr>
              <a:buFont typeface="Noto Sans Symbols"/>
              <a:buChar char="▪"/>
            </a:pPr>
            <a:endParaRPr lang="es-ES" sz="1400" b="1">
              <a:solidFill>
                <a:schemeClr val="dk2"/>
              </a:solidFill>
              <a:latin typeface="Roboto"/>
              <a:ea typeface="Roboto"/>
              <a:cs typeface="Roboto"/>
            </a:endParaRPr>
          </a:p>
        </p:txBody>
      </p:sp>
      <p:pic>
        <p:nvPicPr>
          <p:cNvPr id="2" name="Imagen 1" descr="Interfaz de usuario gráfica, Aplicación&#10;&#10;El contenido generado por IA puede ser incorrecto.">
            <a:extLst>
              <a:ext uri="{FF2B5EF4-FFF2-40B4-BE49-F238E27FC236}">
                <a16:creationId xmlns:a16="http://schemas.microsoft.com/office/drawing/2014/main" id="{DAA3E257-15FC-FA1D-2E0E-CE8A59B316B9}"/>
              </a:ext>
            </a:extLst>
          </p:cNvPr>
          <p:cNvPicPr>
            <a:picLocks noChangeAspect="1"/>
          </p:cNvPicPr>
          <p:nvPr/>
        </p:nvPicPr>
        <p:blipFill>
          <a:blip r:embed="rId3"/>
          <a:stretch>
            <a:fillRect/>
          </a:stretch>
        </p:blipFill>
        <p:spPr>
          <a:xfrm>
            <a:off x="7475725" y="594032"/>
            <a:ext cx="2990770" cy="2839651"/>
          </a:xfrm>
          <a:prstGeom prst="rect">
            <a:avLst/>
          </a:prstGeom>
          <a:ln>
            <a:solidFill>
              <a:srgbClr val="4472C4"/>
            </a:solidFill>
          </a:ln>
        </p:spPr>
      </p:pic>
      <p:pic>
        <p:nvPicPr>
          <p:cNvPr id="9" name="Imagen 8" descr="Interfaz de usuario gráfica, Tabla&#10;&#10;El contenido generado por IA puede ser incorrecto.">
            <a:extLst>
              <a:ext uri="{FF2B5EF4-FFF2-40B4-BE49-F238E27FC236}">
                <a16:creationId xmlns:a16="http://schemas.microsoft.com/office/drawing/2014/main" id="{DBE0EA0A-1B07-F602-97C6-58D8A5D395C5}"/>
              </a:ext>
            </a:extLst>
          </p:cNvPr>
          <p:cNvPicPr>
            <a:picLocks noChangeAspect="1"/>
          </p:cNvPicPr>
          <p:nvPr/>
        </p:nvPicPr>
        <p:blipFill>
          <a:blip r:embed="rId4"/>
          <a:stretch>
            <a:fillRect/>
          </a:stretch>
        </p:blipFill>
        <p:spPr>
          <a:xfrm>
            <a:off x="4636033" y="3525224"/>
            <a:ext cx="7415093" cy="3239752"/>
          </a:xfrm>
          <a:prstGeom prst="rect">
            <a:avLst/>
          </a:prstGeom>
          <a:ln>
            <a:solidFill>
              <a:srgbClr val="4472C4"/>
            </a:solidFill>
          </a:ln>
        </p:spPr>
      </p:pic>
    </p:spTree>
    <p:extLst>
      <p:ext uri="{BB962C8B-B14F-4D97-AF65-F5344CB8AC3E}">
        <p14:creationId xmlns:p14="http://schemas.microsoft.com/office/powerpoint/2010/main" val="54528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4CFC06E-1DAB-2BC3-3BCF-BD01208E80B6}"/>
              </a:ext>
            </a:extLst>
          </p:cNvPr>
          <p:cNvSpPr>
            <a:spLocks noGrp="1"/>
          </p:cNvSpPr>
          <p:nvPr>
            <p:ph type="title"/>
          </p:nvPr>
        </p:nvSpPr>
        <p:spPr>
          <a:xfrm>
            <a:off x="1072135" y="177086"/>
            <a:ext cx="10515600" cy="1325563"/>
          </a:xfrm>
        </p:spPr>
        <p:txBody>
          <a:bodyPr/>
          <a:lstStyle/>
          <a:p>
            <a:r>
              <a:rPr lang="es-ES" dirty="0"/>
              <a:t>NUEVO MÓDULO DE MATRICULACIÓN</a:t>
            </a:r>
          </a:p>
        </p:txBody>
      </p:sp>
      <p:sp>
        <p:nvSpPr>
          <p:cNvPr id="8" name="Marcador de texto 7">
            <a:extLst>
              <a:ext uri="{FF2B5EF4-FFF2-40B4-BE49-F238E27FC236}">
                <a16:creationId xmlns:a16="http://schemas.microsoft.com/office/drawing/2014/main" id="{B0EC2460-78A4-9ADA-4F27-7A6BFD455F04}"/>
              </a:ext>
            </a:extLst>
          </p:cNvPr>
          <p:cNvSpPr>
            <a:spLocks noGrp="1"/>
          </p:cNvSpPr>
          <p:nvPr>
            <p:ph type="body" sz="quarter" idx="3"/>
          </p:nvPr>
        </p:nvSpPr>
        <p:spPr>
          <a:xfrm>
            <a:off x="6329935" y="1027906"/>
            <a:ext cx="5183188" cy="823912"/>
          </a:xfrm>
        </p:spPr>
        <p:txBody>
          <a:bodyPr/>
          <a:lstStyle/>
          <a:p>
            <a:pPr algn="ctr"/>
            <a:r>
              <a:rPr lang="es-ES" dirty="0"/>
              <a:t>Nuevo en </a:t>
            </a:r>
            <a:r>
              <a:rPr lang="es-ES" dirty="0" err="1"/>
              <a:t>EducamosCLM</a:t>
            </a:r>
            <a:endParaRPr lang="es-ES" dirty="0"/>
          </a:p>
        </p:txBody>
      </p:sp>
      <p:sp>
        <p:nvSpPr>
          <p:cNvPr id="6" name="Marcador de texto 5">
            <a:extLst>
              <a:ext uri="{FF2B5EF4-FFF2-40B4-BE49-F238E27FC236}">
                <a16:creationId xmlns:a16="http://schemas.microsoft.com/office/drawing/2014/main" id="{51F2C119-4271-5EB3-13A1-2CDAF3A653D6}"/>
              </a:ext>
            </a:extLst>
          </p:cNvPr>
          <p:cNvSpPr>
            <a:spLocks noGrp="1"/>
          </p:cNvSpPr>
          <p:nvPr>
            <p:ph type="body" idx="1"/>
          </p:nvPr>
        </p:nvSpPr>
        <p:spPr>
          <a:xfrm>
            <a:off x="159957" y="1027906"/>
            <a:ext cx="5157787" cy="823912"/>
          </a:xfrm>
        </p:spPr>
        <p:txBody>
          <a:bodyPr/>
          <a:lstStyle/>
          <a:p>
            <a:pPr algn="ctr"/>
            <a:r>
              <a:rPr lang="es-ES" dirty="0"/>
              <a:t>Antiguo en </a:t>
            </a:r>
            <a:r>
              <a:rPr lang="es-ES" dirty="0" err="1"/>
              <a:t>Delphos</a:t>
            </a:r>
            <a:endParaRPr lang="es-ES" dirty="0"/>
          </a:p>
        </p:txBody>
      </p:sp>
      <p:pic>
        <p:nvPicPr>
          <p:cNvPr id="5" name="Imagen 4">
            <a:extLst>
              <a:ext uri="{FF2B5EF4-FFF2-40B4-BE49-F238E27FC236}">
                <a16:creationId xmlns:a16="http://schemas.microsoft.com/office/drawing/2014/main" id="{9B4CA89B-A7AF-37A0-EF78-EF5D716C7F8F}"/>
              </a:ext>
            </a:extLst>
          </p:cNvPr>
          <p:cNvPicPr>
            <a:picLocks noChangeAspect="1"/>
          </p:cNvPicPr>
          <p:nvPr/>
        </p:nvPicPr>
        <p:blipFill>
          <a:blip r:embed="rId2"/>
          <a:stretch>
            <a:fillRect/>
          </a:stretch>
        </p:blipFill>
        <p:spPr>
          <a:xfrm>
            <a:off x="159957" y="2076798"/>
            <a:ext cx="4839780" cy="2376330"/>
          </a:xfrm>
          <a:prstGeom prst="rect">
            <a:avLst/>
          </a:prstGeom>
        </p:spPr>
      </p:pic>
      <p:pic>
        <p:nvPicPr>
          <p:cNvPr id="1026" name="Picture 2">
            <a:extLst>
              <a:ext uri="{FF2B5EF4-FFF2-40B4-BE49-F238E27FC236}">
                <a16:creationId xmlns:a16="http://schemas.microsoft.com/office/drawing/2014/main" id="{67189091-CB40-983E-9EBD-541FF3544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449" y="1878726"/>
            <a:ext cx="2926080" cy="193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06A01688-82BC-6E01-8A00-93732C692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449" y="4006269"/>
            <a:ext cx="5157787" cy="229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299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C710-28DB-DF03-8646-1B0AB5AE8047}"/>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284D67BE-D9C4-481D-7530-2152EB2BF5B3}"/>
              </a:ext>
            </a:extLst>
          </p:cNvPr>
          <p:cNvSpPr>
            <a:spLocks noGrp="1"/>
          </p:cNvSpPr>
          <p:nvPr>
            <p:ph/>
          </p:nvPr>
        </p:nvSpPr>
        <p:spPr>
          <a:xfrm>
            <a:off x="9026832" y="183240"/>
            <a:ext cx="2663162" cy="237960"/>
          </a:xfrm>
          <a:prstGeom prst="rect">
            <a:avLst/>
          </a:prstGeom>
          <a:noFill/>
          <a:ln w="0">
            <a:noFill/>
          </a:ln>
        </p:spPr>
        <p:txBody>
          <a:bodyPr lIns="91440" tIns="45720" rIns="91440" bIns="45720" anchor="ctr">
            <a:normAutofit fontScale="70000" lnSpcReduction="20000"/>
          </a:bodyPr>
          <a:lstStyle/>
          <a:p>
            <a:pPr indent="0" algn="r">
              <a:lnSpc>
                <a:spcPct val="100000"/>
              </a:lnSpc>
              <a:buNone/>
              <a:tabLst>
                <a:tab pos="0" algn="l"/>
              </a:tabLst>
            </a:pPr>
            <a:r>
              <a:rPr lang="es-ES" sz="1400" b="1">
                <a:solidFill>
                  <a:schemeClr val="dk1"/>
                </a:solidFill>
                <a:latin typeface="Roboto"/>
                <a:ea typeface="Roboto"/>
              </a:rPr>
              <a:t>PANEL ORGANIZATIVO DE MATERIAS</a:t>
            </a:r>
            <a:endParaRPr lang="es-ES">
              <a:solidFill>
                <a:schemeClr val="dk1"/>
              </a:solidFill>
              <a:cs typeface="Arial"/>
            </a:endParaRPr>
          </a:p>
        </p:txBody>
      </p:sp>
      <p:sp>
        <p:nvSpPr>
          <p:cNvPr id="89" name="PlaceHolder 2">
            <a:extLst>
              <a:ext uri="{FF2B5EF4-FFF2-40B4-BE49-F238E27FC236}">
                <a16:creationId xmlns:a16="http://schemas.microsoft.com/office/drawing/2014/main" id="{8EC957EA-E9E0-775E-C3B3-3FEA755F81A7}"/>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F4264A39-8278-DEEB-2D0A-869CF2F3C62D}"/>
              </a:ext>
            </a:extLst>
          </p:cNvPr>
          <p:cNvSpPr>
            <a:spLocks noGrp="1"/>
          </p:cNvSpPr>
          <p:nvPr>
            <p:ph type="title"/>
          </p:nvPr>
        </p:nvSpPr>
        <p:spPr>
          <a:xfrm>
            <a:off x="3897" y="769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Redistribución del alumnado</a:t>
            </a:r>
            <a:endParaRPr lang="es-ES" sz="3600" b="1" u="none" strike="noStrike">
              <a:solidFill>
                <a:schemeClr val="dk1"/>
              </a:solidFill>
              <a:effectLst/>
              <a:uFillTx/>
              <a:latin typeface="Roboto"/>
              <a:ea typeface="Roboto"/>
              <a:cs typeface="Roboto"/>
            </a:endParaRPr>
          </a:p>
        </p:txBody>
      </p:sp>
      <p:sp>
        <p:nvSpPr>
          <p:cNvPr id="91" name="PlaceHolder 4">
            <a:extLst>
              <a:ext uri="{FF2B5EF4-FFF2-40B4-BE49-F238E27FC236}">
                <a16:creationId xmlns:a16="http://schemas.microsoft.com/office/drawing/2014/main" id="{DFBD3291-27CD-47AF-B7CC-2DEAADE33AEC}"/>
              </a:ext>
            </a:extLst>
          </p:cNvPr>
          <p:cNvSpPr>
            <a:spLocks noGrp="1"/>
          </p:cNvSpPr>
          <p:nvPr>
            <p:ph/>
          </p:nvPr>
        </p:nvSpPr>
        <p:spPr>
          <a:xfrm>
            <a:off x="1183" y="1359884"/>
            <a:ext cx="4064189" cy="1347065"/>
          </a:xfrm>
          <a:prstGeom prst="rect">
            <a:avLst/>
          </a:prstGeom>
          <a:noFill/>
          <a:ln w="0">
            <a:noFill/>
          </a:ln>
        </p:spPr>
        <p:txBody>
          <a:bodyPr lIns="91440" tIns="45720" rIns="91440" bIns="45720" anchor="t">
            <a:noAutofit/>
          </a:bodyPr>
          <a:lstStyle/>
          <a:p>
            <a:pPr indent="0" algn="just">
              <a:lnSpc>
                <a:spcPct val="100000"/>
              </a:lnSpc>
              <a:buNone/>
              <a:tabLst>
                <a:tab pos="0" algn="l"/>
              </a:tabLst>
            </a:pPr>
            <a:r>
              <a:rPr lang="es-ES" sz="1400">
                <a:solidFill>
                  <a:schemeClr val="dk2"/>
                </a:solidFill>
                <a:latin typeface="Roboto"/>
                <a:ea typeface="Roboto"/>
                <a:cs typeface="Roboto"/>
              </a:rPr>
              <a:t>Si es necesario cambiar optativas al alumnado, en este panel se hace muy cómodo al inicio de curso pues se tiene una visión completa y agregada del número de personas en cada materia optativa.</a:t>
            </a:r>
            <a:endParaRPr lang="es-ES">
              <a:solidFill>
                <a:schemeClr val="dk2"/>
              </a:solidFill>
            </a:endParaRPr>
          </a:p>
        </p:txBody>
      </p:sp>
      <p:sp>
        <p:nvSpPr>
          <p:cNvPr id="6" name="PlaceHolder 5">
            <a:extLst>
              <a:ext uri="{FF2B5EF4-FFF2-40B4-BE49-F238E27FC236}">
                <a16:creationId xmlns:a16="http://schemas.microsoft.com/office/drawing/2014/main" id="{9C228078-FD4A-28FD-97AC-0D3AE0897998}"/>
              </a:ext>
            </a:extLst>
          </p:cNvPr>
          <p:cNvSpPr txBox="1">
            <a:spLocks/>
          </p:cNvSpPr>
          <p:nvPr/>
        </p:nvSpPr>
        <p:spPr>
          <a:xfrm>
            <a:off x="4860680" y="1358527"/>
            <a:ext cx="6095229" cy="943598"/>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Se ve que hay una optativa con una sola alumna (cuadro resumen)</a:t>
            </a:r>
          </a:p>
          <a:p>
            <a:pPr algn="just">
              <a:lnSpc>
                <a:spcPct val="100000"/>
              </a:lnSpc>
              <a:buClr>
                <a:srgbClr val="3A5ADA"/>
              </a:buClr>
              <a:buFont typeface="Noto Sans Symbols"/>
              <a:buChar char="▪"/>
            </a:pPr>
            <a:r>
              <a:rPr lang="es-ES" sz="1400">
                <a:solidFill>
                  <a:schemeClr val="dk2"/>
                </a:solidFill>
                <a:latin typeface="Roboto"/>
                <a:ea typeface="Roboto"/>
                <a:cs typeface="Roboto"/>
              </a:rPr>
              <a:t>Se localiza la alumna y sobre la columna se elige la que se haya acordado con ella.</a:t>
            </a:r>
          </a:p>
        </p:txBody>
      </p:sp>
      <p:pic>
        <p:nvPicPr>
          <p:cNvPr id="3" name="Imagen 2" descr="Interfaz de usuario gráfica, Tabla&#10;&#10;El contenido generado por IA puede ser incorrecto.">
            <a:extLst>
              <a:ext uri="{FF2B5EF4-FFF2-40B4-BE49-F238E27FC236}">
                <a16:creationId xmlns:a16="http://schemas.microsoft.com/office/drawing/2014/main" id="{75801E23-E996-8E9A-25A0-B8A7ABD86AA9}"/>
              </a:ext>
            </a:extLst>
          </p:cNvPr>
          <p:cNvPicPr>
            <a:picLocks noChangeAspect="1"/>
          </p:cNvPicPr>
          <p:nvPr/>
        </p:nvPicPr>
        <p:blipFill>
          <a:blip r:embed="rId3"/>
          <a:stretch>
            <a:fillRect/>
          </a:stretch>
        </p:blipFill>
        <p:spPr>
          <a:xfrm>
            <a:off x="569899" y="2638994"/>
            <a:ext cx="9790739" cy="4115745"/>
          </a:xfrm>
          <a:prstGeom prst="rect">
            <a:avLst/>
          </a:prstGeom>
          <a:ln>
            <a:solidFill>
              <a:srgbClr val="4472C4"/>
            </a:solidFill>
          </a:ln>
        </p:spPr>
      </p:pic>
    </p:spTree>
    <p:extLst>
      <p:ext uri="{BB962C8B-B14F-4D97-AF65-F5344CB8AC3E}">
        <p14:creationId xmlns:p14="http://schemas.microsoft.com/office/powerpoint/2010/main" val="312432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C5E14-9143-7BAA-7EF0-307214688438}"/>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2F311DD6-5A20-1245-C4EF-5C7D3CEB2B9F}"/>
              </a:ext>
            </a:extLst>
          </p:cNvPr>
          <p:cNvSpPr>
            <a:spLocks noGrp="1"/>
          </p:cNvSpPr>
          <p:nvPr>
            <p:ph/>
          </p:nvPr>
        </p:nvSpPr>
        <p:spPr>
          <a:xfrm>
            <a:off x="9026832" y="183240"/>
            <a:ext cx="2663162" cy="237960"/>
          </a:xfrm>
          <a:prstGeom prst="rect">
            <a:avLst/>
          </a:prstGeom>
          <a:noFill/>
          <a:ln w="0">
            <a:noFill/>
          </a:ln>
        </p:spPr>
        <p:txBody>
          <a:bodyPr lIns="91440" tIns="45720" rIns="91440" bIns="45720" anchor="ctr">
            <a:normAutofit fontScale="70000" lnSpcReduction="20000"/>
          </a:bodyPr>
          <a:lstStyle/>
          <a:p>
            <a:pPr indent="0" algn="r">
              <a:lnSpc>
                <a:spcPct val="100000"/>
              </a:lnSpc>
              <a:buNone/>
              <a:tabLst>
                <a:tab pos="0" algn="l"/>
              </a:tabLst>
            </a:pPr>
            <a:r>
              <a:rPr lang="es-ES" sz="1400" b="1">
                <a:solidFill>
                  <a:schemeClr val="dk1"/>
                </a:solidFill>
                <a:latin typeface="Roboto"/>
                <a:ea typeface="Roboto"/>
              </a:rPr>
              <a:t>PANEL ORGANIZATIVO DE MATERIAS</a:t>
            </a:r>
            <a:endParaRPr lang="es-ES">
              <a:solidFill>
                <a:schemeClr val="dk1"/>
              </a:solidFill>
              <a:cs typeface="Arial"/>
            </a:endParaRPr>
          </a:p>
        </p:txBody>
      </p:sp>
      <p:sp>
        <p:nvSpPr>
          <p:cNvPr id="89" name="PlaceHolder 2">
            <a:extLst>
              <a:ext uri="{FF2B5EF4-FFF2-40B4-BE49-F238E27FC236}">
                <a16:creationId xmlns:a16="http://schemas.microsoft.com/office/drawing/2014/main" id="{91B955DE-4752-874F-BE29-B1D2C74ED24B}"/>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p>
        </p:txBody>
      </p:sp>
      <p:sp>
        <p:nvSpPr>
          <p:cNvPr id="90" name="PlaceHolder 3">
            <a:extLst>
              <a:ext uri="{FF2B5EF4-FFF2-40B4-BE49-F238E27FC236}">
                <a16:creationId xmlns:a16="http://schemas.microsoft.com/office/drawing/2014/main" id="{CAA91D59-5BC2-0C95-5693-EB900E4E7C09}"/>
              </a:ext>
            </a:extLst>
          </p:cNvPr>
          <p:cNvSpPr>
            <a:spLocks noGrp="1"/>
          </p:cNvSpPr>
          <p:nvPr>
            <p:ph type="title"/>
          </p:nvPr>
        </p:nvSpPr>
        <p:spPr>
          <a:xfrm>
            <a:off x="3897" y="769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a:solidFill>
                  <a:schemeClr val="dk1"/>
                </a:solidFill>
                <a:latin typeface="Roboto"/>
                <a:ea typeface="Roboto"/>
              </a:rPr>
              <a:t>Redistribución del alumnado (2)</a:t>
            </a:r>
            <a:endParaRPr lang="es-ES" sz="3600" b="1" u="none" strike="noStrike">
              <a:solidFill>
                <a:schemeClr val="dk1"/>
              </a:solidFill>
              <a:effectLst/>
              <a:uFillTx/>
              <a:latin typeface="Roboto"/>
              <a:ea typeface="Roboto"/>
              <a:cs typeface="Roboto"/>
            </a:endParaRPr>
          </a:p>
        </p:txBody>
      </p:sp>
      <p:sp>
        <p:nvSpPr>
          <p:cNvPr id="6" name="PlaceHolder 5">
            <a:extLst>
              <a:ext uri="{FF2B5EF4-FFF2-40B4-BE49-F238E27FC236}">
                <a16:creationId xmlns:a16="http://schemas.microsoft.com/office/drawing/2014/main" id="{9EAF7C9E-9C55-9A5D-9386-6FCB2FB9B60F}"/>
              </a:ext>
            </a:extLst>
          </p:cNvPr>
          <p:cNvSpPr txBox="1">
            <a:spLocks/>
          </p:cNvSpPr>
          <p:nvPr/>
        </p:nvSpPr>
        <p:spPr>
          <a:xfrm>
            <a:off x="366292" y="1365582"/>
            <a:ext cx="11323394" cy="1176431"/>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a:solidFill>
                  <a:schemeClr val="dk2"/>
                </a:solidFill>
                <a:latin typeface="Roboto"/>
                <a:ea typeface="Roboto"/>
                <a:cs typeface="Roboto"/>
              </a:rPr>
              <a:t>Una vez establecida la nueva materia, la anterior aparece tachada (1 en la imagen). La nueva materia aparece en negrita (2 en la imagen).</a:t>
            </a:r>
          </a:p>
          <a:p>
            <a:pPr algn="just">
              <a:lnSpc>
                <a:spcPct val="100000"/>
              </a:lnSpc>
              <a:buClr>
                <a:srgbClr val="3A5ADA"/>
              </a:buClr>
              <a:buFont typeface="Noto Sans Symbols"/>
              <a:buChar char="▪"/>
            </a:pPr>
            <a:r>
              <a:rPr lang="es-ES" sz="1400">
                <a:solidFill>
                  <a:schemeClr val="dk2"/>
                </a:solidFill>
                <a:latin typeface="Roboto"/>
                <a:ea typeface="Roboto"/>
                <a:cs typeface="Roboto"/>
              </a:rPr>
              <a:t>El cuadro resumen se actualiza en la columna "Tras cambio".</a:t>
            </a:r>
          </a:p>
          <a:p>
            <a:pPr algn="just">
              <a:lnSpc>
                <a:spcPct val="100000"/>
              </a:lnSpc>
              <a:buClr>
                <a:srgbClr val="3A5ADA"/>
              </a:buClr>
              <a:buFont typeface="Noto Sans Symbols"/>
              <a:buChar char="▪"/>
            </a:pPr>
            <a:r>
              <a:rPr lang="es-ES" sz="1400">
                <a:solidFill>
                  <a:schemeClr val="dk2"/>
                </a:solidFill>
                <a:latin typeface="Roboto"/>
                <a:ea typeface="Roboto"/>
                <a:cs typeface="Roboto"/>
              </a:rPr>
              <a:t>Si estamos seguros se traslada el cambio a las matrículas del alumnado (3 en la imagen).</a:t>
            </a:r>
          </a:p>
        </p:txBody>
      </p:sp>
      <p:pic>
        <p:nvPicPr>
          <p:cNvPr id="2" name="Imagen 1" descr="Interfaz de usuario gráfica, Tabla&#10;&#10;El contenido generado por IA puede ser incorrecto.">
            <a:extLst>
              <a:ext uri="{FF2B5EF4-FFF2-40B4-BE49-F238E27FC236}">
                <a16:creationId xmlns:a16="http://schemas.microsoft.com/office/drawing/2014/main" id="{CA081A2E-D622-624E-EC24-2D6802328415}"/>
              </a:ext>
            </a:extLst>
          </p:cNvPr>
          <p:cNvPicPr>
            <a:picLocks noChangeAspect="1"/>
          </p:cNvPicPr>
          <p:nvPr/>
        </p:nvPicPr>
        <p:blipFill>
          <a:blip r:embed="rId3"/>
          <a:stretch>
            <a:fillRect/>
          </a:stretch>
        </p:blipFill>
        <p:spPr>
          <a:xfrm>
            <a:off x="1375832" y="2536202"/>
            <a:ext cx="9673168" cy="4205654"/>
          </a:xfrm>
          <a:prstGeom prst="rect">
            <a:avLst/>
          </a:prstGeom>
          <a:ln>
            <a:solidFill>
              <a:srgbClr val="4472C4"/>
            </a:solidFill>
          </a:ln>
        </p:spPr>
      </p:pic>
    </p:spTree>
    <p:extLst>
      <p:ext uri="{BB962C8B-B14F-4D97-AF65-F5344CB8AC3E}">
        <p14:creationId xmlns:p14="http://schemas.microsoft.com/office/powerpoint/2010/main" val="75349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A9BD9-E2CC-329E-BEF1-EB7D3903E665}"/>
            </a:ext>
          </a:extLst>
        </p:cNvPr>
        <p:cNvGrpSpPr/>
        <p:nvPr/>
      </p:nvGrpSpPr>
      <p:grpSpPr>
        <a:xfrm>
          <a:off x="0" y="0"/>
          <a:ext cx="0" cy="0"/>
          <a:chOff x="0" y="0"/>
          <a:chExt cx="0" cy="0"/>
        </a:xfrm>
      </p:grpSpPr>
      <p:sp>
        <p:nvSpPr>
          <p:cNvPr id="88" name="PlaceHolder 1">
            <a:extLst>
              <a:ext uri="{FF2B5EF4-FFF2-40B4-BE49-F238E27FC236}">
                <a16:creationId xmlns:a16="http://schemas.microsoft.com/office/drawing/2014/main" id="{B9B6022C-6F31-CF2D-3C1C-5FD0BDB64465}"/>
              </a:ext>
            </a:extLst>
          </p:cNvPr>
          <p:cNvSpPr>
            <a:spLocks noGrp="1"/>
          </p:cNvSpPr>
          <p:nvPr>
            <p:ph/>
          </p:nvPr>
        </p:nvSpPr>
        <p:spPr>
          <a:xfrm>
            <a:off x="9026832" y="183240"/>
            <a:ext cx="2663162" cy="237960"/>
          </a:xfrm>
          <a:prstGeom prst="rect">
            <a:avLst/>
          </a:prstGeom>
          <a:noFill/>
          <a:ln w="0">
            <a:noFill/>
          </a:ln>
        </p:spPr>
        <p:txBody>
          <a:bodyPr lIns="91440" tIns="45720" rIns="91440" bIns="45720" anchor="ctr">
            <a:normAutofit fontScale="70000" lnSpcReduction="20000"/>
          </a:bodyPr>
          <a:lstStyle/>
          <a:p>
            <a:pPr indent="0" algn="r">
              <a:lnSpc>
                <a:spcPct val="100000"/>
              </a:lnSpc>
              <a:buNone/>
              <a:tabLst>
                <a:tab pos="0" algn="l"/>
              </a:tabLst>
            </a:pPr>
            <a:r>
              <a:rPr lang="es-ES" sz="1400" b="1" dirty="0">
                <a:solidFill>
                  <a:schemeClr val="dk1"/>
                </a:solidFill>
                <a:latin typeface="Roboto"/>
                <a:ea typeface="Roboto"/>
              </a:rPr>
              <a:t>PANEL ORGANIZATIVO DE MATERIAS</a:t>
            </a:r>
            <a:endParaRPr lang="es-ES" dirty="0">
              <a:solidFill>
                <a:schemeClr val="dk1"/>
              </a:solidFill>
              <a:cs typeface="Arial"/>
            </a:endParaRPr>
          </a:p>
        </p:txBody>
      </p:sp>
      <p:sp>
        <p:nvSpPr>
          <p:cNvPr id="89" name="PlaceHolder 2">
            <a:extLst>
              <a:ext uri="{FF2B5EF4-FFF2-40B4-BE49-F238E27FC236}">
                <a16:creationId xmlns:a16="http://schemas.microsoft.com/office/drawing/2014/main" id="{E00481CA-E9C9-F6A4-A823-E16EA9405499}"/>
              </a:ext>
            </a:extLst>
          </p:cNvPr>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dirty="0">
                <a:solidFill>
                  <a:schemeClr val="dk1"/>
                </a:solidFill>
                <a:latin typeface="Roboto"/>
                <a:ea typeface="Roboto"/>
              </a:rPr>
              <a:t>GESTIÓN DE MATRÍCULAS EN EL ESCRITORIO</a:t>
            </a:r>
            <a:endParaRPr lang="es-ES" dirty="0"/>
          </a:p>
        </p:txBody>
      </p:sp>
      <p:sp>
        <p:nvSpPr>
          <p:cNvPr id="90" name="PlaceHolder 3">
            <a:extLst>
              <a:ext uri="{FF2B5EF4-FFF2-40B4-BE49-F238E27FC236}">
                <a16:creationId xmlns:a16="http://schemas.microsoft.com/office/drawing/2014/main" id="{D5290878-FB0F-7DD5-BFDD-C61D5DF6D358}"/>
              </a:ext>
            </a:extLst>
          </p:cNvPr>
          <p:cNvSpPr>
            <a:spLocks noGrp="1"/>
          </p:cNvSpPr>
          <p:nvPr>
            <p:ph type="title"/>
          </p:nvPr>
        </p:nvSpPr>
        <p:spPr>
          <a:xfrm>
            <a:off x="3897" y="769760"/>
            <a:ext cx="11515230" cy="588600"/>
          </a:xfrm>
          <a:prstGeom prst="rect">
            <a:avLst/>
          </a:prstGeom>
          <a:noFill/>
          <a:ln w="0">
            <a:noFill/>
          </a:ln>
        </p:spPr>
        <p:txBody>
          <a:bodyPr lIns="91440" tIns="45720" rIns="91440" bIns="45720" anchor="t">
            <a:noAutofit/>
          </a:bodyPr>
          <a:lstStyle/>
          <a:p>
            <a:pPr indent="0">
              <a:buNone/>
              <a:tabLst>
                <a:tab pos="0" algn="l"/>
              </a:tabLst>
            </a:pPr>
            <a:r>
              <a:rPr lang="es-ES" sz="3600" b="1" dirty="0">
                <a:solidFill>
                  <a:schemeClr val="dk1"/>
                </a:solidFill>
                <a:latin typeface="Roboto"/>
                <a:ea typeface="Roboto"/>
              </a:rPr>
              <a:t>Redistribución del alumnado (3)</a:t>
            </a:r>
            <a:endParaRPr lang="es-ES" sz="3600" b="1" u="none" strike="noStrike" dirty="0">
              <a:solidFill>
                <a:schemeClr val="dk1"/>
              </a:solidFill>
              <a:effectLst/>
              <a:uFillTx/>
              <a:latin typeface="Roboto"/>
              <a:ea typeface="Roboto"/>
              <a:cs typeface="Roboto"/>
            </a:endParaRPr>
          </a:p>
        </p:txBody>
      </p:sp>
      <p:sp>
        <p:nvSpPr>
          <p:cNvPr id="6" name="PlaceHolder 5">
            <a:extLst>
              <a:ext uri="{FF2B5EF4-FFF2-40B4-BE49-F238E27FC236}">
                <a16:creationId xmlns:a16="http://schemas.microsoft.com/office/drawing/2014/main" id="{DBA82469-50CC-6D84-A221-FC4AF9667E91}"/>
              </a:ext>
            </a:extLst>
          </p:cNvPr>
          <p:cNvSpPr txBox="1">
            <a:spLocks/>
          </p:cNvSpPr>
          <p:nvPr/>
        </p:nvSpPr>
        <p:spPr>
          <a:xfrm>
            <a:off x="366292" y="1365582"/>
            <a:ext cx="4592395" cy="1959597"/>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3A5ADA"/>
              </a:buClr>
              <a:buFont typeface="Noto Sans Symbols"/>
              <a:buChar char="▪"/>
            </a:pPr>
            <a:r>
              <a:rPr lang="es-ES" sz="1400" dirty="0">
                <a:solidFill>
                  <a:schemeClr val="dk2"/>
                </a:solidFill>
                <a:latin typeface="Roboto"/>
                <a:ea typeface="Roboto"/>
                <a:cs typeface="Roboto"/>
              </a:rPr>
              <a:t>Al pinchar en Grabar datos se ve que la imagen de abajo indicando que se están registrando en las matrículas los cambios</a:t>
            </a:r>
          </a:p>
          <a:p>
            <a:pPr algn="just">
              <a:lnSpc>
                <a:spcPct val="100000"/>
              </a:lnSpc>
              <a:buClr>
                <a:srgbClr val="3A5ADA"/>
              </a:buClr>
              <a:buFont typeface="Noto Sans Symbols"/>
              <a:buChar char="▪"/>
            </a:pPr>
            <a:r>
              <a:rPr lang="es-ES" sz="1400" dirty="0">
                <a:solidFill>
                  <a:schemeClr val="dk2"/>
                </a:solidFill>
                <a:latin typeface="Roboto"/>
                <a:ea typeface="Roboto"/>
                <a:cs typeface="Roboto"/>
              </a:rPr>
              <a:t>Tras finalizar comprobamos en el detalle de la matrícula y se ve que la alumna tiene ahora la materia que se le asignado.</a:t>
            </a:r>
          </a:p>
        </p:txBody>
      </p:sp>
      <p:pic>
        <p:nvPicPr>
          <p:cNvPr id="3" name="Imagen 2" descr="Tabla&#10;&#10;El contenido generado por IA puede ser incorrecto.">
            <a:extLst>
              <a:ext uri="{FF2B5EF4-FFF2-40B4-BE49-F238E27FC236}">
                <a16:creationId xmlns:a16="http://schemas.microsoft.com/office/drawing/2014/main" id="{F3B7CB8E-29CC-1133-3A8A-5537A8BC81AE}"/>
              </a:ext>
            </a:extLst>
          </p:cNvPr>
          <p:cNvPicPr>
            <a:picLocks noChangeAspect="1"/>
          </p:cNvPicPr>
          <p:nvPr/>
        </p:nvPicPr>
        <p:blipFill>
          <a:blip r:embed="rId3"/>
          <a:stretch>
            <a:fillRect/>
          </a:stretch>
        </p:blipFill>
        <p:spPr>
          <a:xfrm>
            <a:off x="266171" y="3430411"/>
            <a:ext cx="4540603" cy="3122789"/>
          </a:xfrm>
          <a:prstGeom prst="rect">
            <a:avLst/>
          </a:prstGeom>
          <a:ln>
            <a:solidFill>
              <a:srgbClr val="4472C4"/>
            </a:solidFill>
          </a:ln>
        </p:spPr>
      </p:pic>
      <p:pic>
        <p:nvPicPr>
          <p:cNvPr id="4" name="Imagen 3" descr="Interfaz de usuario gráfica&#10;&#10;El contenido generado por IA puede ser incorrecto.">
            <a:extLst>
              <a:ext uri="{FF2B5EF4-FFF2-40B4-BE49-F238E27FC236}">
                <a16:creationId xmlns:a16="http://schemas.microsoft.com/office/drawing/2014/main" id="{B71C4365-749E-51E8-C74D-B64EB0F97217}"/>
              </a:ext>
            </a:extLst>
          </p:cNvPr>
          <p:cNvPicPr>
            <a:picLocks noChangeAspect="1"/>
          </p:cNvPicPr>
          <p:nvPr/>
        </p:nvPicPr>
        <p:blipFill>
          <a:blip r:embed="rId4"/>
          <a:stretch>
            <a:fillRect/>
          </a:stretch>
        </p:blipFill>
        <p:spPr>
          <a:xfrm>
            <a:off x="5381385" y="1368776"/>
            <a:ext cx="6812619" cy="5305779"/>
          </a:xfrm>
          <a:prstGeom prst="rect">
            <a:avLst/>
          </a:prstGeom>
          <a:ln>
            <a:solidFill>
              <a:srgbClr val="4472C4"/>
            </a:solidFill>
          </a:ln>
        </p:spPr>
      </p:pic>
    </p:spTree>
    <p:extLst>
      <p:ext uri="{BB962C8B-B14F-4D97-AF65-F5344CB8AC3E}">
        <p14:creationId xmlns:p14="http://schemas.microsoft.com/office/powerpoint/2010/main" val="1573430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ítulo 6">
            <a:extLst>
              <a:ext uri="{FF2B5EF4-FFF2-40B4-BE49-F238E27FC236}">
                <a16:creationId xmlns:a16="http://schemas.microsoft.com/office/drawing/2014/main" id="{BEC0E7E6-14BB-CB49-EE03-4C74D3CB34CF}"/>
              </a:ext>
            </a:extLst>
          </p:cNvPr>
          <p:cNvSpPr>
            <a:spLocks noGrp="1"/>
          </p:cNvSpPr>
          <p:nvPr>
            <p:ph type="title"/>
          </p:nvPr>
        </p:nvSpPr>
        <p:spPr>
          <a:xfrm>
            <a:off x="635000" y="640823"/>
            <a:ext cx="3418659" cy="5583148"/>
          </a:xfrm>
        </p:spPr>
        <p:txBody>
          <a:bodyPr anchor="ctr">
            <a:normAutofit/>
          </a:bodyPr>
          <a:lstStyle/>
          <a:p>
            <a:r>
              <a:rPr lang="es-ES" sz="5400"/>
              <a:t>ATENCIÓN</a:t>
            </a:r>
          </a:p>
        </p:txBody>
      </p:sp>
      <p:sp>
        <p:nvSpPr>
          <p:cNvPr id="3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Marcador de contenido 7">
            <a:extLst>
              <a:ext uri="{FF2B5EF4-FFF2-40B4-BE49-F238E27FC236}">
                <a16:creationId xmlns:a16="http://schemas.microsoft.com/office/drawing/2014/main" id="{E59979C8-205B-5020-08E2-0B9D05C08822}"/>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4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838080" y="1186920"/>
            <a:ext cx="6786822" cy="2640960"/>
          </a:xfrm>
          <a:prstGeom prst="rect">
            <a:avLst/>
          </a:prstGeom>
          <a:noFill/>
          <a:ln w="0">
            <a:noFill/>
          </a:ln>
        </p:spPr>
        <p:txBody>
          <a:bodyPr lIns="91440" tIns="45720" rIns="91440" bIns="45720" anchor="b">
            <a:noAutofit/>
          </a:bodyPr>
          <a:lstStyle/>
          <a:p>
            <a:pPr>
              <a:tabLst>
                <a:tab pos="0" algn="l"/>
              </a:tabLst>
            </a:pPr>
            <a:r>
              <a:rPr lang="es-ES" sz="4800" b="1" dirty="0">
                <a:solidFill>
                  <a:schemeClr val="dk1"/>
                </a:solidFill>
                <a:latin typeface="Roboto"/>
                <a:ea typeface="Roboto"/>
              </a:rPr>
              <a:t>Gestión</a:t>
            </a:r>
            <a:r>
              <a:rPr lang="es-ES" sz="4800" b="1" u="none" strike="noStrike" dirty="0">
                <a:solidFill>
                  <a:schemeClr val="dk1"/>
                </a:solidFill>
                <a:effectLst/>
                <a:uFillTx/>
                <a:latin typeface="Roboto"/>
                <a:ea typeface="Roboto"/>
              </a:rPr>
              <a:t> de </a:t>
            </a:r>
            <a:r>
              <a:rPr lang="es-ES" sz="4800" b="1" dirty="0">
                <a:solidFill>
                  <a:schemeClr val="dk1"/>
                </a:solidFill>
                <a:latin typeface="Roboto"/>
                <a:ea typeface="Roboto"/>
              </a:rPr>
              <a:t>matrículas</a:t>
            </a:r>
            <a:r>
              <a:rPr lang="es-ES" sz="4800" b="1" u="none" strike="noStrike" dirty="0">
                <a:solidFill>
                  <a:schemeClr val="dk1"/>
                </a:solidFill>
                <a:effectLst/>
                <a:uFillTx/>
                <a:latin typeface="Roboto"/>
                <a:ea typeface="Roboto"/>
              </a:rPr>
              <a:t> en </a:t>
            </a:r>
            <a:r>
              <a:rPr lang="es-ES" sz="4800" b="1" dirty="0">
                <a:solidFill>
                  <a:schemeClr val="dk1"/>
                </a:solidFill>
                <a:latin typeface="Roboto"/>
                <a:ea typeface="Roboto"/>
              </a:rPr>
              <a:t>el Escritorio EducamosCLM</a:t>
            </a:r>
            <a:endParaRPr lang="es-ES" sz="4800" b="0" u="none" strike="noStrike" dirty="0">
              <a:solidFill>
                <a:schemeClr val="dk1"/>
              </a:solidFill>
              <a:effectLst/>
              <a:uFillTx/>
              <a:latin typeface="Arial"/>
            </a:endParaRPr>
          </a:p>
        </p:txBody>
      </p:sp>
      <p:sp>
        <p:nvSpPr>
          <p:cNvPr id="79" name="PlaceHolder 2"/>
          <p:cNvSpPr>
            <a:spLocks noGrp="1"/>
          </p:cNvSpPr>
          <p:nvPr>
            <p:ph type="subTitle"/>
          </p:nvPr>
        </p:nvSpPr>
        <p:spPr>
          <a:xfrm>
            <a:off x="838080" y="4015440"/>
            <a:ext cx="6133680" cy="1242000"/>
          </a:xfrm>
          <a:prstGeom prst="rect">
            <a:avLst/>
          </a:prstGeom>
          <a:noFill/>
          <a:ln w="0">
            <a:noFill/>
          </a:ln>
        </p:spPr>
        <p:txBody>
          <a:bodyPr lIns="91440" tIns="45720" rIns="91440" bIns="45720" anchor="t">
            <a:normAutofit/>
          </a:bodyPr>
          <a:lstStyle/>
          <a:p>
            <a:pPr indent="0">
              <a:lnSpc>
                <a:spcPct val="100000"/>
              </a:lnSpc>
              <a:buNone/>
              <a:tabLst>
                <a:tab pos="0" algn="l"/>
              </a:tabLst>
            </a:pPr>
            <a:r>
              <a:rPr lang="es-ES" sz="2400" b="0" u="none" strike="noStrike" dirty="0">
                <a:solidFill>
                  <a:schemeClr val="dk1"/>
                </a:solidFill>
                <a:effectLst/>
                <a:uFillTx/>
                <a:latin typeface="Roboto"/>
                <a:ea typeface="Roboto"/>
              </a:rPr>
              <a:t>Nuevas </a:t>
            </a:r>
            <a:r>
              <a:rPr lang="es-ES" sz="2400" dirty="0">
                <a:solidFill>
                  <a:schemeClr val="dk1"/>
                </a:solidFill>
                <a:latin typeface="Roboto"/>
                <a:ea typeface="Roboto"/>
              </a:rPr>
              <a:t>matrículas</a:t>
            </a:r>
            <a:r>
              <a:rPr lang="es-ES" sz="2400" b="0" u="none" strike="noStrike" dirty="0">
                <a:solidFill>
                  <a:schemeClr val="dk1"/>
                </a:solidFill>
                <a:effectLst/>
                <a:uFillTx/>
                <a:latin typeface="Roboto"/>
                <a:ea typeface="Roboto"/>
              </a:rPr>
              <a:t> y Relación de matrículas</a:t>
            </a:r>
          </a:p>
          <a:p>
            <a:pPr>
              <a:lnSpc>
                <a:spcPct val="100000"/>
              </a:lnSpc>
              <a:tabLst>
                <a:tab pos="0" algn="l"/>
              </a:tabLst>
            </a:pPr>
            <a:r>
              <a:rPr lang="es-ES" sz="1200" dirty="0">
                <a:solidFill>
                  <a:schemeClr val="dk1"/>
                </a:solidFill>
                <a:latin typeface="Roboto"/>
                <a:ea typeface="Roboto"/>
                <a:cs typeface="Roboto"/>
              </a:rPr>
              <a:t>Versión 1 (09/04/2026)</a:t>
            </a:r>
          </a:p>
        </p:txBody>
      </p:sp>
      <p:sp>
        <p:nvSpPr>
          <p:cNvPr id="80" name="PlaceHolder 3"/>
          <p:cNvSpPr>
            <a:spLocks noGrp="1"/>
          </p:cNvSpPr>
          <p:nvPr>
            <p:ph type="dt" idx="7"/>
          </p:nvPr>
        </p:nvSpPr>
        <p:spPr>
          <a:xfrm>
            <a:off x="838080" y="5661720"/>
            <a:ext cx="6133680" cy="364680"/>
          </a:xfrm>
          <a:prstGeom prst="rect">
            <a:avLst/>
          </a:prstGeom>
          <a:noFill/>
          <a:ln w="0">
            <a:noFill/>
          </a:ln>
        </p:spPr>
        <p:txBody>
          <a:bodyPr lIns="91440" tIns="45720" rIns="91440" bIns="45720" anchor="t">
            <a:noAutofit/>
          </a:bodyPr>
          <a:lstStyle>
            <a:lvl1pPr indent="0">
              <a:lnSpc>
                <a:spcPct val="100000"/>
              </a:lnSpc>
              <a:buNone/>
              <a:tabLst>
                <a:tab pos="0" algn="l"/>
              </a:tabLst>
              <a:defRPr lang="es-ES" sz="1400" b="0" u="none" strike="noStrike">
                <a:solidFill>
                  <a:srgbClr val="7F7F7F"/>
                </a:solidFill>
                <a:effectLst/>
                <a:uFillTx/>
                <a:latin typeface="Roboto Light"/>
                <a:ea typeface="Roboto Light"/>
              </a:defRPr>
            </a:lvl1pPr>
          </a:lstStyle>
          <a:p>
            <a:pPr indent="0">
              <a:lnSpc>
                <a:spcPct val="100000"/>
              </a:lnSpc>
              <a:buNone/>
              <a:tabLst>
                <a:tab pos="0" algn="l"/>
              </a:tabLst>
            </a:pPr>
            <a:r>
              <a:rPr lang="es-ES" sz="1400" b="0" u="none" strike="noStrike" dirty="0">
                <a:solidFill>
                  <a:srgbClr val="7F7F7F"/>
                </a:solidFill>
                <a:effectLst/>
                <a:uFillTx/>
                <a:latin typeface="Roboto Light"/>
                <a:ea typeface="Roboto Light"/>
              </a:rPr>
              <a:t>Jueves, 9 de abril de 2026</a:t>
            </a:r>
            <a:endParaRPr lang="es-ES" sz="1400" b="0" u="none" strike="noStrike" dirty="0">
              <a:solidFill>
                <a:srgbClr val="FFFFFF"/>
              </a:solidFill>
              <a:effectLst/>
              <a:uFillTx/>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p:cNvSpPr>
          <p:nvPr>
            <p:ph/>
          </p:nvPr>
        </p:nvSpPr>
        <p:spPr>
          <a:xfrm>
            <a:off x="861480" y="976680"/>
            <a:ext cx="10234080" cy="64080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4000" b="1" u="none" strike="noStrike" dirty="0">
                <a:solidFill>
                  <a:schemeClr val="dk1"/>
                </a:solidFill>
                <a:effectLst/>
                <a:uFillTx/>
                <a:latin typeface="Roboto"/>
                <a:ea typeface="Roboto"/>
              </a:rPr>
              <a:t>Índice</a:t>
            </a:r>
            <a:endParaRPr lang="es-ES" sz="4000" b="0" u="none" strike="noStrike" dirty="0">
              <a:solidFill>
                <a:srgbClr val="000000"/>
              </a:solidFill>
              <a:effectLst/>
              <a:uFillTx/>
              <a:latin typeface="Arial"/>
            </a:endParaRPr>
          </a:p>
        </p:txBody>
      </p:sp>
      <p:sp>
        <p:nvSpPr>
          <p:cNvPr id="82" name="PlaceHolder 2"/>
          <p:cNvSpPr>
            <a:spLocks noGrp="1"/>
          </p:cNvSpPr>
          <p:nvPr>
            <p:ph/>
          </p:nvPr>
        </p:nvSpPr>
        <p:spPr>
          <a:xfrm>
            <a:off x="861480" y="1794240"/>
            <a:ext cx="3244320" cy="315720"/>
          </a:xfrm>
          <a:prstGeom prst="rect">
            <a:avLst/>
          </a:prstGeom>
          <a:noFill/>
          <a:ln w="0">
            <a:noFill/>
          </a:ln>
        </p:spPr>
        <p:txBody>
          <a:bodyPr lIns="91440" tIns="45720" rIns="91440" bIns="45720" anchor="t">
            <a:noAutofit/>
          </a:bodyPr>
          <a:lstStyle/>
          <a:p>
            <a:pPr indent="0">
              <a:lnSpc>
                <a:spcPct val="90000"/>
              </a:lnSpc>
              <a:buNone/>
              <a:tabLst>
                <a:tab pos="0" algn="l"/>
              </a:tabLst>
            </a:pPr>
            <a:r>
              <a:rPr lang="es-ES" sz="1600" b="1" u="none" strike="noStrike" dirty="0">
                <a:solidFill>
                  <a:schemeClr val="accent1"/>
                </a:solidFill>
                <a:effectLst/>
                <a:uFillTx/>
                <a:latin typeface="Roboto"/>
                <a:ea typeface="Roboto"/>
              </a:rPr>
              <a:t>1. </a:t>
            </a:r>
            <a:r>
              <a:rPr lang="es-ES" sz="1600" b="1" dirty="0">
                <a:solidFill>
                  <a:schemeClr val="accent1"/>
                </a:solidFill>
                <a:latin typeface="Roboto"/>
                <a:ea typeface="Roboto"/>
              </a:rPr>
              <a:t>Introducción</a:t>
            </a:r>
            <a:endParaRPr lang="es-ES" sz="1600" b="0" u="none" strike="noStrike" dirty="0">
              <a:solidFill>
                <a:srgbClr val="000000"/>
              </a:solidFill>
              <a:effectLst/>
              <a:uFillTx/>
              <a:latin typeface="Arial"/>
            </a:endParaRPr>
          </a:p>
        </p:txBody>
      </p:sp>
      <p:sp>
        <p:nvSpPr>
          <p:cNvPr id="84" name="PlaceHolder 4"/>
          <p:cNvSpPr>
            <a:spLocks noGrp="1"/>
          </p:cNvSpPr>
          <p:nvPr>
            <p:ph/>
          </p:nvPr>
        </p:nvSpPr>
        <p:spPr>
          <a:xfrm>
            <a:off x="861480" y="2149667"/>
            <a:ext cx="3244320" cy="315720"/>
          </a:xfrm>
          <a:prstGeom prst="rect">
            <a:avLst/>
          </a:prstGeom>
          <a:noFill/>
          <a:ln w="0">
            <a:noFill/>
          </a:ln>
        </p:spPr>
        <p:txBody>
          <a:bodyPr lIns="91440" tIns="45720" rIns="91440" bIns="45720" anchor="t">
            <a:noAutofit/>
          </a:bodyPr>
          <a:lstStyle/>
          <a:p>
            <a:pPr indent="0">
              <a:buNone/>
              <a:tabLst>
                <a:tab pos="0" algn="l"/>
              </a:tabLst>
            </a:pPr>
            <a:r>
              <a:rPr lang="es-ES" sz="1600" b="1" u="none" strike="noStrike" dirty="0">
                <a:solidFill>
                  <a:schemeClr val="accent1"/>
                </a:solidFill>
                <a:effectLst/>
                <a:uFillTx/>
                <a:latin typeface="Roboto"/>
                <a:ea typeface="Roboto"/>
              </a:rPr>
              <a:t>2. </a:t>
            </a:r>
            <a:r>
              <a:rPr lang="es-ES" sz="1600" b="1" dirty="0">
                <a:solidFill>
                  <a:schemeClr val="accent1"/>
                </a:solidFill>
                <a:latin typeface="Roboto"/>
                <a:ea typeface="Roboto"/>
              </a:rPr>
              <a:t>Nueva matrícula</a:t>
            </a:r>
            <a:endParaRPr lang="es-ES" sz="1600" b="0" u="none" strike="noStrike" dirty="0">
              <a:solidFill>
                <a:srgbClr val="000000"/>
              </a:solidFill>
              <a:effectLst/>
              <a:uFillTx/>
              <a:latin typeface="Arial"/>
            </a:endParaRPr>
          </a:p>
        </p:txBody>
      </p:sp>
      <p:sp>
        <p:nvSpPr>
          <p:cNvPr id="85" name="PlaceHolder 5"/>
          <p:cNvSpPr>
            <a:spLocks noGrp="1"/>
          </p:cNvSpPr>
          <p:nvPr>
            <p:ph/>
          </p:nvPr>
        </p:nvSpPr>
        <p:spPr>
          <a:xfrm>
            <a:off x="1143000" y="2562587"/>
            <a:ext cx="2962800" cy="647342"/>
          </a:xfrm>
          <a:prstGeom prst="rect">
            <a:avLst/>
          </a:prstGeom>
          <a:noFill/>
          <a:ln w="0">
            <a:noFill/>
          </a:ln>
        </p:spPr>
        <p:txBody>
          <a:bodyPr lIns="91440" tIns="45720" rIns="91440" bIns="45720" anchor="t">
            <a:noAutofit/>
          </a:bodyPr>
          <a:lstStyle/>
          <a:p>
            <a:pPr marL="342900" indent="-342900">
              <a:buClr>
                <a:srgbClr val="3A5ADA"/>
              </a:buClr>
              <a:buFont typeface="Calibri"/>
              <a:buAutoNum type="arabicPeriod"/>
            </a:pPr>
            <a:r>
              <a:rPr lang="es-ES" sz="1600" dirty="0">
                <a:solidFill>
                  <a:schemeClr val="dk2"/>
                </a:solidFill>
                <a:latin typeface="Roboto"/>
                <a:ea typeface="Roboto"/>
              </a:rPr>
              <a:t>Fases del proceso</a:t>
            </a:r>
          </a:p>
          <a:p>
            <a:pPr marL="342900" indent="-342900">
              <a:buClr>
                <a:srgbClr val="3A5ADA"/>
              </a:buClr>
              <a:buAutoNum type="arabicPeriod"/>
            </a:pPr>
            <a:r>
              <a:rPr lang="es-ES" sz="1600" dirty="0">
                <a:solidFill>
                  <a:schemeClr val="dk2"/>
                </a:solidFill>
                <a:latin typeface="Roboto"/>
                <a:ea typeface="Roboto"/>
                <a:cs typeface="Roboto"/>
              </a:rPr>
              <a:t>Ventana de fases</a:t>
            </a:r>
          </a:p>
        </p:txBody>
      </p:sp>
      <p:sp>
        <p:nvSpPr>
          <p:cNvPr id="3" name="PlaceHolder 4">
            <a:extLst>
              <a:ext uri="{FF2B5EF4-FFF2-40B4-BE49-F238E27FC236}">
                <a16:creationId xmlns:a16="http://schemas.microsoft.com/office/drawing/2014/main" id="{BF3262E4-3083-AA23-0D33-32B9936B0F89}"/>
              </a:ext>
            </a:extLst>
          </p:cNvPr>
          <p:cNvSpPr txBox="1">
            <a:spLocks/>
          </p:cNvSpPr>
          <p:nvPr/>
        </p:nvSpPr>
        <p:spPr>
          <a:xfrm>
            <a:off x="860199" y="3393306"/>
            <a:ext cx="3244320" cy="315720"/>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tabLst>
                <a:tab pos="0" algn="l"/>
              </a:tabLst>
            </a:pPr>
            <a:r>
              <a:rPr lang="es-ES" sz="1600" b="1" dirty="0">
                <a:solidFill>
                  <a:schemeClr val="accent1"/>
                </a:solidFill>
                <a:latin typeface="Roboto"/>
                <a:ea typeface="Roboto"/>
              </a:rPr>
              <a:t>3. Relación de matrículas</a:t>
            </a:r>
            <a:endParaRPr lang="es-ES" sz="1600" dirty="0">
              <a:solidFill>
                <a:schemeClr val="accent1"/>
              </a:solidFill>
              <a:latin typeface="Arial"/>
            </a:endParaRPr>
          </a:p>
        </p:txBody>
      </p:sp>
      <p:sp>
        <p:nvSpPr>
          <p:cNvPr id="5" name="PlaceHolder 5">
            <a:extLst>
              <a:ext uri="{FF2B5EF4-FFF2-40B4-BE49-F238E27FC236}">
                <a16:creationId xmlns:a16="http://schemas.microsoft.com/office/drawing/2014/main" id="{509EA7E3-5164-C58E-2000-5E7648B59C4D}"/>
              </a:ext>
            </a:extLst>
          </p:cNvPr>
          <p:cNvSpPr txBox="1">
            <a:spLocks/>
          </p:cNvSpPr>
          <p:nvPr/>
        </p:nvSpPr>
        <p:spPr>
          <a:xfrm>
            <a:off x="1212157" y="3713200"/>
            <a:ext cx="7221032" cy="1896649"/>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3A5ADA"/>
              </a:buClr>
              <a:buAutoNum type="arabicPeriod"/>
            </a:pPr>
            <a:r>
              <a:rPr lang="es-ES" sz="1600" dirty="0">
                <a:solidFill>
                  <a:schemeClr val="dk2"/>
                </a:solidFill>
                <a:latin typeface="Roboto"/>
                <a:ea typeface="Roboto"/>
              </a:rPr>
              <a:t>Descripción pantalla</a:t>
            </a:r>
          </a:p>
          <a:p>
            <a:pPr marL="342900" indent="-342900">
              <a:buClr>
                <a:srgbClr val="3A5ADA"/>
              </a:buClr>
              <a:buAutoNum type="arabicPeriod"/>
            </a:pPr>
            <a:r>
              <a:rPr lang="es-ES" sz="1600" dirty="0">
                <a:solidFill>
                  <a:schemeClr val="dk2"/>
                </a:solidFill>
                <a:latin typeface="Roboto"/>
                <a:ea typeface="Roboto"/>
                <a:cs typeface="Roboto"/>
              </a:rPr>
              <a:t>Materias de las matrículas. Diferentes estados. Publicación de matrículas</a:t>
            </a:r>
          </a:p>
          <a:p>
            <a:pPr marL="342900" indent="-342900">
              <a:buClr>
                <a:srgbClr val="3A5ADA"/>
              </a:buClr>
              <a:buAutoNum type="arabicPeriod"/>
            </a:pPr>
            <a:r>
              <a:rPr lang="es-ES" sz="1600" dirty="0">
                <a:solidFill>
                  <a:schemeClr val="dk2"/>
                </a:solidFill>
                <a:latin typeface="Roboto"/>
                <a:ea typeface="Roboto"/>
                <a:cs typeface="Roboto"/>
              </a:rPr>
              <a:t>Detalle de matrícula: cambiar unidad, diversificación, consentimientos PAU, materias de una matrícula, observaciones...</a:t>
            </a:r>
          </a:p>
          <a:p>
            <a:pPr marL="342900" indent="-342900">
              <a:buClr>
                <a:srgbClr val="3A5ADA"/>
              </a:buClr>
              <a:buAutoNum type="arabicPeriod"/>
            </a:pPr>
            <a:r>
              <a:rPr lang="es-ES" sz="1600" dirty="0">
                <a:solidFill>
                  <a:schemeClr val="dk2"/>
                </a:solidFill>
                <a:latin typeface="Roboto"/>
                <a:ea typeface="Roboto"/>
                <a:cs typeface="Roboto"/>
              </a:rPr>
              <a:t>Materias de la matrícula</a:t>
            </a:r>
          </a:p>
          <a:p>
            <a:pPr marL="342900" indent="-342900">
              <a:buClr>
                <a:srgbClr val="3A5ADA"/>
              </a:buClr>
              <a:buAutoNum type="arabicPeriod"/>
            </a:pPr>
            <a:r>
              <a:rPr lang="es-ES" sz="1600" dirty="0">
                <a:solidFill>
                  <a:schemeClr val="dk2"/>
                </a:solidFill>
                <a:latin typeface="Roboto"/>
                <a:ea typeface="Roboto"/>
                <a:cs typeface="Roboto"/>
              </a:rPr>
              <a:t>Acciones: eliminar, anular, activar.</a:t>
            </a:r>
          </a:p>
        </p:txBody>
      </p:sp>
      <p:sp>
        <p:nvSpPr>
          <p:cNvPr id="8" name="PlaceHolder 4">
            <a:extLst>
              <a:ext uri="{FF2B5EF4-FFF2-40B4-BE49-F238E27FC236}">
                <a16:creationId xmlns:a16="http://schemas.microsoft.com/office/drawing/2014/main" id="{8A0558F5-62DB-5755-F406-3E1A463210D4}"/>
              </a:ext>
            </a:extLst>
          </p:cNvPr>
          <p:cNvSpPr txBox="1">
            <a:spLocks/>
          </p:cNvSpPr>
          <p:nvPr/>
        </p:nvSpPr>
        <p:spPr>
          <a:xfrm>
            <a:off x="860198" y="5608987"/>
            <a:ext cx="5805487" cy="315720"/>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tabLst>
                <a:tab pos="0" algn="l"/>
              </a:tabLst>
            </a:pPr>
            <a:r>
              <a:rPr lang="es-ES" sz="1600" b="1" dirty="0">
                <a:solidFill>
                  <a:schemeClr val="accent1"/>
                </a:solidFill>
                <a:latin typeface="Roboto"/>
                <a:ea typeface="Roboto"/>
              </a:rPr>
              <a:t>4. Panel organizativo de matrículas</a:t>
            </a:r>
            <a:endParaRPr lang="es-ES" sz="1600" dirty="0">
              <a:solidFill>
                <a:schemeClr val="accent1"/>
              </a:solidFill>
              <a:latin typeface="Arial"/>
            </a:endParaRPr>
          </a:p>
        </p:txBody>
      </p:sp>
      <p:sp>
        <p:nvSpPr>
          <p:cNvPr id="9" name="PlaceHolder 5">
            <a:extLst>
              <a:ext uri="{FF2B5EF4-FFF2-40B4-BE49-F238E27FC236}">
                <a16:creationId xmlns:a16="http://schemas.microsoft.com/office/drawing/2014/main" id="{9FFE6CBC-D334-2753-965F-F1111B623DD6}"/>
              </a:ext>
            </a:extLst>
          </p:cNvPr>
          <p:cNvSpPr txBox="1">
            <a:spLocks/>
          </p:cNvSpPr>
          <p:nvPr/>
        </p:nvSpPr>
        <p:spPr>
          <a:xfrm>
            <a:off x="1211504" y="5977084"/>
            <a:ext cx="5287220" cy="767464"/>
          </a:xfrm>
          <a:prstGeom prst="rect">
            <a:avLst/>
          </a:prstGeom>
          <a:noFill/>
          <a:ln w="0">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3A5ADA"/>
              </a:buClr>
              <a:buFont typeface="Calibri"/>
              <a:buAutoNum type="arabicPeriod"/>
            </a:pPr>
            <a:r>
              <a:rPr lang="es-ES" sz="1600" dirty="0">
                <a:solidFill>
                  <a:schemeClr val="dk2"/>
                </a:solidFill>
                <a:latin typeface="Roboto"/>
                <a:ea typeface="Roboto"/>
              </a:rPr>
              <a:t>Descripción de la pantalla</a:t>
            </a:r>
          </a:p>
          <a:p>
            <a:pPr marL="342900" indent="-342900">
              <a:buClr>
                <a:srgbClr val="3A5ADA"/>
              </a:buClr>
              <a:buAutoNum type="arabicPeriod"/>
            </a:pPr>
            <a:r>
              <a:rPr lang="es-ES" sz="1600" dirty="0">
                <a:solidFill>
                  <a:schemeClr val="dk2"/>
                </a:solidFill>
                <a:latin typeface="Roboto"/>
                <a:ea typeface="Roboto"/>
                <a:cs typeface="Roboto"/>
              </a:rPr>
              <a:t>Redistribución del alumnado en materias de opción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p:nvPr>
        </p:nvSpPr>
        <p:spPr>
          <a:xfrm>
            <a:off x="914400" y="928080"/>
            <a:ext cx="8718840" cy="93456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4400" b="1" u="none" strike="noStrike" dirty="0">
                <a:solidFill>
                  <a:schemeClr val="lt1"/>
                </a:solidFill>
                <a:effectLst/>
                <a:uFillTx/>
                <a:latin typeface="Roboto"/>
                <a:ea typeface="Roboto"/>
              </a:rPr>
              <a:t>1. </a:t>
            </a:r>
            <a:r>
              <a:rPr lang="es-ES" sz="4400" b="1" dirty="0">
                <a:solidFill>
                  <a:schemeClr val="lt1"/>
                </a:solidFill>
                <a:latin typeface="Roboto"/>
                <a:ea typeface="Roboto"/>
              </a:rPr>
              <a:t>Introducción </a:t>
            </a:r>
            <a:endParaRPr lang="es-ES" sz="4400" b="0" u="none" strike="noStrike" dirty="0">
              <a:solidFill>
                <a:schemeClr val="lt1"/>
              </a:solidFill>
              <a:effectLst/>
              <a:uFillTx/>
              <a:latin typeface="Arial"/>
            </a:endParaRPr>
          </a:p>
        </p:txBody>
      </p:sp>
      <p:sp>
        <p:nvSpPr>
          <p:cNvPr id="87" name="PlaceHolder 2"/>
          <p:cNvSpPr>
            <a:spLocks noGrp="1"/>
          </p:cNvSpPr>
          <p:nvPr>
            <p:ph/>
          </p:nvPr>
        </p:nvSpPr>
        <p:spPr>
          <a:xfrm>
            <a:off x="1530720" y="1941480"/>
            <a:ext cx="8102160" cy="4099320"/>
          </a:xfrm>
          <a:prstGeom prst="rect">
            <a:avLst/>
          </a:prstGeom>
          <a:noFill/>
          <a:ln w="0">
            <a:noFill/>
          </a:ln>
        </p:spPr>
        <p:txBody>
          <a:bodyPr lIns="91440" tIns="45720" rIns="91440" bIns="45720" anchor="t">
            <a:normAutofit/>
          </a:bodyPr>
          <a:lstStyle/>
          <a:p>
            <a:pPr marL="0" indent="0">
              <a:lnSpc>
                <a:spcPct val="100000"/>
              </a:lnSpc>
              <a:buClr>
                <a:srgbClr val="FFFFFF"/>
              </a:buClr>
              <a:buNone/>
            </a:pPr>
            <a:r>
              <a:rPr lang="es-ES" sz="1400" dirty="0">
                <a:solidFill>
                  <a:schemeClr val="lt1"/>
                </a:solidFill>
                <a:latin typeface="Roboto"/>
                <a:ea typeface="Roboto"/>
                <a:cs typeface="Roboto"/>
              </a:rPr>
              <a:t>Lo que se comenta en esta presentación está dirigido tanto a la Vista de Dirección del centro como a la vista Secretaría Centro.</a:t>
            </a:r>
          </a:p>
          <a:p>
            <a:pPr marL="0" indent="0">
              <a:lnSpc>
                <a:spcPct val="100000"/>
              </a:lnSpc>
              <a:buNone/>
            </a:pPr>
            <a:endParaRPr lang="es-ES" sz="1400" dirty="0">
              <a:solidFill>
                <a:schemeClr val="lt1"/>
              </a:solidFill>
              <a:latin typeface="Roboto"/>
              <a:ea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p:nvPr>
        </p:nvSpPr>
        <p:spPr>
          <a:xfrm>
            <a:off x="9759600" y="183240"/>
            <a:ext cx="1951560" cy="237960"/>
          </a:xfrm>
          <a:prstGeom prst="rect">
            <a:avLst/>
          </a:prstGeom>
          <a:noFill/>
          <a:ln w="0">
            <a:noFill/>
          </a:ln>
        </p:spPr>
        <p:txBody>
          <a:bodyPr lIns="91440" tIns="45720" rIns="91440" bIns="45720" anchor="ctr">
            <a:normAutofit fontScale="77500" lnSpcReduction="20000"/>
          </a:bodyPr>
          <a:lstStyle/>
          <a:p>
            <a:pPr indent="0" algn="r">
              <a:lnSpc>
                <a:spcPct val="100000"/>
              </a:lnSpc>
              <a:buNone/>
              <a:tabLst>
                <a:tab pos="0" algn="l"/>
              </a:tabLst>
            </a:pPr>
            <a:r>
              <a:rPr lang="es-ES" sz="1400" b="1">
                <a:solidFill>
                  <a:schemeClr val="dk1"/>
                </a:solidFill>
                <a:latin typeface="Roboto"/>
                <a:ea typeface="Roboto"/>
              </a:rPr>
              <a:t>INTRODUCCIÓN</a:t>
            </a:r>
            <a:endParaRPr lang="es-ES"/>
          </a:p>
        </p:txBody>
      </p:sp>
      <p:sp>
        <p:nvSpPr>
          <p:cNvPr id="89" name="PlaceHolder 2"/>
          <p:cNvSpPr>
            <a:spLocks noGrp="1"/>
          </p:cNvSpPr>
          <p:nvPr>
            <p:ph/>
          </p:nvPr>
        </p:nvSpPr>
        <p:spPr>
          <a:xfrm>
            <a:off x="3180240" y="183240"/>
            <a:ext cx="3744000" cy="237960"/>
          </a:xfrm>
          <a:prstGeom prst="rect">
            <a:avLst/>
          </a:prstGeom>
          <a:noFill/>
          <a:ln w="0">
            <a:noFill/>
          </a:ln>
        </p:spPr>
        <p:txBody>
          <a:bodyPr lIns="91440" tIns="45720" rIns="91440" bIns="45720" anchor="ctr">
            <a:noAutofit/>
          </a:bodyPr>
          <a:lstStyle/>
          <a:p>
            <a:pPr indent="0">
              <a:lnSpc>
                <a:spcPct val="100000"/>
              </a:lnSpc>
              <a:buNone/>
              <a:tabLst>
                <a:tab pos="0" algn="l"/>
              </a:tabLst>
            </a:pPr>
            <a:r>
              <a:rPr lang="es-ES" sz="1200">
                <a:solidFill>
                  <a:schemeClr val="dk1"/>
                </a:solidFill>
                <a:latin typeface="Roboto"/>
                <a:ea typeface="Roboto"/>
              </a:rPr>
              <a:t>GESTIÓN DE MATRÍCULAS EN EL ESCRITORIO</a:t>
            </a:r>
            <a:endParaRPr lang="es-ES">
              <a:solidFill>
                <a:schemeClr val="dk1"/>
              </a:solidFill>
            </a:endParaRPr>
          </a:p>
        </p:txBody>
      </p:sp>
      <p:sp>
        <p:nvSpPr>
          <p:cNvPr id="90" name="PlaceHolder 3"/>
          <p:cNvSpPr>
            <a:spLocks noGrp="1"/>
          </p:cNvSpPr>
          <p:nvPr>
            <p:ph type="title"/>
          </p:nvPr>
        </p:nvSpPr>
        <p:spPr>
          <a:xfrm>
            <a:off x="480960" y="896760"/>
            <a:ext cx="11229480" cy="588600"/>
          </a:xfrm>
          <a:prstGeom prst="rect">
            <a:avLst/>
          </a:prstGeom>
          <a:noFill/>
          <a:ln w="0">
            <a:noFill/>
          </a:ln>
        </p:spPr>
        <p:txBody>
          <a:bodyPr lIns="91440" tIns="45720" rIns="91440" bIns="45720" anchor="t">
            <a:noAutofit/>
          </a:bodyPr>
          <a:lstStyle/>
          <a:p>
            <a:pPr indent="0">
              <a:lnSpc>
                <a:spcPct val="90000"/>
              </a:lnSpc>
              <a:buNone/>
              <a:tabLst>
                <a:tab pos="0" algn="l"/>
              </a:tabLst>
            </a:pPr>
            <a:r>
              <a:rPr lang="es-ES" sz="3600" b="1">
                <a:solidFill>
                  <a:schemeClr val="dk1"/>
                </a:solidFill>
                <a:latin typeface="Roboto"/>
                <a:ea typeface="Roboto"/>
              </a:rPr>
              <a:t>Introducción</a:t>
            </a:r>
            <a:endParaRPr lang="es-ES" sz="3600" b="0" u="none" strike="noStrike">
              <a:solidFill>
                <a:srgbClr val="000000"/>
              </a:solidFill>
              <a:effectLst/>
              <a:uFillTx/>
              <a:latin typeface="Arial"/>
            </a:endParaRPr>
          </a:p>
        </p:txBody>
      </p:sp>
      <p:sp>
        <p:nvSpPr>
          <p:cNvPr id="91" name="PlaceHolder 4"/>
          <p:cNvSpPr>
            <a:spLocks noGrp="1"/>
          </p:cNvSpPr>
          <p:nvPr>
            <p:ph/>
          </p:nvPr>
        </p:nvSpPr>
        <p:spPr>
          <a:xfrm>
            <a:off x="480960" y="1684440"/>
            <a:ext cx="6761880" cy="219492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1400">
                <a:solidFill>
                  <a:schemeClr val="dk2"/>
                </a:solidFill>
                <a:latin typeface="Roboto"/>
                <a:ea typeface="Roboto"/>
              </a:rPr>
              <a:t>La Vista Dirección (disponible para las personas del equipo directivo) y la Vista Secretaría tienen la opción Matrícula.</a:t>
            </a:r>
            <a:endParaRPr lang="es-ES" sz="1400">
              <a:solidFill>
                <a:schemeClr val="dk2"/>
              </a:solidFill>
              <a:latin typeface="Roboto"/>
              <a:ea typeface="Roboto"/>
              <a:cs typeface="Roboto"/>
            </a:endParaRPr>
          </a:p>
        </p:txBody>
      </p:sp>
      <p:sp>
        <p:nvSpPr>
          <p:cNvPr id="92" name="PlaceHolder 5"/>
          <p:cNvSpPr>
            <a:spLocks noGrp="1"/>
          </p:cNvSpPr>
          <p:nvPr>
            <p:ph/>
          </p:nvPr>
        </p:nvSpPr>
        <p:spPr>
          <a:xfrm>
            <a:off x="538590" y="2445674"/>
            <a:ext cx="6761880" cy="2194920"/>
          </a:xfrm>
          <a:prstGeom prst="rect">
            <a:avLst/>
          </a:prstGeom>
          <a:noFill/>
          <a:ln w="0">
            <a:noFill/>
          </a:ln>
        </p:spPr>
        <p:txBody>
          <a:bodyPr lIns="91440" tIns="45720" rIns="91440" bIns="45720" anchor="t">
            <a:noAutofit/>
          </a:bodyPr>
          <a:lstStyle/>
          <a:p>
            <a:pPr>
              <a:lnSpc>
                <a:spcPct val="100000"/>
              </a:lnSpc>
              <a:buClr>
                <a:srgbClr val="3A5ADA"/>
              </a:buClr>
              <a:buFont typeface="Noto Sans Symbols"/>
              <a:buChar char="▪"/>
            </a:pPr>
            <a:r>
              <a:rPr lang="es-ES" sz="1400" b="1">
                <a:solidFill>
                  <a:schemeClr val="dk2"/>
                </a:solidFill>
                <a:latin typeface="Roboto"/>
                <a:ea typeface="Roboto"/>
              </a:rPr>
              <a:t>Vista Dirección</a:t>
            </a:r>
            <a:r>
              <a:rPr lang="es-ES" sz="1400">
                <a:solidFill>
                  <a:schemeClr val="dk2"/>
                </a:solidFill>
                <a:latin typeface="Roboto"/>
                <a:ea typeface="Roboto"/>
              </a:rPr>
              <a:t>:</a:t>
            </a:r>
            <a:endParaRPr lang="es-ES" sz="1400" b="0" u="none" strike="noStrike">
              <a:solidFill>
                <a:schemeClr val="dk2"/>
              </a:solidFill>
              <a:effectLst/>
              <a:uFillTx/>
              <a:latin typeface="Arial"/>
              <a:cs typeface="Arial"/>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Relación de matrículas</a:t>
            </a:r>
            <a:endParaRPr lang="es-ES" sz="1400" b="0" u="none" strike="noStrike">
              <a:solidFill>
                <a:schemeClr val="dk2"/>
              </a:solidFill>
              <a:effectLst/>
              <a:uFillTx/>
              <a:latin typeface="Roboto"/>
              <a:ea typeface="Roboto"/>
              <a:cs typeface="Roboto"/>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Nueva matrícula </a:t>
            </a:r>
            <a:endParaRPr lang="es-ES" sz="1400">
              <a:solidFill>
                <a:schemeClr val="dk2"/>
              </a:solidFill>
              <a:latin typeface="Roboto"/>
              <a:ea typeface="Roboto"/>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Panel organizativo de materias (solo para centros con enseñanza Secundaria –ESO, Bachillerato, Ciclos Formativos, </a:t>
            </a:r>
            <a:r>
              <a:rPr lang="es-ES" sz="1400" err="1">
                <a:solidFill>
                  <a:schemeClr val="dk2"/>
                </a:solidFill>
                <a:latin typeface="Roboto"/>
                <a:ea typeface="Roboto"/>
                <a:cs typeface="Roboto"/>
              </a:rPr>
              <a:t>etc</a:t>
            </a:r>
            <a:r>
              <a:rPr lang="es-ES" sz="1400">
                <a:solidFill>
                  <a:schemeClr val="dk2"/>
                </a:solidFill>
                <a:latin typeface="Roboto"/>
                <a:ea typeface="Roboto"/>
                <a:cs typeface="Roboto"/>
              </a:rPr>
              <a:t>-)</a:t>
            </a:r>
            <a:endParaRPr lang="es-ES" sz="1400">
              <a:solidFill>
                <a:schemeClr val="dk2"/>
              </a:solidFill>
              <a:latin typeface="Roboto"/>
              <a:ea typeface="Roboto"/>
            </a:endParaRPr>
          </a:p>
          <a:p>
            <a:pPr>
              <a:lnSpc>
                <a:spcPct val="100000"/>
              </a:lnSpc>
              <a:spcBef>
                <a:spcPts val="499"/>
              </a:spcBef>
              <a:buClr>
                <a:srgbClr val="3A5ADA"/>
              </a:buClr>
              <a:buFont typeface="Noto Sans Symbols"/>
              <a:buChar char="▪"/>
            </a:pPr>
            <a:r>
              <a:rPr lang="es-ES" sz="1400" b="1">
                <a:solidFill>
                  <a:schemeClr val="dk2"/>
                </a:solidFill>
                <a:latin typeface="Roboto"/>
                <a:ea typeface="Roboto"/>
              </a:rPr>
              <a:t>Vista Secretaría</a:t>
            </a:r>
            <a:r>
              <a:rPr lang="es-ES" sz="1800" b="1">
                <a:solidFill>
                  <a:schemeClr val="dk2"/>
                </a:solidFill>
                <a:latin typeface="Roboto"/>
                <a:ea typeface="Roboto"/>
              </a:rPr>
              <a:t>:</a:t>
            </a:r>
            <a:endParaRPr lang="es-ES" sz="1800" b="1">
              <a:solidFill>
                <a:schemeClr val="dk2"/>
              </a:solidFill>
              <a:latin typeface="Roboto"/>
              <a:ea typeface="Roboto"/>
              <a:cs typeface="Roboto"/>
            </a:endParaRPr>
          </a:p>
          <a:p>
            <a:pPr lvl="1">
              <a:lnSpc>
                <a:spcPct val="100000"/>
              </a:lnSpc>
              <a:spcBef>
                <a:spcPts val="499"/>
              </a:spcBef>
              <a:buClr>
                <a:srgbClr val="3A5ADA"/>
              </a:buClr>
              <a:buFont typeface="Courier New"/>
              <a:buChar char="o"/>
            </a:pPr>
            <a:r>
              <a:rPr lang="es-ES" sz="1400">
                <a:solidFill>
                  <a:schemeClr val="dk2"/>
                </a:solidFill>
                <a:latin typeface="Roboto"/>
                <a:ea typeface="Roboto"/>
                <a:cs typeface="Roboto"/>
              </a:rPr>
              <a:t>Relación de matrículas</a:t>
            </a:r>
          </a:p>
          <a:p>
            <a:pPr lvl="1">
              <a:lnSpc>
                <a:spcPct val="100000"/>
              </a:lnSpc>
              <a:spcBef>
                <a:spcPts val="499"/>
              </a:spcBef>
              <a:buClr>
                <a:srgbClr val="3A5ADA"/>
              </a:buClr>
              <a:buFont typeface="Courier New"/>
              <a:buChar char="o"/>
            </a:pPr>
            <a:r>
              <a:rPr lang="es-ES" sz="1400">
                <a:solidFill>
                  <a:schemeClr val="dk2"/>
                </a:solidFill>
                <a:latin typeface="Roboto"/>
                <a:ea typeface="Roboto"/>
              </a:rPr>
              <a:t>Nueva matrícula</a:t>
            </a:r>
            <a:endParaRPr lang="es-ES" sz="1400">
              <a:solidFill>
                <a:schemeClr val="dk2"/>
              </a:solidFill>
              <a:latin typeface="Roboto"/>
              <a:ea typeface="Roboto"/>
              <a:cs typeface="Roboto"/>
            </a:endParaRPr>
          </a:p>
          <a:p>
            <a:pPr indent="-139680">
              <a:lnSpc>
                <a:spcPct val="100000"/>
              </a:lnSpc>
              <a:spcBef>
                <a:spcPts val="1001"/>
              </a:spcBef>
              <a:buNone/>
            </a:pPr>
            <a:endParaRPr lang="es-ES" sz="1400" b="0" u="none" strike="noStrike">
              <a:solidFill>
                <a:srgbClr val="000000"/>
              </a:solidFill>
              <a:effectLst/>
              <a:uFillTx/>
              <a:latin typeface="Arial"/>
              <a:ea typeface="Roboto"/>
              <a:cs typeface="Arial"/>
            </a:endParaRPr>
          </a:p>
        </p:txBody>
      </p:sp>
      <p:pic>
        <p:nvPicPr>
          <p:cNvPr id="2" name="Imagen 1" descr="Interfaz de usuario gráfica&#10;&#10;El contenido generado por IA puede ser incorrecto.">
            <a:extLst>
              <a:ext uri="{FF2B5EF4-FFF2-40B4-BE49-F238E27FC236}">
                <a16:creationId xmlns:a16="http://schemas.microsoft.com/office/drawing/2014/main" id="{2D05A3EF-3424-7AF0-6339-35117755236E}"/>
              </a:ext>
            </a:extLst>
          </p:cNvPr>
          <p:cNvPicPr>
            <a:picLocks noChangeAspect="1"/>
          </p:cNvPicPr>
          <p:nvPr/>
        </p:nvPicPr>
        <p:blipFill>
          <a:blip r:embed="rId3"/>
          <a:stretch>
            <a:fillRect/>
          </a:stretch>
        </p:blipFill>
        <p:spPr>
          <a:xfrm>
            <a:off x="7742413" y="527580"/>
            <a:ext cx="3805062" cy="4010730"/>
          </a:xfrm>
          <a:prstGeom prst="rect">
            <a:avLst/>
          </a:prstGeom>
          <a:ln>
            <a:solidFill>
              <a:srgbClr val="4472C4"/>
            </a:solidFill>
          </a:ln>
        </p:spPr>
      </p:pic>
      <p:pic>
        <p:nvPicPr>
          <p:cNvPr id="3" name="Imagen 2" descr="Interfaz de usuario gráfica, Texto, Aplicación&#10;&#10;El contenido generado por IA puede ser incorrecto.">
            <a:extLst>
              <a:ext uri="{FF2B5EF4-FFF2-40B4-BE49-F238E27FC236}">
                <a16:creationId xmlns:a16="http://schemas.microsoft.com/office/drawing/2014/main" id="{D4E2DE11-7584-2FF2-B685-4891DCAD72E4}"/>
              </a:ext>
            </a:extLst>
          </p:cNvPr>
          <p:cNvPicPr>
            <a:picLocks noChangeAspect="1"/>
          </p:cNvPicPr>
          <p:nvPr/>
        </p:nvPicPr>
        <p:blipFill>
          <a:blip r:embed="rId4"/>
          <a:srcRect l="-2471" t="-307" r="26599" b="613"/>
          <a:stretch>
            <a:fillRect/>
          </a:stretch>
        </p:blipFill>
        <p:spPr>
          <a:xfrm>
            <a:off x="3296708" y="4244976"/>
            <a:ext cx="3946738" cy="2453225"/>
          </a:xfrm>
          <a:prstGeom prst="rect">
            <a:avLst/>
          </a:prstGeom>
          <a:ln>
            <a:solidFill>
              <a:srgbClr val="4472C4"/>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CB844-B036-FDB5-6E35-537391058DA1}"/>
            </a:ext>
          </a:extLst>
        </p:cNvPr>
        <p:cNvGrpSpPr/>
        <p:nvPr/>
      </p:nvGrpSpPr>
      <p:grpSpPr>
        <a:xfrm>
          <a:off x="0" y="0"/>
          <a:ext cx="0" cy="0"/>
          <a:chOff x="0" y="0"/>
          <a:chExt cx="0" cy="0"/>
        </a:xfrm>
      </p:grpSpPr>
      <p:sp>
        <p:nvSpPr>
          <p:cNvPr id="86" name="PlaceHolder 1">
            <a:extLst>
              <a:ext uri="{FF2B5EF4-FFF2-40B4-BE49-F238E27FC236}">
                <a16:creationId xmlns:a16="http://schemas.microsoft.com/office/drawing/2014/main" id="{49FEB77F-6397-F324-8F61-24E3DF0970A5}"/>
              </a:ext>
            </a:extLst>
          </p:cNvPr>
          <p:cNvSpPr>
            <a:spLocks noGrp="1"/>
          </p:cNvSpPr>
          <p:nvPr>
            <p:ph/>
          </p:nvPr>
        </p:nvSpPr>
        <p:spPr>
          <a:xfrm>
            <a:off x="914400" y="928080"/>
            <a:ext cx="8718840" cy="934560"/>
          </a:xfrm>
          <a:prstGeom prst="rect">
            <a:avLst/>
          </a:prstGeom>
          <a:noFill/>
          <a:ln w="0">
            <a:noFill/>
          </a:ln>
        </p:spPr>
        <p:txBody>
          <a:bodyPr lIns="91440" tIns="45720" rIns="91440" bIns="45720" anchor="t">
            <a:noAutofit/>
          </a:bodyPr>
          <a:lstStyle/>
          <a:p>
            <a:pPr indent="0">
              <a:lnSpc>
                <a:spcPct val="100000"/>
              </a:lnSpc>
              <a:buNone/>
              <a:tabLst>
                <a:tab pos="0" algn="l"/>
              </a:tabLst>
            </a:pPr>
            <a:r>
              <a:rPr lang="es-ES" sz="4400" b="1">
                <a:solidFill>
                  <a:schemeClr val="lt1"/>
                </a:solidFill>
                <a:latin typeface="Roboto"/>
                <a:ea typeface="Roboto"/>
              </a:rPr>
              <a:t>2.</a:t>
            </a:r>
            <a:r>
              <a:rPr lang="es-ES" sz="4400" b="1" u="none" strike="noStrike">
                <a:solidFill>
                  <a:schemeClr val="lt1"/>
                </a:solidFill>
                <a:effectLst/>
                <a:uFillTx/>
                <a:latin typeface="Roboto"/>
                <a:ea typeface="Roboto"/>
              </a:rPr>
              <a:t> </a:t>
            </a:r>
            <a:r>
              <a:rPr lang="es-ES" sz="4400" b="1">
                <a:solidFill>
                  <a:schemeClr val="lt1"/>
                </a:solidFill>
                <a:latin typeface="Roboto"/>
                <a:ea typeface="Roboto"/>
              </a:rPr>
              <a:t>Nueva matrícula </a:t>
            </a:r>
            <a:endParaRPr lang="es-ES" sz="4400" b="0" u="none" strike="noStrike">
              <a:solidFill>
                <a:schemeClr val="lt1"/>
              </a:solidFill>
              <a:effectLst/>
              <a:uFillTx/>
              <a:latin typeface="Arial"/>
            </a:endParaRPr>
          </a:p>
        </p:txBody>
      </p:sp>
      <p:sp>
        <p:nvSpPr>
          <p:cNvPr id="87" name="PlaceHolder 2">
            <a:extLst>
              <a:ext uri="{FF2B5EF4-FFF2-40B4-BE49-F238E27FC236}">
                <a16:creationId xmlns:a16="http://schemas.microsoft.com/office/drawing/2014/main" id="{3531E8E6-AA62-A331-8E87-AF15335F5CBA}"/>
              </a:ext>
            </a:extLst>
          </p:cNvPr>
          <p:cNvSpPr>
            <a:spLocks noGrp="1"/>
          </p:cNvSpPr>
          <p:nvPr>
            <p:ph/>
          </p:nvPr>
        </p:nvSpPr>
        <p:spPr>
          <a:xfrm>
            <a:off x="1530720" y="1941480"/>
            <a:ext cx="8102160" cy="4099320"/>
          </a:xfrm>
          <a:prstGeom prst="rect">
            <a:avLst/>
          </a:prstGeom>
          <a:noFill/>
          <a:ln w="0">
            <a:noFill/>
          </a:ln>
        </p:spPr>
        <p:txBody>
          <a:bodyPr lIns="91440" tIns="45720" rIns="91440" bIns="45720" anchor="t">
            <a:normAutofit/>
          </a:bodyPr>
          <a:lstStyle/>
          <a:p>
            <a:pPr marL="0" indent="0">
              <a:lnSpc>
                <a:spcPct val="100000"/>
              </a:lnSpc>
              <a:buNone/>
            </a:pPr>
            <a:r>
              <a:rPr lang="es-ES" sz="1400">
                <a:solidFill>
                  <a:schemeClr val="lt1"/>
                </a:solidFill>
                <a:latin typeface="Roboto"/>
                <a:ea typeface="Roboto"/>
                <a:cs typeface="Roboto"/>
              </a:rPr>
              <a:t>Creación de matrículas en el Escritorio de </a:t>
            </a:r>
            <a:r>
              <a:rPr lang="es-ES" sz="1400" err="1">
                <a:solidFill>
                  <a:schemeClr val="lt1"/>
                </a:solidFill>
                <a:latin typeface="Roboto"/>
                <a:ea typeface="Roboto"/>
                <a:cs typeface="Roboto"/>
              </a:rPr>
              <a:t>EducamosCLM</a:t>
            </a:r>
            <a:r>
              <a:rPr lang="es-ES" sz="1400">
                <a:solidFill>
                  <a:schemeClr val="lt1"/>
                </a:solidFill>
                <a:latin typeface="Roboto"/>
                <a:ea typeface="Roboto"/>
                <a:cs typeface="Roboto"/>
              </a:rPr>
              <a:t>. Es la traslación de la matrícula "Con asignación de centro" existente en Gestión educativa pero con más ayudas visuales, y mucho más intuitivo.</a:t>
            </a:r>
          </a:p>
          <a:p>
            <a:pPr marL="0" indent="0">
              <a:lnSpc>
                <a:spcPct val="100000"/>
              </a:lnSpc>
              <a:buNone/>
            </a:pPr>
            <a:endParaRPr lang="es-ES" sz="1400">
              <a:solidFill>
                <a:schemeClr val="lt1"/>
              </a:solidFill>
              <a:latin typeface="Roboto"/>
              <a:ea typeface="Roboto"/>
              <a:cs typeface="Roboto"/>
            </a:endParaRPr>
          </a:p>
        </p:txBody>
      </p:sp>
    </p:spTree>
    <p:extLst>
      <p:ext uri="{BB962C8B-B14F-4D97-AF65-F5344CB8AC3E}">
        <p14:creationId xmlns:p14="http://schemas.microsoft.com/office/powerpoint/2010/main" val="3031854876"/>
      </p:ext>
    </p:extLst>
  </p:cSld>
  <p:clrMapOvr>
    <a:masterClrMapping/>
  </p:clrMapOvr>
</p:sld>
</file>

<file path=ppt/theme/theme1.xml><?xml version="1.0" encoding="utf-8"?>
<a:theme xmlns:a="http://schemas.openxmlformats.org/drawingml/2006/main" name="Página maestra">
  <a:themeElements>
    <a:clrScheme name="Personalizados 2">
      <a:dk1>
        <a:srgbClr val="000000"/>
      </a:dk1>
      <a:lt1>
        <a:srgbClr val="FFFFFF"/>
      </a:lt1>
      <a:dk2>
        <a:srgbClr val="454545"/>
      </a:dk2>
      <a:lt2>
        <a:srgbClr val="EEEEEE"/>
      </a:lt2>
      <a:accent1>
        <a:srgbClr val="3A5ADA"/>
      </a:accent1>
      <a:accent2>
        <a:srgbClr val="6785FE"/>
      </a:accent2>
      <a:accent3>
        <a:srgbClr val="99ADFE"/>
      </a:accent3>
      <a:accent4>
        <a:srgbClr val="FFCE00"/>
      </a:accent4>
      <a:accent5>
        <a:srgbClr val="FFA943"/>
      </a:accent5>
      <a:accent6>
        <a:srgbClr val="EEFF41"/>
      </a:accent6>
      <a:hlink>
        <a:srgbClr val="3A5ADA"/>
      </a:hlink>
      <a:folHlink>
        <a:srgbClr val="20348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94C3329E84D7F46A294440ABCE3F3DE" ma:contentTypeVersion="8" ma:contentTypeDescription="Crear nuevo documento." ma:contentTypeScope="" ma:versionID="9a21bf9d0f91330853ed3833594736de">
  <xsd:schema xmlns:xsd="http://www.w3.org/2001/XMLSchema" xmlns:xs="http://www.w3.org/2001/XMLSchema" xmlns:p="http://schemas.microsoft.com/office/2006/metadata/properties" xmlns:ns2="4b42a411-d0e7-4c63-90e1-ec82e7af739b" targetNamespace="http://schemas.microsoft.com/office/2006/metadata/properties" ma:root="true" ma:fieldsID="ac65e580f2fc241049e5dfbf6751a0ee" ns2:_="">
    <xsd:import namespace="4b42a411-d0e7-4c63-90e1-ec82e7af739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2a411-d0e7-4c63-90e1-ec82e7af7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BBA6F6-1DB7-48D9-BC59-F438F5ACFA7F}">
  <ds:schemaRefs>
    <ds:schemaRef ds:uri="http://schemas.microsoft.com/sharepoint/v3/contenttype/forms"/>
  </ds:schemaRefs>
</ds:datastoreItem>
</file>

<file path=customXml/itemProps2.xml><?xml version="1.0" encoding="utf-8"?>
<ds:datastoreItem xmlns:ds="http://schemas.openxmlformats.org/officeDocument/2006/customXml" ds:itemID="{609FE749-7943-4D7A-AF17-8C5C427D066D}">
  <ds:schemaRefs>
    <ds:schemaRef ds:uri="4b42a411-d0e7-4c63-90e1-ec82e7af7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F30903-0C83-4774-877A-D17B0C99118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53</TotalTime>
  <Words>4215</Words>
  <Application>Microsoft Office PowerPoint</Application>
  <PresentationFormat>Panorámica</PresentationFormat>
  <Paragraphs>319</Paragraphs>
  <Slides>33</Slides>
  <Notes>27</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33</vt:i4>
      </vt:variant>
    </vt:vector>
  </HeadingPairs>
  <TitlesOfParts>
    <vt:vector size="46" baseType="lpstr">
      <vt:lpstr>Aptos</vt:lpstr>
      <vt:lpstr>Calibri</vt:lpstr>
      <vt:lpstr>Times New Roman</vt:lpstr>
      <vt:lpstr>Arial</vt:lpstr>
      <vt:lpstr>Roboto</vt:lpstr>
      <vt:lpstr>Symbol</vt:lpstr>
      <vt:lpstr>Noto Sans Symbols</vt:lpstr>
      <vt:lpstr>Aptos Display</vt:lpstr>
      <vt:lpstr>Wingdings</vt:lpstr>
      <vt:lpstr>Roboto Light</vt:lpstr>
      <vt:lpstr>Courier New</vt:lpstr>
      <vt:lpstr>Página maestra</vt:lpstr>
      <vt:lpstr>Tema de Office</vt:lpstr>
      <vt:lpstr>Nuevo módulo de matriculación en EducamosCLM </vt:lpstr>
      <vt:lpstr> Objetivos de la reunión</vt:lpstr>
      <vt:lpstr>NUEVO MÓDULO DE MATRICULACIÓN</vt:lpstr>
      <vt:lpstr>ATENCIÓN</vt:lpstr>
      <vt:lpstr>Gestión de matrículas en el Escritorio EducamosCLM</vt:lpstr>
      <vt:lpstr>Presentación de PowerPoint</vt:lpstr>
      <vt:lpstr>Presentación de PowerPoint</vt:lpstr>
      <vt:lpstr>Introducción</vt:lpstr>
      <vt:lpstr>Presentación de PowerPoint</vt:lpstr>
      <vt:lpstr>Nueva matrícula</vt:lpstr>
      <vt:lpstr>Fases del proceso</vt:lpstr>
      <vt:lpstr>Ventana de pasos </vt:lpstr>
      <vt:lpstr>Situaciones específicas </vt:lpstr>
      <vt:lpstr>Presentación de PowerPoint</vt:lpstr>
      <vt:lpstr>Relación de matrículas</vt:lpstr>
      <vt:lpstr>Relación de matrículas</vt:lpstr>
      <vt:lpstr>Materias de las matrículas</vt:lpstr>
      <vt:lpstr>Publicación de todos los cursos</vt:lpstr>
      <vt:lpstr>Detalle de la matrícula</vt:lpstr>
      <vt:lpstr>Detalle: Datos básicos</vt:lpstr>
      <vt:lpstr>Detalle: Consentimientos</vt:lpstr>
      <vt:lpstr>Detalle: información de materias</vt:lpstr>
      <vt:lpstr>Detalle: Otros datos</vt:lpstr>
      <vt:lpstr>Acciones: materias de la matrícula</vt:lpstr>
      <vt:lpstr>Acciones: Eliminar matrícula</vt:lpstr>
      <vt:lpstr>Acciones: Anular matrícula</vt:lpstr>
      <vt:lpstr>Acciones: activar matrícula</vt:lpstr>
      <vt:lpstr>Presentación de PowerPoint</vt:lpstr>
      <vt:lpstr>Panel org. de materias</vt:lpstr>
      <vt:lpstr>Redistribución del alumnado</vt:lpstr>
      <vt:lpstr>Redistribución del alumnado (2)</vt:lpstr>
      <vt:lpstr>Redistribución del alumnado (3)</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Microsoft Office User</dc:creator>
  <dc:description/>
  <cp:lastModifiedBy>Paloma Sanchez De Rojas Noguera</cp:lastModifiedBy>
  <cp:revision>3</cp:revision>
  <dcterms:created xsi:type="dcterms:W3CDTF">2023-02-15T14:04:11Z</dcterms:created>
  <dcterms:modified xsi:type="dcterms:W3CDTF">2026-04-13T06:23:48Z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0x010100994C3329E84D7F46A294440ABCE3F3DE</vt:lpwstr>
  </property>
  <property fmtid="{D5CDD505-2E9C-101B-9397-08002B2CF9AE}" pid="3" name="MediaServiceImageTags">
    <vt:lpwstr/>
  </property>
</Properties>
</file>